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theme/theme14.xml" ContentType="application/vnd.openxmlformats-officedocument.theme+xml"/>
  <Override PartName="/ppt/theme/theme2.xml" ContentType="application/vnd.openxmlformats-officedocument.theme+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s/slide362.xml" ContentType="application/vnd.openxmlformats-officedocument.presentationml.slide+xml"/>
  <Override PartName="/ppt/slides/slide43.xml" ContentType="application/vnd.openxmlformats-officedocument.presentationml.slide+xml"/>
  <Override PartName="/ppt/slides/slide7.xml" ContentType="application/vnd.openxmlformats-officedocument.presentationml.slide+xml"/>
  <Override PartName="/ppt/slides/slide403.xml" ContentType="application/vnd.openxmlformats-officedocument.presentationml.slide+xml"/>
  <Override PartName="/ppt/slides/slide124.xml" ContentType="application/vnd.openxmlformats-officedocument.presentationml.slide+xml"/>
  <Override PartName="/ppt/slides/slide205.xml" ContentType="application/vnd.openxmlformats-officedocument.presentationml.slide+xml"/>
  <Override PartName="/ppt/slides/slide364.xml" ContentType="application/vnd.openxmlformats-officedocument.presentationml.slide+xml"/>
  <Override PartName="/ppt/slides/slide45.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361.xml" ContentType="application/vnd.openxmlformats-officedocument.presentationml.slide+xml"/>
  <Override PartName="/ppt/slides/slide40.xml" ContentType="application/vnd.openxmlformats-officedocument.presentationml.slide+xml"/>
  <Override PartName="/ppt/slides/slide4.xml" ContentType="application/vnd.openxmlformats-officedocument.presentationml.slide+xml"/>
  <Override PartName="/ppt/slides/slide400.xml" ContentType="application/vnd.openxmlformats-officedocument.presentationml.slide+xml"/>
  <Override PartName="/ppt/slides/slide127.xml" ContentType="application/vnd.openxmlformats-officedocument.presentationml.slide+xml"/>
  <Override PartName="/ppt/slides/slide206.xml" ContentType="application/vnd.openxmlformats-officedocument.presentationml.slide+xml"/>
  <Override PartName="/ppt/slides/slide354.xml" ContentType="application/vnd.openxmlformats-officedocument.presentationml.slide+xml"/>
  <Override PartName="/ppt/slides/slide255.xml" ContentType="application/vnd.openxmlformats-officedocument.presentationml.slide+xml"/>
  <Override PartName="/ppt/slides/slide156.xml" ContentType="application/vnd.openxmlformats-officedocument.presentationml.slide+xml"/>
  <Override PartName="/ppt/slides/slide13.xml" ContentType="application/vnd.openxmlformats-officedocument.presentationml.slide+xml"/>
  <Override PartName="/ppt/slides/slide129.xml" ContentType="application/vnd.openxmlformats-officedocument.presentationml.slide+xml"/>
  <Override PartName="/ppt/slides/slide208.xml" ContentType="application/vnd.openxmlformats-officedocument.presentationml.slide+xml"/>
  <Override PartName="/ppt/slides/slide301.xml" ContentType="application/vnd.openxmlformats-officedocument.presentationml.slide+xml"/>
  <Override PartName="/ppt/slides/slide222.xml" ContentType="application/vnd.openxmlformats-officedocument.presentationml.slide+xml"/>
  <Override PartName="/ppt/slides/slide103.xml" ContentType="application/vnd.openxmlformats-officedocument.presentationml.slide+xml"/>
  <Override PartName="/ppt/slides/slide20.xml" ContentType="application/vnd.openxmlformats-officedocument.presentationml.slide+xml"/>
  <Override PartName="/ppt/slides/slide367.xml" ContentType="application/vnd.openxmlformats-officedocument.presentationml.slide+xml"/>
  <Override PartName="/ppt/slides/slide288.xml" ContentType="application/vnd.openxmlformats-officedocument.presentationml.slide+xml"/>
  <Override PartName="/ppt/slides/slide46.xml" ContentType="application/vnd.openxmlformats-officedocument.presentationml.slide+xml"/>
  <Override PartName="/ppt/slides/slide2.xml" ContentType="application/vnd.openxmlformats-officedocument.presentationml.slide+xml"/>
  <Override PartName="/ppt/slides/slide36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401.xml" ContentType="application/vnd.openxmlformats-officedocument.presentationml.slide+xml"/>
  <Override PartName="/ppt/slides/slide126.xml" ContentType="application/vnd.openxmlformats-officedocument.presentationml.slide+xml"/>
  <Override PartName="/ppt/slides/slide207.xml" ContentType="application/vnd.openxmlformats-officedocument.presentationml.slide+xml"/>
  <Override PartName="/ppt/slides/slide366.xml" ContentType="application/vnd.openxmlformats-officedocument.presentationml.slide+xml"/>
  <Override PartName="/ppt/slides/slide289.xml" ContentType="application/vnd.openxmlformats-officedocument.presentationml.slide+xml"/>
  <Override PartName="/ppt/slides/slide47.xml" ContentType="application/vnd.openxmlformats-officedocument.presentationml.slide+xml"/>
  <Override PartName="/ppt/slides/slide3.xml" ContentType="application/vnd.openxmlformats-officedocument.presentationml.slide+xml"/>
  <Override PartName="/ppt/slides/slide300.xml" ContentType="application/vnd.openxmlformats-officedocument.presentationml.slide+xml"/>
  <Override PartName="/ppt/slides/slide223.xml" ContentType="application/vnd.openxmlformats-officedocument.presentationml.slide+xml"/>
  <Override PartName="/ppt/slides/slide102.xml" ContentType="application/vnd.openxmlformats-officedocument.presentationml.slide+xml"/>
  <Override PartName="/ppt/slides/slide21.xml" ContentType="application/vnd.openxmlformats-officedocument.presentationml.slide+xml"/>
  <Override PartName="/ppt/slides/slide355.xml" ContentType="application/vnd.openxmlformats-officedocument.presentationml.slide+xml"/>
  <Override PartName="/ppt/slides/slide254.xml" ContentType="application/vnd.openxmlformats-officedocument.presentationml.slide+xml"/>
  <Override PartName="/ppt/slides/slide157.xml" ContentType="application/vnd.openxmlformats-officedocument.presentationml.slide+xml"/>
  <Override PartName="/ppt/slides/slide12.xml" ContentType="application/vnd.openxmlformats-officedocument.presentationml.slide+xml"/>
  <Override PartName="/ppt/slides/slide128.xml" ContentType="application/vnd.openxmlformats-officedocument.presentationml.slide+xml"/>
  <Override PartName="/ppt/slides/slide209.xml" ContentType="application/vnd.openxmlformats-officedocument.presentationml.slide+xml"/>
  <Override PartName="/ppt/slides/slide303.xml" ContentType="application/vnd.openxmlformats-officedocument.presentationml.slide+xml"/>
  <Override PartName="/ppt/slides/slide220.xml" ContentType="application/vnd.openxmlformats-officedocument.presentationml.slide+xml"/>
  <Override PartName="/ppt/slides/slide101.xml" ContentType="application/vnd.openxmlformats-officedocument.presentationml.slide+xml"/>
  <Override PartName="/ppt/slides/slide22.xml" ContentType="application/vnd.openxmlformats-officedocument.presentationml.slide+xml"/>
  <Override PartName="/ppt/slides/slide363.xml" ContentType="application/vnd.openxmlformats-officedocument.presentationml.slide+xml"/>
  <Override PartName="/ppt/slides/slide42.xml" ContentType="application/vnd.openxmlformats-officedocument.presentationml.slide+xml"/>
  <Override PartName="/ppt/slides/slide6.xml" ContentType="application/vnd.openxmlformats-officedocument.presentationml.slide+xml"/>
  <Override PartName="/ppt/slides/slide302.xml" ContentType="application/vnd.openxmlformats-officedocument.presentationml.slide+xml"/>
  <Override PartName="/ppt/slides/slide221.xml" ContentType="application/vnd.openxmlformats-officedocument.presentationml.slide+xml"/>
  <Override PartName="/ppt/slides/slide100.xml" ContentType="application/vnd.openxmlformats-officedocument.presentationml.slide+xml"/>
  <Override PartName="/ppt/slides/slide23.xml" ContentType="application/vnd.openxmlformats-officedocument.presentationml.slide+xml"/>
  <Override PartName="/ppt/slides/slide305.xml" ContentType="application/vnd.openxmlformats-officedocument.presentationml.slide+xml"/>
  <Override PartName="/ppt/slides/slide226.xml" ContentType="application/vnd.openxmlformats-officedocument.presentationml.slide+xml"/>
  <Override PartName="/ppt/slides/slide107.xml" ContentType="application/vnd.openxmlformats-officedocument.presentationml.slide+xml"/>
  <Override PartName="/ppt/slides/slide24.xml" ContentType="application/vnd.openxmlformats-officedocument.presentationml.slide+xml"/>
  <Override PartName="/ppt/slides/slide356.xml" ContentType="application/vnd.openxmlformats-officedocument.presentationml.slide+xml"/>
  <Override PartName="/ppt/slides/slide154.xml" ContentType="application/vnd.openxmlformats-officedocument.presentationml.slide+xml"/>
  <Override PartName="/ppt/slides/slide257.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304.xml" ContentType="application/vnd.openxmlformats-officedocument.presentationml.slide+xml"/>
  <Override PartName="/ppt/slides/slide106.xml" ContentType="application/vnd.openxmlformats-officedocument.presentationml.slide+xml"/>
  <Override PartName="/ppt/slides/slide25.xml" ContentType="application/vnd.openxmlformats-officedocument.presentationml.slide+xml"/>
  <Override PartName="/ppt/slides/slide227.xml" ContentType="application/vnd.openxmlformats-officedocument.presentationml.slide+xml"/>
  <Override PartName="/ppt/slides/slide357.xml" ContentType="application/vnd.openxmlformats-officedocument.presentationml.slide+xml"/>
  <Override PartName="/ppt/slides/slide256.xml" ContentType="application/vnd.openxmlformats-officedocument.presentationml.slide+xml"/>
  <Override PartName="/ppt/slides/slide155.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24.xml" ContentType="application/vnd.openxmlformats-officedocument.presentationml.slide+xml"/>
  <Override PartName="/ppt/slides/slide307.xml" ContentType="application/vnd.openxmlformats-officedocument.presentationml.slide+xml"/>
  <Override PartName="/ppt/slides/slide105.xml" ContentType="application/vnd.openxmlformats-officedocument.presentationml.slide+xml"/>
  <Override PartName="/ppt/slides/slide26.xml" ContentType="application/vnd.openxmlformats-officedocument.presentationml.slide+xml"/>
  <Override PartName="/ppt/slides/slide368.xml" ContentType="application/vnd.openxmlformats-officedocument.presentationml.slide+xml"/>
  <Override PartName="/ppt/slides/slide287.xml" ContentType="application/vnd.openxmlformats-officedocument.presentationml.slide+xml"/>
  <Override PartName="/ppt/slides/slide49.xml" ContentType="application/vnd.openxmlformats-officedocument.presentationml.slide+xml"/>
  <Override PartName="/ppt/slides/slide353.xml" ContentType="application/vnd.openxmlformats-officedocument.presentationml.slide+xml"/>
  <Override PartName="/ppt/slides/slide252.xml" ContentType="application/vnd.openxmlformats-officedocument.presentationml.slide+xml"/>
  <Override PartName="/ppt/slides/slide151.xml" ContentType="application/vnd.openxmlformats-officedocument.presentationml.slide+xml"/>
  <Override PartName="/ppt/slides/slide14.xml" ContentType="application/vnd.openxmlformats-officedocument.presentationml.slide+xml"/>
  <Override PartName="/ppt/slides/slide369.xml" ContentType="application/vnd.openxmlformats-officedocument.presentationml.slide+xml"/>
  <Override PartName="/ppt/slides/slide286.xml" ContentType="application/vnd.openxmlformats-officedocument.presentationml.slide+xml"/>
  <Override PartName="/ppt/slides/slide48.xml" ContentType="application/vnd.openxmlformats-officedocument.presentationml.slide+xml"/>
  <Override PartName="/ppt/slides/slide352.xml" ContentType="application/vnd.openxmlformats-officedocument.presentationml.slide+xml"/>
  <Override PartName="/ppt/slides/slide253.xml" ContentType="application/vnd.openxmlformats-officedocument.presentationml.slide+xml"/>
  <Override PartName="/ppt/slides/slide150.xml" ContentType="application/vnd.openxmlformats-officedocument.presentationml.slide+xml"/>
  <Override PartName="/ppt/slides/slide15.xml" ContentType="application/vnd.openxmlformats-officedocument.presentationml.slide+xml"/>
  <Override PartName="/ppt/slides/slide351.xml" ContentType="application/vnd.openxmlformats-officedocument.presentationml.slide+xml"/>
  <Override PartName="/ppt/slides/slide250.xml" ContentType="application/vnd.openxmlformats-officedocument.presentationml.slide+xml"/>
  <Override PartName="/ppt/slides/slide153.xml" ContentType="application/vnd.openxmlformats-officedocument.presentationml.slide+xml"/>
  <Override PartName="/ppt/slides/slide16.xml" ContentType="application/vnd.openxmlformats-officedocument.presentationml.slide+xml"/>
  <Override PartName="/ppt/slides/slide350.xml" ContentType="application/vnd.openxmlformats-officedocument.presentationml.slide+xml"/>
  <Override PartName="/ppt/slides/slide251.xml" ContentType="application/vnd.openxmlformats-officedocument.presentationml.slide+xml"/>
  <Override PartName="/ppt/slides/slide152.xml" ContentType="application/vnd.openxmlformats-officedocument.presentationml.slide+xml"/>
  <Override PartName="/ppt/slides/slide17.xml" ContentType="application/vnd.openxmlformats-officedocument.presentationml.slide+xml"/>
  <Override PartName="/ppt/slides/slide365.xml" ContentType="application/vnd.openxmlformats-officedocument.presentationml.slide+xml"/>
  <Override PartName="/ppt/slides/slide44.xml" ContentType="application/vnd.openxmlformats-officedocument.presentationml.slide+xml"/>
  <Override PartName="/ppt/slides/slide19.xml" ContentType="application/vnd.openxmlformats-officedocument.presentationml.slide+xml"/>
  <Override PartName="/ppt/slides/slide306.xml" ContentType="application/vnd.openxmlformats-officedocument.presentationml.slide+xml"/>
  <Override PartName="/ppt/slides/slide225.xml" ContentType="application/vnd.openxmlformats-officedocument.presentationml.slide+xml"/>
  <Override PartName="/ppt/slides/slide104.xml" ContentType="application/vnd.openxmlformats-officedocument.presentationml.slide+xml"/>
  <Override PartName="/ppt/slides/slide27.xml" ContentType="application/vnd.openxmlformats-officedocument.presentationml.slide+xml"/>
  <Override PartName="/ppt/slides/slide309.xml" ContentType="application/vnd.openxmlformats-officedocument.presentationml.slide+xml"/>
  <Override PartName="/ppt/slides/slide28.xml" ContentType="application/vnd.openxmlformats-officedocument.presentationml.slide+xml"/>
  <Override PartName="/ppt/slides/slide308.xml" ContentType="application/vnd.openxmlformats-officedocument.presentationml.slide+xml"/>
  <Override PartName="/ppt/slides/slide29.xml" ContentType="application/vnd.openxmlformats-officedocument.presentationml.slide+xml"/>
  <Override PartName="/ppt/slides/slide51.xml" ContentType="application/vnd.openxmlformats-officedocument.presentationml.slide+xml"/>
  <Override PartName="/ppt/slides/slide411.xml" ContentType="application/vnd.openxmlformats-officedocument.presentationml.slide+xml"/>
  <Override PartName="/ppt/slides/slide316.xml" ContentType="application/vnd.openxmlformats-officedocument.presentationml.slide+xml"/>
  <Override PartName="/ppt/slides/slide114.xml" ContentType="application/vnd.openxmlformats-officedocument.presentationml.slide+xml"/>
  <Override PartName="/ppt/slides/slide217.xml" ContentType="application/vnd.openxmlformats-officedocument.presentationml.slide+xml"/>
  <Override PartName="/ppt/slides/slide333.xml" ContentType="application/vnd.openxmlformats-officedocument.presentationml.slide+xml"/>
  <Override PartName="/ppt/slides/slide232.xml" ContentType="application/vnd.openxmlformats-officedocument.presentationml.slide+xml"/>
  <Override PartName="/ppt/slides/slide175.xml" ContentType="application/vnd.openxmlformats-officedocument.presentationml.slide+xml"/>
  <Override PartName="/ppt/slides/slide30.xml" ContentType="application/vnd.openxmlformats-officedocument.presentationml.slide+xml"/>
  <Override PartName="/ppt/slides/slide319.xml" ContentType="application/vnd.openxmlformats-officedocument.presentationml.slide+xml"/>
  <Override PartName="/ppt/slides/slide218.xml" ContentType="application/vnd.openxmlformats-officedocument.presentationml.slide+xml"/>
  <Override PartName="/ppt/slides/slide332.xml" ContentType="application/vnd.openxmlformats-officedocument.presentationml.slide+xml"/>
  <Override PartName="/ppt/slides/slide233.xml" ContentType="application/vnd.openxmlformats-officedocument.presentationml.slide+xml"/>
  <Override PartName="/ppt/slides/slide174.xml" ContentType="application/vnd.openxmlformats-officedocument.presentationml.slide+xml"/>
  <Override PartName="/ppt/slides/slide31.xml" ContentType="application/vnd.openxmlformats-officedocument.presentationml.slide+xml"/>
  <Override PartName="/ppt/slides/slide318.xml" ContentType="application/vnd.openxmlformats-officedocument.presentationml.slide+xml"/>
  <Override PartName="/ppt/slides/slide219.xml" ContentType="application/vnd.openxmlformats-officedocument.presentationml.slide+xml"/>
  <Override PartName="/ppt/slides/slide331.xml" ContentType="application/vnd.openxmlformats-officedocument.presentationml.slide+xml"/>
  <Override PartName="/ppt/slides/slide230.xml" ContentType="application/vnd.openxmlformats-officedocument.presentationml.slide+xml"/>
  <Override PartName="/ppt/slides/slide177.xml" ContentType="application/vnd.openxmlformats-officedocument.presentationml.slide+xml"/>
  <Override PartName="/ppt/slides/slide32.xml" ContentType="application/vnd.openxmlformats-officedocument.presentationml.slide+xml"/>
  <Override PartName="/ppt/slides/slide330.xml" ContentType="application/vnd.openxmlformats-officedocument.presentationml.slide+xml"/>
  <Override PartName="/ppt/slides/slide231.xml" ContentType="application/vnd.openxmlformats-officedocument.presentationml.slide+xml"/>
  <Override PartName="/ppt/slides/slide176.xml" ContentType="application/vnd.openxmlformats-officedocument.presentationml.slide+xml"/>
  <Override PartName="/ppt/slides/slide33.xml" ContentType="application/vnd.openxmlformats-officedocument.presentationml.slide+xml"/>
  <Override PartName="/ppt/slides/slide236.xml" ContentType="application/vnd.openxmlformats-officedocument.presentationml.slide+xml"/>
  <Override PartName="/ppt/slides/slide337.xml" ContentType="application/vnd.openxmlformats-officedocument.presentationml.slide+xml"/>
  <Override PartName="/ppt/slides/slide171.xml" ContentType="application/vnd.openxmlformats-officedocument.presentationml.slide+xml"/>
  <Override PartName="/ppt/slides/slide34.xml" ContentType="application/vnd.openxmlformats-officedocument.presentationml.slide+xml"/>
  <Override PartName="/ppt/slides/slide336.xml" ContentType="application/vnd.openxmlformats-officedocument.presentationml.slide+xml"/>
  <Override PartName="/ppt/slides/slide170.xml" ContentType="application/vnd.openxmlformats-officedocument.presentationml.slide+xml"/>
  <Override PartName="/ppt/slides/slide35.xml" ContentType="application/vnd.openxmlformats-officedocument.presentationml.slide+xml"/>
  <Override PartName="/ppt/slides/slide237.xml" ContentType="application/vnd.openxmlformats-officedocument.presentationml.slide+xml"/>
  <Override PartName="/ppt/slides/slide335.xml" ContentType="application/vnd.openxmlformats-officedocument.presentationml.slide+xml"/>
  <Override PartName="/ppt/slides/slide234.xml" ContentType="application/vnd.openxmlformats-officedocument.presentationml.slide+xml"/>
  <Override PartName="/ppt/slides/slide173.xml" ContentType="application/vnd.openxmlformats-officedocument.presentationml.slide+xml"/>
  <Override PartName="/ppt/slides/slide36.xml" ContentType="application/vnd.openxmlformats-officedocument.presentationml.slide+xml"/>
  <Override PartName="/ppt/slides/slide334.xml" ContentType="application/vnd.openxmlformats-officedocument.presentationml.slide+xml"/>
  <Override PartName="/ppt/slides/slide235.xml" ContentType="application/vnd.openxmlformats-officedocument.presentationml.slide+xml"/>
  <Override PartName="/ppt/slides/slide172.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109.xml" ContentType="application/vnd.openxmlformats-officedocument.presentationml.slide+xml"/>
  <Override PartName="/ppt/slides/slide228.xml" ContentType="application/vnd.openxmlformats-officedocument.presentationml.slide+xml"/>
  <Override PartName="/ppt/slides/slide108.xml" ContentType="application/vnd.openxmlformats-officedocument.presentationml.slide+xml"/>
  <Override PartName="/ppt/slides/slide229.xml" ContentType="application/vnd.openxmlformats-officedocument.presentationml.slide+xml"/>
  <Override PartName="/ppt/slides/slide50.xml" ContentType="application/vnd.openxmlformats-officedocument.presentationml.slide+xml"/>
  <Override PartName="/ppt/slides/slide339.xml" ContentType="application/vnd.openxmlformats-officedocument.presentationml.slide+xml"/>
  <Override PartName="/ppt/slides/slide238.xml" ContentType="application/vnd.openxmlformats-officedocument.presentationml.slide+xml"/>
  <Override PartName="/ppt/slides/slide338.xml" ContentType="application/vnd.openxmlformats-officedocument.presentationml.slide+xml"/>
  <Override PartName="/ppt/slides/slide239.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320.xml" ContentType="application/vnd.openxmlformats-officedocument.presentationml.slide+xml"/>
  <Override PartName="/ppt/slides/slide166.xml" ContentType="application/vnd.openxmlformats-officedocument.presentationml.slide+xml"/>
  <Override PartName="/ppt/slides/slide247.xml" ContentType="application/vnd.openxmlformats-officedocument.presentationml.slide+xml"/>
  <Override PartName="/ppt/slides/slide341.xml" ContentType="application/vnd.openxmlformats-officedocument.presentationml.slide+xml"/>
  <Override PartName="/ppt/slides/slide262.xml" ContentType="application/vnd.openxmlformats-officedocument.presentationml.slide+xml"/>
  <Override PartName="/ppt/slides/slide143.xml" ContentType="application/vnd.openxmlformats-officedocument.presentationml.slide+xml"/>
  <Override PartName="/ppt/slides/slide60.xml" ContentType="application/vnd.openxmlformats-officedocument.presentationml.slide+xml"/>
  <Override PartName="/ppt/slides/slide169.xml" ContentType="application/vnd.openxmlformats-officedocument.presentationml.slide+xml"/>
  <Override PartName="/ppt/slides/slide248.xml" ContentType="application/vnd.openxmlformats-officedocument.presentationml.slide+xml"/>
  <Override PartName="/ppt/slides/slide340.xml" ContentType="application/vnd.openxmlformats-officedocument.presentationml.slide+xml"/>
  <Override PartName="/ppt/slides/slide263.xml" ContentType="application/vnd.openxmlformats-officedocument.presentationml.slide+xml"/>
  <Override PartName="/ppt/slides/slide142.xml" ContentType="application/vnd.openxmlformats-officedocument.presentationml.slide+xml"/>
  <Override PartName="/ppt/slides/slide61.xml" ContentType="application/vnd.openxmlformats-officedocument.presentationml.slide+xml"/>
  <Override PartName="/ppt/slides/slide168.xml" ContentType="application/vnd.openxmlformats-officedocument.presentationml.slide+xml"/>
  <Override PartName="/ppt/slides/slide249.xml" ContentType="application/vnd.openxmlformats-officedocument.presentationml.slide+xml"/>
  <Override PartName="/ppt/slides/slide343.xml" ContentType="application/vnd.openxmlformats-officedocument.presentationml.slide+xml"/>
  <Override PartName="/ppt/slides/slide260.xml" ContentType="application/vnd.openxmlformats-officedocument.presentationml.slide+xml"/>
  <Override PartName="/ppt/slides/slide141.xml" ContentType="application/vnd.openxmlformats-officedocument.presentationml.slide+xml"/>
  <Override PartName="/ppt/slides/slide62.xml" ContentType="application/vnd.openxmlformats-officedocument.presentationml.slide+xml"/>
  <Override PartName="/ppt/slides/slide342.xml" ContentType="application/vnd.openxmlformats-officedocument.presentationml.slide+xml"/>
  <Override PartName="/ppt/slides/slide261.xml" ContentType="application/vnd.openxmlformats-officedocument.presentationml.slide+xml"/>
  <Override PartName="/ppt/slides/slide140.xml" ContentType="application/vnd.openxmlformats-officedocument.presentationml.slide+xml"/>
  <Override PartName="/ppt/slides/slide63.xml" ContentType="application/vnd.openxmlformats-officedocument.presentationml.slide+xml"/>
  <Override PartName="/ppt/slides/slide345.xml" ContentType="application/vnd.openxmlformats-officedocument.presentationml.slide+xml"/>
  <Override PartName="/ppt/slides/slide266.xml" ContentType="application/vnd.openxmlformats-officedocument.presentationml.slide+xml"/>
  <Override PartName="/ppt/slides/slide147.xml" ContentType="application/vnd.openxmlformats-officedocument.presentationml.slide+xml"/>
  <Override PartName="/ppt/slides/slide64.xml" ContentType="application/vnd.openxmlformats-officedocument.presentationml.slide+xml"/>
  <Override PartName="/ppt/slides/slide344.xml" ContentType="application/vnd.openxmlformats-officedocument.presentationml.slide+xml"/>
  <Override PartName="/ppt/slides/slide146.xml" ContentType="application/vnd.openxmlformats-officedocument.presentationml.slide+xml"/>
  <Override PartName="/ppt/slides/slide267.xml" ContentType="application/vnd.openxmlformats-officedocument.presentationml.slide+xml"/>
  <Override PartName="/ppt/slides/slide65.xml" ContentType="application/vnd.openxmlformats-officedocument.presentationml.slide+xml"/>
  <Override PartName="/ppt/slides/slide264.xml" ContentType="application/vnd.openxmlformats-officedocument.presentationml.slide+xml"/>
  <Override PartName="/ppt/slides/slide347.xml" ContentType="application/vnd.openxmlformats-officedocument.presentationml.slide+xml"/>
  <Override PartName="/ppt/slides/slide145.xml" ContentType="application/vnd.openxmlformats-officedocument.presentationml.slide+xml"/>
  <Override PartName="/ppt/slides/slide66.xml" ContentType="application/vnd.openxmlformats-officedocument.presentationml.slide+xml"/>
  <Override PartName="/ppt/slides/slide346.xml" ContentType="application/vnd.openxmlformats-officedocument.presentationml.slide+xml"/>
  <Override PartName="/ppt/slides/slide265.xml" ContentType="application/vnd.openxmlformats-officedocument.presentationml.slide+xml"/>
  <Override PartName="/ppt/slides/slide144.xml" ContentType="application/vnd.openxmlformats-officedocument.presentationml.slide+xml"/>
  <Override PartName="/ppt/slides/slide67.xml" ContentType="application/vnd.openxmlformats-officedocument.presentationml.slide+xml"/>
  <Override PartName="/ppt/slides/slide349.xml" ContentType="application/vnd.openxmlformats-officedocument.presentationml.slide+xml"/>
  <Override PartName="/ppt/slides/slide68.xml" ContentType="application/vnd.openxmlformats-officedocument.presentationml.slide+xml"/>
  <Override PartName="/ppt/slides/slide348.xml" ContentType="application/vnd.openxmlformats-officedocument.presentationml.slide+xml"/>
  <Override PartName="/ppt/slides/slide69.xml" ContentType="application/vnd.openxmlformats-officedocument.presentationml.slide+xml"/>
  <Override PartName="/ppt/slides/slide373.xml" ContentType="application/vnd.openxmlformats-officedocument.presentationml.slide+xml"/>
  <Override PartName="/ppt/slides/slide272.xml" ContentType="application/vnd.openxmlformats-officedocument.presentationml.slide+xml"/>
  <Override PartName="/ppt/slides/slide70.xml" ContentType="application/vnd.openxmlformats-officedocument.presentationml.slide+xml"/>
  <Override PartName="/ppt/slides/slide359.xml" ContentType="application/vnd.openxmlformats-officedocument.presentationml.slide+xml"/>
  <Override PartName="/ppt/slides/slide258.xml" ContentType="application/vnd.openxmlformats-officedocument.presentationml.slide+xml"/>
  <Override PartName="/ppt/slides/slide372.xml" ContentType="application/vnd.openxmlformats-officedocument.presentationml.slide+xml"/>
  <Override PartName="/ppt/slides/slide273.xml" ContentType="application/vnd.openxmlformats-officedocument.presentationml.slide+xml"/>
  <Override PartName="/ppt/slides/slide71.xml" ContentType="application/vnd.openxmlformats-officedocument.presentationml.slide+xml"/>
  <Override PartName="/ppt/slides/slide358.xml" ContentType="application/vnd.openxmlformats-officedocument.presentationml.slide+xml"/>
  <Override PartName="/ppt/slides/slide259.xml" ContentType="application/vnd.openxmlformats-officedocument.presentationml.slide+xml"/>
  <Override PartName="/ppt/slides/slide371.xml" ContentType="application/vnd.openxmlformats-officedocument.presentationml.slide+xml"/>
  <Override PartName="/ppt/slides/slide270.xml" ContentType="application/vnd.openxmlformats-officedocument.presentationml.slide+xml"/>
  <Override PartName="/ppt/slides/slide72.xml" ContentType="application/vnd.openxmlformats-officedocument.presentationml.slide+xml"/>
  <Override PartName="/ppt/slides/slide370.xml" ContentType="application/vnd.openxmlformats-officedocument.presentationml.slide+xml"/>
  <Override PartName="/ppt/slides/slide271.xml" ContentType="application/vnd.openxmlformats-officedocument.presentationml.slide+xml"/>
  <Override PartName="/ppt/slides/slide73.xml" ContentType="application/vnd.openxmlformats-officedocument.presentationml.slide+xml"/>
  <Override PartName="/ppt/slides/slide377.xml" ContentType="application/vnd.openxmlformats-officedocument.presentationml.slide+xml"/>
  <Override PartName="/ppt/slides/slide276.xml" ContentType="application/vnd.openxmlformats-officedocument.presentationml.slide+xml"/>
  <Override PartName="/ppt/slides/slide74.xml" ContentType="application/vnd.openxmlformats-officedocument.presentationml.slide+xml"/>
  <Override PartName="/ppt/slides/slide376.xml" ContentType="application/vnd.openxmlformats-officedocument.presentationml.slide+xml"/>
  <Override PartName="/ppt/slides/slide277.xml" ContentType="application/vnd.openxmlformats-officedocument.presentationml.slide+xml"/>
  <Override PartName="/ppt/slides/slide75.xml" ContentType="application/vnd.openxmlformats-officedocument.presentationml.slide+xml"/>
  <Override PartName="/ppt/slides/slide375.xml" ContentType="application/vnd.openxmlformats-officedocument.presentationml.slide+xml"/>
  <Override PartName="/ppt/slides/slide274.xml" ContentType="application/vnd.openxmlformats-officedocument.presentationml.slide+xml"/>
  <Override PartName="/ppt/slides/slide76.xml" ContentType="application/vnd.openxmlformats-officedocument.presentationml.slide+xml"/>
  <Override PartName="/ppt/slides/slide374.xml" ContentType="application/vnd.openxmlformats-officedocument.presentationml.slide+xml"/>
  <Override PartName="/ppt/slides/slide275.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198.xml" ContentType="application/vnd.openxmlformats-officedocument.presentationml.slide+xml"/>
  <Override PartName="/ppt/slides/slide80.xml" ContentType="application/vnd.openxmlformats-officedocument.presentationml.slide+xml"/>
  <Override PartName="/ppt/slides/slide149.xml" ContentType="application/vnd.openxmlformats-officedocument.presentationml.slide+xml"/>
  <Override PartName="/ppt/slides/slide268.xml" ContentType="application/vnd.openxmlformats-officedocument.presentationml.slide+xml"/>
  <Override PartName="/ppt/slides/slide199.xml" ContentType="application/vnd.openxmlformats-officedocument.presentationml.slide+xml"/>
  <Override PartName="/ppt/slides/slide81.xml" ContentType="application/vnd.openxmlformats-officedocument.presentationml.slide+xml"/>
  <Override PartName="/ppt/slides/slide148.xml" ContentType="application/vnd.openxmlformats-officedocument.presentationml.slide+xml"/>
  <Override PartName="/ppt/slides/slide269.xml" ContentType="application/vnd.openxmlformats-officedocument.presentationml.slide+xml"/>
  <Override PartName="/ppt/slides/slide398.xml" ContentType="application/vnd.openxmlformats-officedocument.presentationml.slide+xml"/>
  <Override PartName="/ppt/slides/slide82.xml" ContentType="application/vnd.openxmlformats-officedocument.presentationml.slide+xml"/>
  <Override PartName="/ppt/slides/slide399.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190.xml" ContentType="application/vnd.openxmlformats-officedocument.presentationml.slide+xml"/>
  <Override PartName="/ppt/slides/slide392.xml" ContentType="application/vnd.openxmlformats-officedocument.presentationml.slide+xml"/>
  <Override PartName="/ppt/slides/slide88.xml" ContentType="application/vnd.openxmlformats-officedocument.presentationml.slide+xml"/>
  <Override PartName="/ppt/slides/slide191.xml" ContentType="application/vnd.openxmlformats-officedocument.presentationml.slide+xml"/>
  <Override PartName="/ppt/slides/slide393.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379.xml" ContentType="application/vnd.openxmlformats-officedocument.presentationml.slide+xml"/>
  <Override PartName="/ppt/slides/slide278.xml" ContentType="application/vnd.openxmlformats-officedocument.presentationml.slide+xml"/>
  <Override PartName="/ppt/slides/slide91.xml" ContentType="application/vnd.openxmlformats-officedocument.presentationml.slide+xml"/>
  <Override PartName="/ppt/slides/slide378.xml" ContentType="application/vnd.openxmlformats-officedocument.presentationml.slide+xml"/>
  <Override PartName="/ppt/slides/slide279.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93.xml" ContentType="application/vnd.openxmlformats-officedocument.presentationml.slide+xml"/>
  <Override PartName="/ppt/slides/slide391.xml" ContentType="application/vnd.openxmlformats-officedocument.presentationml.slide+xml"/>
  <Override PartName="/ppt/slides/slide196.xml" ContentType="application/vnd.openxmlformats-officedocument.presentationml.slide+xml"/>
  <Override PartName="/ppt/slides/slide394.xml" ContentType="application/vnd.openxmlformats-officedocument.presentationml.slide+xml"/>
  <Override PartName="/ppt/slides/slide197.xml" ContentType="application/vnd.openxmlformats-officedocument.presentationml.slide+xml"/>
  <Override PartName="/ppt/slides/slide395.xml" ContentType="application/vnd.openxmlformats-officedocument.presentationml.slide+xml"/>
  <Override PartName="/ppt/slides/slide194.xml" ContentType="application/vnd.openxmlformats-officedocument.presentationml.slide+xml"/>
  <Override PartName="/ppt/slides/slide396.xml" ContentType="application/vnd.openxmlformats-officedocument.presentationml.slide+xml"/>
  <Override PartName="/ppt/slides/slide195.xml" ContentType="application/vnd.openxmlformats-officedocument.presentationml.slide+xml"/>
  <Override PartName="/ppt/slides/slide397.xml" ContentType="application/vnd.openxmlformats-officedocument.presentationml.slide+xml"/>
  <Override PartName="/ppt/slides/slide415.xml" ContentType="application/vnd.openxmlformats-officedocument.presentationml.slide+xml"/>
  <Override PartName="/ppt/slides/slide312.xml" ContentType="application/vnd.openxmlformats-officedocument.presentationml.slide+xml"/>
  <Override PartName="/ppt/slides/slide213.xml" ContentType="application/vnd.openxmlformats-officedocument.presentationml.slide+xml"/>
  <Override PartName="/ppt/slides/slide110.xml" ContentType="application/vnd.openxmlformats-officedocument.presentationml.slide+xml"/>
  <Override PartName="/ppt/slides/slide414.xml" ContentType="application/vnd.openxmlformats-officedocument.presentationml.slide+xml"/>
  <Override PartName="/ppt/slides/slide313.xml" ContentType="application/vnd.openxmlformats-officedocument.presentationml.slide+xml"/>
  <Override PartName="/ppt/slides/slide212.xml" ContentType="application/vnd.openxmlformats-officedocument.presentationml.slide+xml"/>
  <Override PartName="/ppt/slides/slide111.xml" ContentType="application/vnd.openxmlformats-officedocument.presentationml.slide+xml"/>
  <Override PartName="/ppt/slides/slide310.xml" ContentType="application/vnd.openxmlformats-officedocument.presentationml.slide+xml"/>
  <Override PartName="/ppt/slides/slide417.xml" ContentType="application/vnd.openxmlformats-officedocument.presentationml.slide+xml"/>
  <Override PartName="/ppt/slides/slide211.xml" ContentType="application/vnd.openxmlformats-officedocument.presentationml.slide+xml"/>
  <Override PartName="/ppt/slides/slide112.xml" ContentType="application/vnd.openxmlformats-officedocument.presentationml.slide+xml"/>
  <Override PartName="/ppt/slides/slide416.xml" ContentType="application/vnd.openxmlformats-officedocument.presentationml.slide+xml"/>
  <Override PartName="/ppt/slides/slide311.xml" ContentType="application/vnd.openxmlformats-officedocument.presentationml.slide+xml"/>
  <Override PartName="/ppt/slides/slide210.xml" ContentType="application/vnd.openxmlformats-officedocument.presentationml.slide+xml"/>
  <Override PartName="/ppt/slides/slide113.xml" ContentType="application/vnd.openxmlformats-officedocument.presentationml.slide+xml"/>
  <Override PartName="/ppt/slides/slide410.xml" ContentType="application/vnd.openxmlformats-officedocument.presentationml.slide+xml"/>
  <Override PartName="/ppt/slides/slide216.xml" ContentType="application/vnd.openxmlformats-officedocument.presentationml.slide+xml"/>
  <Override PartName="/ppt/slides/slide317.xml" ContentType="application/vnd.openxmlformats-officedocument.presentationml.slide+xml"/>
  <Override PartName="/ppt/slides/slide115.xml" ContentType="application/vnd.openxmlformats-officedocument.presentationml.slide+xml"/>
  <Override PartName="/ppt/slides/slide413.xml" ContentType="application/vnd.openxmlformats-officedocument.presentationml.slide+xml"/>
  <Override PartName="/ppt/slides/slide314.xml" ContentType="application/vnd.openxmlformats-officedocument.presentationml.slide+xml"/>
  <Override PartName="/ppt/slides/slide215.xml" ContentType="application/vnd.openxmlformats-officedocument.presentationml.slide+xml"/>
  <Override PartName="/ppt/slides/slide116.xml" ContentType="application/vnd.openxmlformats-officedocument.presentationml.slide+xml"/>
  <Override PartName="/ppt/slides/slide412.xml" ContentType="application/vnd.openxmlformats-officedocument.presentationml.slide+xml"/>
  <Override PartName="/ppt/slides/slide315.xml" ContentType="application/vnd.openxmlformats-officedocument.presentationml.slide+xml"/>
  <Override PartName="/ppt/slides/slide214.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407.xml" ContentType="application/vnd.openxmlformats-officedocument.presentationml.slide+xml"/>
  <Override PartName="/ppt/slides/slide201.xml" ContentType="application/vnd.openxmlformats-officedocument.presentationml.slide+xml"/>
  <Override PartName="/ppt/slides/slide120.xml" ContentType="application/vnd.openxmlformats-officedocument.presentationml.slide+xml"/>
  <Override PartName="/ppt/slides/slide406.xml" ContentType="application/vnd.openxmlformats-officedocument.presentationml.slide+xml"/>
  <Override PartName="/ppt/slides/slide200.xml" ContentType="application/vnd.openxmlformats-officedocument.presentationml.slide+xml"/>
  <Override PartName="/ppt/slides/slide121.xml" ContentType="application/vnd.openxmlformats-officedocument.presentationml.slide+xml"/>
  <Override PartName="/ppt/slides/slide405.xml" ContentType="application/vnd.openxmlformats-officedocument.presentationml.slide+xml"/>
  <Override PartName="/ppt/slides/slide203.xml" ContentType="application/vnd.openxmlformats-officedocument.presentationml.slide+xml"/>
  <Override PartName="/ppt/slides/slide122.xml" ContentType="application/vnd.openxmlformats-officedocument.presentationml.slide+xml"/>
  <Override PartName="/ppt/slides/slide404.xml" ContentType="application/vnd.openxmlformats-officedocument.presentationml.slide+xml"/>
  <Override PartName="/ppt/slides/slide202.xml" ContentType="application/vnd.openxmlformats-officedocument.presentationml.slide+xml"/>
  <Override PartName="/ppt/slides/slide123.xml" ContentType="application/vnd.openxmlformats-officedocument.presentationml.slide+xml"/>
  <Override PartName="/ppt/slides/slide402.xml" ContentType="application/vnd.openxmlformats-officedocument.presentationml.slide+xml"/>
  <Override PartName="/ppt/slides/slide204.xml" ContentType="application/vnd.openxmlformats-officedocument.presentationml.slide+xml"/>
  <Override PartName="/ppt/slides/slide125.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326.xml" ContentType="application/vnd.openxmlformats-officedocument.presentationml.slide+xml"/>
  <Override PartName="/ppt/slides/slide241.xml" ContentType="application/vnd.openxmlformats-officedocument.presentationml.slide+xml"/>
  <Override PartName="/ppt/slides/slide160.xml" ContentType="application/vnd.openxmlformats-officedocument.presentationml.slide+xml"/>
  <Override PartName="/ppt/slides/slide240.xml" ContentType="application/vnd.openxmlformats-officedocument.presentationml.slide+xml"/>
  <Override PartName="/ppt/slides/slide327.xml" ContentType="application/vnd.openxmlformats-officedocument.presentationml.slide+xml"/>
  <Override PartName="/ppt/slides/slide161.xml" ContentType="application/vnd.openxmlformats-officedocument.presentationml.slide+xml"/>
  <Override PartName="/ppt/slides/slide324.xml" ContentType="application/vnd.openxmlformats-officedocument.presentationml.slide+xml"/>
  <Override PartName="/ppt/slides/slide243.xml" ContentType="application/vnd.openxmlformats-officedocument.presentationml.slide+xml"/>
  <Override PartName="/ppt/slides/slide162.xml" ContentType="application/vnd.openxmlformats-officedocument.presentationml.slide+xml"/>
  <Override PartName="/ppt/slides/slide325.xml" ContentType="application/vnd.openxmlformats-officedocument.presentationml.slide+xml"/>
  <Override PartName="/ppt/slides/slide242.xml" ContentType="application/vnd.openxmlformats-officedocument.presentationml.slide+xml"/>
  <Override PartName="/ppt/slides/slide163.xml" ContentType="application/vnd.openxmlformats-officedocument.presentationml.slide+xml"/>
  <Override PartName="/ppt/slides/slide322.xml" ContentType="application/vnd.openxmlformats-officedocument.presentationml.slide+xml"/>
  <Override PartName="/ppt/slides/slide245.xml" ContentType="application/vnd.openxmlformats-officedocument.presentationml.slide+xml"/>
  <Override PartName="/ppt/slides/slide164.xml" ContentType="application/vnd.openxmlformats-officedocument.presentationml.slide+xml"/>
  <Override PartName="/ppt/slides/slide323.xml" ContentType="application/vnd.openxmlformats-officedocument.presentationml.slide+xml"/>
  <Override PartName="/ppt/slides/slide244.xml" ContentType="application/vnd.openxmlformats-officedocument.presentationml.slide+xml"/>
  <Override PartName="/ppt/slides/slide165.xml" ContentType="application/vnd.openxmlformats-officedocument.presentationml.slide+xml"/>
  <Override PartName="/ppt/slides/slide321.xml" ContentType="application/vnd.openxmlformats-officedocument.presentationml.slide+xml"/>
  <Override PartName="/ppt/slides/slide246.xml" ContentType="application/vnd.openxmlformats-officedocument.presentationml.slide+xml"/>
  <Override PartName="/ppt/slides/slide16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382.xml" ContentType="application/vnd.openxmlformats-officedocument.presentationml.slide+xml"/>
  <Override PartName="/ppt/slides/slide180.xml" ContentType="application/vnd.openxmlformats-officedocument.presentationml.slide+xml"/>
  <Override PartName="/ppt/slides/slide383.xml" ContentType="application/vnd.openxmlformats-officedocument.presentationml.slide+xml"/>
  <Override PartName="/ppt/slides/slide181.xml" ContentType="application/vnd.openxmlformats-officedocument.presentationml.slide+xml"/>
  <Override PartName="/ppt/slides/slide380.xml" ContentType="application/vnd.openxmlformats-officedocument.presentationml.slide+xml"/>
  <Override PartName="/ppt/slides/slide182.xml" ContentType="application/vnd.openxmlformats-officedocument.presentationml.slide+xml"/>
  <Override PartName="/ppt/slides/slide381.xml" ContentType="application/vnd.openxmlformats-officedocument.presentationml.slide+xml"/>
  <Override PartName="/ppt/slides/slide183.xml" ContentType="application/vnd.openxmlformats-officedocument.presentationml.slide+xml"/>
  <Override PartName="/ppt/slides/slide386.xml" ContentType="application/vnd.openxmlformats-officedocument.presentationml.slide+xml"/>
  <Override PartName="/ppt/slides/slide184.xml" ContentType="application/vnd.openxmlformats-officedocument.presentationml.slide+xml"/>
  <Override PartName="/ppt/slides/slide387.xml" ContentType="application/vnd.openxmlformats-officedocument.presentationml.slide+xml"/>
  <Override PartName="/ppt/slides/slide185.xml" ContentType="application/vnd.openxmlformats-officedocument.presentationml.slide+xml"/>
  <Override PartName="/ppt/slides/slide384.xml" ContentType="application/vnd.openxmlformats-officedocument.presentationml.slide+xml"/>
  <Override PartName="/ppt/slides/slide186.xml" ContentType="application/vnd.openxmlformats-officedocument.presentationml.slide+xml"/>
  <Override PartName="/ppt/slides/slide385.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390.xml" ContentType="application/vnd.openxmlformats-officedocument.presentationml.slide+xml"/>
  <Override PartName="/ppt/slides/slide192.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Masters/slideMaster13.xml" ContentType="application/vnd.openxmlformats-officedocument.presentationml.slideMaster+xml"/>
  <Override PartName="/ppt/slideMasters/slideMaster1.xml" ContentType="application/vnd.openxmlformats-officedocument.presentationml.slideMaster+xml"/>
  <Override PartName="/ppt/notesSlides/notesSlide2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399" r:id="rId148"/>
    <p:sldId id="400" r:id="rId149"/>
    <p:sldId id="401" r:id="rId150"/>
    <p:sldId id="402" r:id="rId151"/>
    <p:sldId id="403" r:id="rId152"/>
    <p:sldId id="404" r:id="rId153"/>
    <p:sldId id="405" r:id="rId154"/>
    <p:sldId id="406" r:id="rId155"/>
    <p:sldId id="407" r:id="rId156"/>
    <p:sldId id="408" r:id="rId157"/>
    <p:sldId id="409" r:id="rId158"/>
    <p:sldId id="410" r:id="rId159"/>
    <p:sldId id="411" r:id="rId160"/>
    <p:sldId id="412" r:id="rId161"/>
    <p:sldId id="413" r:id="rId162"/>
    <p:sldId id="414" r:id="rId163"/>
    <p:sldId id="415" r:id="rId164"/>
    <p:sldId id="416" r:id="rId165"/>
    <p:sldId id="417" r:id="rId166"/>
    <p:sldId id="418" r:id="rId167"/>
    <p:sldId id="419" r:id="rId168"/>
    <p:sldId id="420" r:id="rId169"/>
    <p:sldId id="421" r:id="rId170"/>
    <p:sldId id="422" r:id="rId171"/>
    <p:sldId id="423" r:id="rId172"/>
    <p:sldId id="424" r:id="rId173"/>
    <p:sldId id="425" r:id="rId174"/>
    <p:sldId id="426" r:id="rId175"/>
    <p:sldId id="427" r:id="rId176"/>
    <p:sldId id="428" r:id="rId177"/>
    <p:sldId id="429" r:id="rId178"/>
    <p:sldId id="430" r:id="rId179"/>
    <p:sldId id="431" r:id="rId180"/>
    <p:sldId id="432" r:id="rId181"/>
    <p:sldId id="433" r:id="rId182"/>
    <p:sldId id="434" r:id="rId183"/>
    <p:sldId id="435" r:id="rId184"/>
    <p:sldId id="436" r:id="rId185"/>
    <p:sldId id="437" r:id="rId186"/>
    <p:sldId id="438" r:id="rId187"/>
    <p:sldId id="439" r:id="rId188"/>
    <p:sldId id="440" r:id="rId189"/>
    <p:sldId id="441" r:id="rId190"/>
    <p:sldId id="442" r:id="rId191"/>
    <p:sldId id="443" r:id="rId192"/>
    <p:sldId id="444" r:id="rId193"/>
    <p:sldId id="445" r:id="rId194"/>
    <p:sldId id="446" r:id="rId195"/>
    <p:sldId id="447" r:id="rId196"/>
    <p:sldId id="448" r:id="rId197"/>
    <p:sldId id="449" r:id="rId198"/>
    <p:sldId id="450" r:id="rId199"/>
    <p:sldId id="451" r:id="rId200"/>
    <p:sldId id="452" r:id="rId201"/>
    <p:sldId id="453" r:id="rId202"/>
    <p:sldId id="454" r:id="rId203"/>
    <p:sldId id="455" r:id="rId204"/>
    <p:sldId id="456" r:id="rId205"/>
    <p:sldId id="457" r:id="rId206"/>
    <p:sldId id="458" r:id="rId207"/>
    <p:sldId id="459" r:id="rId208"/>
    <p:sldId id="460" r:id="rId209"/>
    <p:sldId id="461" r:id="rId210"/>
    <p:sldId id="462" r:id="rId211"/>
    <p:sldId id="463" r:id="rId212"/>
    <p:sldId id="464" r:id="rId213"/>
    <p:sldId id="465" r:id="rId214"/>
    <p:sldId id="466" r:id="rId215"/>
    <p:sldId id="467" r:id="rId216"/>
    <p:sldId id="468" r:id="rId217"/>
    <p:sldId id="469" r:id="rId218"/>
    <p:sldId id="470" r:id="rId219"/>
    <p:sldId id="471" r:id="rId220"/>
    <p:sldId id="472" r:id="rId221"/>
    <p:sldId id="473" r:id="rId222"/>
    <p:sldId id="474" r:id="rId223"/>
    <p:sldId id="475" r:id="rId224"/>
    <p:sldId id="476" r:id="rId225"/>
    <p:sldId id="477" r:id="rId226"/>
    <p:sldId id="478" r:id="rId227"/>
    <p:sldId id="479" r:id="rId228"/>
    <p:sldId id="480" r:id="rId229"/>
    <p:sldId id="481" r:id="rId230"/>
    <p:sldId id="482" r:id="rId231"/>
    <p:sldId id="483" r:id="rId232"/>
    <p:sldId id="484" r:id="rId233"/>
    <p:sldId id="485" r:id="rId234"/>
    <p:sldId id="486" r:id="rId235"/>
    <p:sldId id="487" r:id="rId236"/>
    <p:sldId id="488" r:id="rId237"/>
    <p:sldId id="489" r:id="rId238"/>
    <p:sldId id="490" r:id="rId239"/>
    <p:sldId id="491" r:id="rId240"/>
    <p:sldId id="492" r:id="rId241"/>
    <p:sldId id="493" r:id="rId242"/>
    <p:sldId id="494" r:id="rId243"/>
    <p:sldId id="495" r:id="rId244"/>
    <p:sldId id="496" r:id="rId245"/>
    <p:sldId id="497" r:id="rId246"/>
    <p:sldId id="498" r:id="rId247"/>
    <p:sldId id="499" r:id="rId248"/>
    <p:sldId id="500" r:id="rId249"/>
    <p:sldId id="501" r:id="rId250"/>
    <p:sldId id="502" r:id="rId251"/>
    <p:sldId id="503" r:id="rId252"/>
    <p:sldId id="504" r:id="rId253"/>
    <p:sldId id="505" r:id="rId254"/>
    <p:sldId id="506" r:id="rId255"/>
    <p:sldId id="507" r:id="rId256"/>
    <p:sldId id="508" r:id="rId257"/>
    <p:sldId id="509" r:id="rId258"/>
    <p:sldId id="510" r:id="rId259"/>
    <p:sldId id="511" r:id="rId260"/>
    <p:sldId id="512" r:id="rId261"/>
    <p:sldId id="513" r:id="rId262"/>
    <p:sldId id="514" r:id="rId263"/>
    <p:sldId id="515" r:id="rId264"/>
    <p:sldId id="516" r:id="rId265"/>
    <p:sldId id="517" r:id="rId266"/>
    <p:sldId id="518" r:id="rId267"/>
    <p:sldId id="519" r:id="rId268"/>
    <p:sldId id="520" r:id="rId269"/>
    <p:sldId id="521" r:id="rId270"/>
    <p:sldId id="522" r:id="rId271"/>
    <p:sldId id="523" r:id="rId272"/>
    <p:sldId id="524" r:id="rId273"/>
    <p:sldId id="525" r:id="rId274"/>
    <p:sldId id="526" r:id="rId275"/>
    <p:sldId id="527" r:id="rId276"/>
    <p:sldId id="528" r:id="rId277"/>
    <p:sldId id="529" r:id="rId278"/>
    <p:sldId id="530" r:id="rId279"/>
    <p:sldId id="531" r:id="rId280"/>
    <p:sldId id="532" r:id="rId281"/>
    <p:sldId id="533" r:id="rId282"/>
    <p:sldId id="534" r:id="rId283"/>
    <p:sldId id="535" r:id="rId284"/>
    <p:sldId id="536" r:id="rId285"/>
    <p:sldId id="537" r:id="rId286"/>
    <p:sldId id="538" r:id="rId287"/>
    <p:sldId id="539" r:id="rId288"/>
    <p:sldId id="540" r:id="rId289"/>
    <p:sldId id="541" r:id="rId290"/>
    <p:sldId id="542" r:id="rId291"/>
    <p:sldId id="543" r:id="rId292"/>
    <p:sldId id="544" r:id="rId293"/>
    <p:sldId id="545" r:id="rId294"/>
    <p:sldId id="546" r:id="rId295"/>
    <p:sldId id="547" r:id="rId296"/>
    <p:sldId id="548" r:id="rId297"/>
    <p:sldId id="549" r:id="rId298"/>
    <p:sldId id="550" r:id="rId299"/>
    <p:sldId id="551" r:id="rId300"/>
    <p:sldId id="552" r:id="rId301"/>
    <p:sldId id="553" r:id="rId302"/>
    <p:sldId id="554" r:id="rId303"/>
    <p:sldId id="555" r:id="rId304"/>
    <p:sldId id="556" r:id="rId305"/>
    <p:sldId id="557" r:id="rId306"/>
    <p:sldId id="558" r:id="rId307"/>
    <p:sldId id="559" r:id="rId308"/>
    <p:sldId id="560" r:id="rId309"/>
    <p:sldId id="561" r:id="rId310"/>
    <p:sldId id="562" r:id="rId311"/>
    <p:sldId id="563" r:id="rId312"/>
    <p:sldId id="564" r:id="rId313"/>
    <p:sldId id="565" r:id="rId314"/>
    <p:sldId id="566" r:id="rId315"/>
    <p:sldId id="567" r:id="rId316"/>
    <p:sldId id="568" r:id="rId317"/>
    <p:sldId id="569" r:id="rId318"/>
    <p:sldId id="570" r:id="rId319"/>
    <p:sldId id="571" r:id="rId320"/>
    <p:sldId id="572" r:id="rId321"/>
    <p:sldId id="573" r:id="rId322"/>
    <p:sldId id="574" r:id="rId323"/>
    <p:sldId id="575" r:id="rId324"/>
    <p:sldId id="576" r:id="rId325"/>
    <p:sldId id="577" r:id="rId326"/>
    <p:sldId id="578" r:id="rId327"/>
    <p:sldId id="579" r:id="rId328"/>
    <p:sldId id="580" r:id="rId329"/>
    <p:sldId id="581" r:id="rId330"/>
    <p:sldId id="582" r:id="rId331"/>
    <p:sldId id="583" r:id="rId332"/>
    <p:sldId id="584" r:id="rId333"/>
    <p:sldId id="585" r:id="rId334"/>
    <p:sldId id="586" r:id="rId335"/>
    <p:sldId id="587" r:id="rId336"/>
    <p:sldId id="588" r:id="rId337"/>
    <p:sldId id="589" r:id="rId338"/>
    <p:sldId id="590" r:id="rId339"/>
    <p:sldId id="591" r:id="rId340"/>
    <p:sldId id="592" r:id="rId341"/>
    <p:sldId id="593" r:id="rId342"/>
    <p:sldId id="594" r:id="rId343"/>
    <p:sldId id="595" r:id="rId344"/>
    <p:sldId id="596" r:id="rId345"/>
    <p:sldId id="597" r:id="rId346"/>
    <p:sldId id="598" r:id="rId347"/>
    <p:sldId id="599" r:id="rId348"/>
    <p:sldId id="600" r:id="rId349"/>
    <p:sldId id="601" r:id="rId350"/>
    <p:sldId id="602" r:id="rId351"/>
    <p:sldId id="603" r:id="rId352"/>
    <p:sldId id="604" r:id="rId353"/>
    <p:sldId id="605" r:id="rId354"/>
    <p:sldId id="606" r:id="rId355"/>
    <p:sldId id="607" r:id="rId356"/>
    <p:sldId id="608" r:id="rId357"/>
    <p:sldId id="609" r:id="rId358"/>
    <p:sldId id="610" r:id="rId359"/>
    <p:sldId id="611" r:id="rId360"/>
    <p:sldId id="612" r:id="rId361"/>
    <p:sldId id="613" r:id="rId362"/>
    <p:sldId id="614" r:id="rId363"/>
    <p:sldId id="615" r:id="rId364"/>
    <p:sldId id="616" r:id="rId365"/>
    <p:sldId id="617" r:id="rId366"/>
    <p:sldId id="618" r:id="rId367"/>
    <p:sldId id="619" r:id="rId368"/>
    <p:sldId id="620" r:id="rId369"/>
    <p:sldId id="621" r:id="rId370"/>
    <p:sldId id="622" r:id="rId371"/>
    <p:sldId id="623" r:id="rId372"/>
    <p:sldId id="624" r:id="rId373"/>
    <p:sldId id="625" r:id="rId374"/>
    <p:sldId id="626" r:id="rId375"/>
    <p:sldId id="627" r:id="rId376"/>
    <p:sldId id="628" r:id="rId377"/>
    <p:sldId id="629" r:id="rId378"/>
    <p:sldId id="630" r:id="rId379"/>
    <p:sldId id="631" r:id="rId380"/>
    <p:sldId id="632" r:id="rId381"/>
    <p:sldId id="633" r:id="rId382"/>
    <p:sldId id="634" r:id="rId383"/>
    <p:sldId id="635" r:id="rId384"/>
    <p:sldId id="636" r:id="rId385"/>
    <p:sldId id="637" r:id="rId386"/>
    <p:sldId id="638" r:id="rId387"/>
    <p:sldId id="639" r:id="rId388"/>
    <p:sldId id="640" r:id="rId389"/>
    <p:sldId id="641" r:id="rId390"/>
    <p:sldId id="642" r:id="rId391"/>
    <p:sldId id="643" r:id="rId392"/>
    <p:sldId id="644" r:id="rId393"/>
    <p:sldId id="645" r:id="rId394"/>
    <p:sldId id="646" r:id="rId395"/>
    <p:sldId id="647" r:id="rId396"/>
    <p:sldId id="648" r:id="rId397"/>
    <p:sldId id="649" r:id="rId398"/>
    <p:sldId id="650" r:id="rId399"/>
    <p:sldId id="651" r:id="rId400"/>
    <p:sldId id="652" r:id="rId401"/>
    <p:sldId id="653" r:id="rId402"/>
    <p:sldId id="654" r:id="rId403"/>
    <p:sldId id="655" r:id="rId404"/>
    <p:sldId id="656" r:id="rId405"/>
    <p:sldId id="657" r:id="rId406"/>
    <p:sldId id="658" r:id="rId407"/>
    <p:sldId id="659" r:id="rId408"/>
    <p:sldId id="660" r:id="rId409"/>
    <p:sldId id="661" r:id="rId410"/>
    <p:sldId id="662" r:id="rId411"/>
    <p:sldId id="663" r:id="rId412"/>
    <p:sldId id="664" r:id="rId413"/>
    <p:sldId id="665" r:id="rId414"/>
    <p:sldId id="666" r:id="rId415"/>
    <p:sldId id="667" r:id="rId416"/>
    <p:sldId id="668" r:id="rId417"/>
    <p:sldId id="669" r:id="rId418"/>
    <p:sldId id="670" r:id="rId419"/>
    <p:sldId id="671" r:id="rId420"/>
    <p:sldId id="672" r:id="rId421"/>
    <p:sldId id="673" r:id="rId422"/>
    <p:sldId id="674" r:id="rId423"/>
    <p:sldId id="675" r:id="rId424"/>
    <p:sldId id="676" r:id="rId425"/>
    <p:sldId id="677" r:id="rId426"/>
    <p:sldId id="678" r:id="rId427"/>
    <p:sldId id="679" r:id="rId428"/>
    <p:sldId id="680" r:id="rId429"/>
    <p:sldId id="681" r:id="rId430"/>
  </p:sldIdLst>
  <p:sldSz cx="9144000" cy="6858000"/>
  <p:notesSz cx="6858000" cy="9144000"/>
</p:presentation>
</file>

<file path=ppt/presProps.xml><?xml version="1.0" encoding="utf-8"?>
<p:presentationPr xmlns:a="http://schemas.openxmlformats.org/drawingml/2006/main" xmlns:p="http://schemas.openxmlformats.org/presentationml/2006/main" xmlns:r="http://schemas.openxmlformats.org/officeDocument/2006/relationships">
  <p:showPr useTimings="0"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13.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70" Type="http://schemas.openxmlformats.org/officeDocument/2006/relationships/slide" Target="slides/slide66.xml"/><Relationship Id="rId71" Type="http://schemas.openxmlformats.org/officeDocument/2006/relationships/slide" Target="slides/slide67.xml"/><Relationship Id="rId72" Type="http://schemas.openxmlformats.org/officeDocument/2006/relationships/slide" Target="slides/slide68.xml"/><Relationship Id="rId73" Type="http://schemas.openxmlformats.org/officeDocument/2006/relationships/slide" Target="slides/slide69.xml"/><Relationship Id="rId74" Type="http://schemas.openxmlformats.org/officeDocument/2006/relationships/slide" Target="slides/slide70.xml"/><Relationship Id="rId75" Type="http://schemas.openxmlformats.org/officeDocument/2006/relationships/slide" Target="slides/slide71.xml"/><Relationship Id="rId76" Type="http://schemas.openxmlformats.org/officeDocument/2006/relationships/slide" Target="slides/slide72.xml"/><Relationship Id="rId77" Type="http://schemas.openxmlformats.org/officeDocument/2006/relationships/slide" Target="slides/slide73.xml"/><Relationship Id="rId78" Type="http://schemas.openxmlformats.org/officeDocument/2006/relationships/slide" Target="slides/slide74.xml"/><Relationship Id="rId79" Type="http://schemas.openxmlformats.org/officeDocument/2006/relationships/slide" Target="slides/slide75.xml"/><Relationship Id="rId80" Type="http://schemas.openxmlformats.org/officeDocument/2006/relationships/slide" Target="slides/slide76.xml"/><Relationship Id="rId81" Type="http://schemas.openxmlformats.org/officeDocument/2006/relationships/slide" Target="slides/slide77.xml"/><Relationship Id="rId82" Type="http://schemas.openxmlformats.org/officeDocument/2006/relationships/slide" Target="slides/slide78.xml"/><Relationship Id="rId83" Type="http://schemas.openxmlformats.org/officeDocument/2006/relationships/slide" Target="slides/slide79.xml"/><Relationship Id="rId84" Type="http://schemas.openxmlformats.org/officeDocument/2006/relationships/slide" Target="slides/slide80.xml"/><Relationship Id="rId85" Type="http://schemas.openxmlformats.org/officeDocument/2006/relationships/slide" Target="slides/slide81.xml"/><Relationship Id="rId86" Type="http://schemas.openxmlformats.org/officeDocument/2006/relationships/slide" Target="slides/slide82.xml"/><Relationship Id="rId87" Type="http://schemas.openxmlformats.org/officeDocument/2006/relationships/slide" Target="slides/slide83.xml"/><Relationship Id="rId88" Type="http://schemas.openxmlformats.org/officeDocument/2006/relationships/slide" Target="slides/slide84.xml"/><Relationship Id="rId89" Type="http://schemas.openxmlformats.org/officeDocument/2006/relationships/slide" Target="slides/slide85.xml"/><Relationship Id="rId90" Type="http://schemas.openxmlformats.org/officeDocument/2006/relationships/slide" Target="slides/slide86.xml"/><Relationship Id="rId91" Type="http://schemas.openxmlformats.org/officeDocument/2006/relationships/slide" Target="slides/slide87.xml"/><Relationship Id="rId92" Type="http://schemas.openxmlformats.org/officeDocument/2006/relationships/slide" Target="slides/slide88.xml"/><Relationship Id="rId93" Type="http://schemas.openxmlformats.org/officeDocument/2006/relationships/slide" Target="slides/slide89.xml"/><Relationship Id="rId94" Type="http://schemas.openxmlformats.org/officeDocument/2006/relationships/slide" Target="slides/slide90.xml"/><Relationship Id="rId95" Type="http://schemas.openxmlformats.org/officeDocument/2006/relationships/slide" Target="slides/slide91.xml"/><Relationship Id="rId96" Type="http://schemas.openxmlformats.org/officeDocument/2006/relationships/slide" Target="slides/slide92.xml"/><Relationship Id="rId97" Type="http://schemas.openxmlformats.org/officeDocument/2006/relationships/slide" Target="slides/slide93.xml"/><Relationship Id="rId98" Type="http://schemas.openxmlformats.org/officeDocument/2006/relationships/slide" Target="slides/slide94.xml"/><Relationship Id="rId99" Type="http://schemas.openxmlformats.org/officeDocument/2006/relationships/slide" Target="slides/slide95.xml"/><Relationship Id="rId100" Type="http://schemas.openxmlformats.org/officeDocument/2006/relationships/slide" Target="slides/slide96.xml"/><Relationship Id="rId101" Type="http://schemas.openxmlformats.org/officeDocument/2006/relationships/slide" Target="slides/slide97.xml"/><Relationship Id="rId102" Type="http://schemas.openxmlformats.org/officeDocument/2006/relationships/slide" Target="slides/slide98.xml"/><Relationship Id="rId103" Type="http://schemas.openxmlformats.org/officeDocument/2006/relationships/slide" Target="slides/slide99.xml"/><Relationship Id="rId104" Type="http://schemas.openxmlformats.org/officeDocument/2006/relationships/slide" Target="slides/slide100.xml"/><Relationship Id="rId105" Type="http://schemas.openxmlformats.org/officeDocument/2006/relationships/slide" Target="slides/slide101.xml"/><Relationship Id="rId106" Type="http://schemas.openxmlformats.org/officeDocument/2006/relationships/slide" Target="slides/slide102.xml"/><Relationship Id="rId107" Type="http://schemas.openxmlformats.org/officeDocument/2006/relationships/slide" Target="slides/slide103.xml"/><Relationship Id="rId108" Type="http://schemas.openxmlformats.org/officeDocument/2006/relationships/slide" Target="slides/slide104.xml"/><Relationship Id="rId109" Type="http://schemas.openxmlformats.org/officeDocument/2006/relationships/slide" Target="slides/slide105.xml"/><Relationship Id="rId110" Type="http://schemas.openxmlformats.org/officeDocument/2006/relationships/slide" Target="slides/slide106.xml"/><Relationship Id="rId111" Type="http://schemas.openxmlformats.org/officeDocument/2006/relationships/slide" Target="slides/slide107.xml"/><Relationship Id="rId112" Type="http://schemas.openxmlformats.org/officeDocument/2006/relationships/slide" Target="slides/slide108.xml"/><Relationship Id="rId113" Type="http://schemas.openxmlformats.org/officeDocument/2006/relationships/slide" Target="slides/slide109.xml"/><Relationship Id="rId114" Type="http://schemas.openxmlformats.org/officeDocument/2006/relationships/slide" Target="slides/slide110.xml"/><Relationship Id="rId115" Type="http://schemas.openxmlformats.org/officeDocument/2006/relationships/slide" Target="slides/slide111.xml"/><Relationship Id="rId116" Type="http://schemas.openxmlformats.org/officeDocument/2006/relationships/slide" Target="slides/slide112.xml"/><Relationship Id="rId117" Type="http://schemas.openxmlformats.org/officeDocument/2006/relationships/slide" Target="slides/slide113.xml"/><Relationship Id="rId118" Type="http://schemas.openxmlformats.org/officeDocument/2006/relationships/slide" Target="slides/slide114.xml"/><Relationship Id="rId119" Type="http://schemas.openxmlformats.org/officeDocument/2006/relationships/slide" Target="slides/slide115.xml"/><Relationship Id="rId120" Type="http://schemas.openxmlformats.org/officeDocument/2006/relationships/slide" Target="slides/slide116.xml"/><Relationship Id="rId121" Type="http://schemas.openxmlformats.org/officeDocument/2006/relationships/slide" Target="slides/slide117.xml"/><Relationship Id="rId122" Type="http://schemas.openxmlformats.org/officeDocument/2006/relationships/slide" Target="slides/slide118.xml"/><Relationship Id="rId123" Type="http://schemas.openxmlformats.org/officeDocument/2006/relationships/slide" Target="slides/slide119.xml"/><Relationship Id="rId124" Type="http://schemas.openxmlformats.org/officeDocument/2006/relationships/slide" Target="slides/slide120.xml"/><Relationship Id="rId125" Type="http://schemas.openxmlformats.org/officeDocument/2006/relationships/slide" Target="slides/slide121.xml"/><Relationship Id="rId126" Type="http://schemas.openxmlformats.org/officeDocument/2006/relationships/slide" Target="slides/slide122.xml"/><Relationship Id="rId127" Type="http://schemas.openxmlformats.org/officeDocument/2006/relationships/slide" Target="slides/slide123.xml"/><Relationship Id="rId128" Type="http://schemas.openxmlformats.org/officeDocument/2006/relationships/slide" Target="slides/slide124.xml"/><Relationship Id="rId129" Type="http://schemas.openxmlformats.org/officeDocument/2006/relationships/slide" Target="slides/slide125.xml"/><Relationship Id="rId130" Type="http://schemas.openxmlformats.org/officeDocument/2006/relationships/slide" Target="slides/slide126.xml"/><Relationship Id="rId131" Type="http://schemas.openxmlformats.org/officeDocument/2006/relationships/slide" Target="slides/slide127.xml"/><Relationship Id="rId132" Type="http://schemas.openxmlformats.org/officeDocument/2006/relationships/slide" Target="slides/slide128.xml"/><Relationship Id="rId133" Type="http://schemas.openxmlformats.org/officeDocument/2006/relationships/slide" Target="slides/slide129.xml"/><Relationship Id="rId134" Type="http://schemas.openxmlformats.org/officeDocument/2006/relationships/slide" Target="slides/slide130.xml"/><Relationship Id="rId135" Type="http://schemas.openxmlformats.org/officeDocument/2006/relationships/slide" Target="slides/slide131.xml"/><Relationship Id="rId136" Type="http://schemas.openxmlformats.org/officeDocument/2006/relationships/slide" Target="slides/slide132.xml"/><Relationship Id="rId137" Type="http://schemas.openxmlformats.org/officeDocument/2006/relationships/slide" Target="slides/slide133.xml"/><Relationship Id="rId138" Type="http://schemas.openxmlformats.org/officeDocument/2006/relationships/slide" Target="slides/slide134.xml"/><Relationship Id="rId139" Type="http://schemas.openxmlformats.org/officeDocument/2006/relationships/slide" Target="slides/slide135.xml"/><Relationship Id="rId140" Type="http://schemas.openxmlformats.org/officeDocument/2006/relationships/slide" Target="slides/slide136.xml"/><Relationship Id="rId141" Type="http://schemas.openxmlformats.org/officeDocument/2006/relationships/slide" Target="slides/slide137.xml"/><Relationship Id="rId142" Type="http://schemas.openxmlformats.org/officeDocument/2006/relationships/slide" Target="slides/slide138.xml"/><Relationship Id="rId143" Type="http://schemas.openxmlformats.org/officeDocument/2006/relationships/slide" Target="slides/slide139.xml"/><Relationship Id="rId144" Type="http://schemas.openxmlformats.org/officeDocument/2006/relationships/slide" Target="slides/slide140.xml"/><Relationship Id="rId145" Type="http://schemas.openxmlformats.org/officeDocument/2006/relationships/slide" Target="slides/slide141.xml"/><Relationship Id="rId146" Type="http://schemas.openxmlformats.org/officeDocument/2006/relationships/slide" Target="slides/slide142.xml"/><Relationship Id="rId147" Type="http://schemas.openxmlformats.org/officeDocument/2006/relationships/slide" Target="slides/slide143.xml"/><Relationship Id="rId148" Type="http://schemas.openxmlformats.org/officeDocument/2006/relationships/slide" Target="slides/slide144.xml"/><Relationship Id="rId149" Type="http://schemas.openxmlformats.org/officeDocument/2006/relationships/slide" Target="slides/slide145.xml"/><Relationship Id="rId150" Type="http://schemas.openxmlformats.org/officeDocument/2006/relationships/slide" Target="slides/slide146.xml"/><Relationship Id="rId151" Type="http://schemas.openxmlformats.org/officeDocument/2006/relationships/slide" Target="slides/slide147.xml"/><Relationship Id="rId152" Type="http://schemas.openxmlformats.org/officeDocument/2006/relationships/slide" Target="slides/slide148.xml"/><Relationship Id="rId153" Type="http://schemas.openxmlformats.org/officeDocument/2006/relationships/slide" Target="slides/slide149.xml"/><Relationship Id="rId154" Type="http://schemas.openxmlformats.org/officeDocument/2006/relationships/slide" Target="slides/slide150.xml"/><Relationship Id="rId155" Type="http://schemas.openxmlformats.org/officeDocument/2006/relationships/slide" Target="slides/slide151.xml"/><Relationship Id="rId156" Type="http://schemas.openxmlformats.org/officeDocument/2006/relationships/slide" Target="slides/slide152.xml"/><Relationship Id="rId157" Type="http://schemas.openxmlformats.org/officeDocument/2006/relationships/slide" Target="slides/slide153.xml"/><Relationship Id="rId158" Type="http://schemas.openxmlformats.org/officeDocument/2006/relationships/slide" Target="slides/slide154.xml"/><Relationship Id="rId159" Type="http://schemas.openxmlformats.org/officeDocument/2006/relationships/slide" Target="slides/slide155.xml"/><Relationship Id="rId160" Type="http://schemas.openxmlformats.org/officeDocument/2006/relationships/slide" Target="slides/slide156.xml"/><Relationship Id="rId161" Type="http://schemas.openxmlformats.org/officeDocument/2006/relationships/slide" Target="slides/slide157.xml"/><Relationship Id="rId162" Type="http://schemas.openxmlformats.org/officeDocument/2006/relationships/slide" Target="slides/slide158.xml"/><Relationship Id="rId163" Type="http://schemas.openxmlformats.org/officeDocument/2006/relationships/slide" Target="slides/slide159.xml"/><Relationship Id="rId164" Type="http://schemas.openxmlformats.org/officeDocument/2006/relationships/slide" Target="slides/slide160.xml"/><Relationship Id="rId165" Type="http://schemas.openxmlformats.org/officeDocument/2006/relationships/slide" Target="slides/slide161.xml"/><Relationship Id="rId166" Type="http://schemas.openxmlformats.org/officeDocument/2006/relationships/slide" Target="slides/slide162.xml"/><Relationship Id="rId167" Type="http://schemas.openxmlformats.org/officeDocument/2006/relationships/slide" Target="slides/slide163.xml"/><Relationship Id="rId168" Type="http://schemas.openxmlformats.org/officeDocument/2006/relationships/slide" Target="slides/slide164.xml"/><Relationship Id="rId169" Type="http://schemas.openxmlformats.org/officeDocument/2006/relationships/slide" Target="slides/slide165.xml"/><Relationship Id="rId170" Type="http://schemas.openxmlformats.org/officeDocument/2006/relationships/slide" Target="slides/slide166.xml"/><Relationship Id="rId171" Type="http://schemas.openxmlformats.org/officeDocument/2006/relationships/slide" Target="slides/slide167.xml"/><Relationship Id="rId172" Type="http://schemas.openxmlformats.org/officeDocument/2006/relationships/slide" Target="slides/slide168.xml"/><Relationship Id="rId173" Type="http://schemas.openxmlformats.org/officeDocument/2006/relationships/slide" Target="slides/slide169.xml"/><Relationship Id="rId174" Type="http://schemas.openxmlformats.org/officeDocument/2006/relationships/slide" Target="slides/slide170.xml"/><Relationship Id="rId175" Type="http://schemas.openxmlformats.org/officeDocument/2006/relationships/slide" Target="slides/slide171.xml"/><Relationship Id="rId176" Type="http://schemas.openxmlformats.org/officeDocument/2006/relationships/slide" Target="slides/slide172.xml"/><Relationship Id="rId177" Type="http://schemas.openxmlformats.org/officeDocument/2006/relationships/slide" Target="slides/slide173.xml"/><Relationship Id="rId178" Type="http://schemas.openxmlformats.org/officeDocument/2006/relationships/slide" Target="slides/slide174.xml"/><Relationship Id="rId179" Type="http://schemas.openxmlformats.org/officeDocument/2006/relationships/slide" Target="slides/slide175.xml"/><Relationship Id="rId180" Type="http://schemas.openxmlformats.org/officeDocument/2006/relationships/slide" Target="slides/slide176.xml"/><Relationship Id="rId181" Type="http://schemas.openxmlformats.org/officeDocument/2006/relationships/slide" Target="slides/slide177.xml"/><Relationship Id="rId182" Type="http://schemas.openxmlformats.org/officeDocument/2006/relationships/slide" Target="slides/slide178.xml"/><Relationship Id="rId183" Type="http://schemas.openxmlformats.org/officeDocument/2006/relationships/slide" Target="slides/slide179.xml"/><Relationship Id="rId184" Type="http://schemas.openxmlformats.org/officeDocument/2006/relationships/slide" Target="slides/slide180.xml"/><Relationship Id="rId185" Type="http://schemas.openxmlformats.org/officeDocument/2006/relationships/slide" Target="slides/slide181.xml"/><Relationship Id="rId186" Type="http://schemas.openxmlformats.org/officeDocument/2006/relationships/slide" Target="slides/slide182.xml"/><Relationship Id="rId187" Type="http://schemas.openxmlformats.org/officeDocument/2006/relationships/slide" Target="slides/slide183.xml"/><Relationship Id="rId188" Type="http://schemas.openxmlformats.org/officeDocument/2006/relationships/slide" Target="slides/slide184.xml"/><Relationship Id="rId189" Type="http://schemas.openxmlformats.org/officeDocument/2006/relationships/slide" Target="slides/slide185.xml"/><Relationship Id="rId190" Type="http://schemas.openxmlformats.org/officeDocument/2006/relationships/slide" Target="slides/slide186.xml"/><Relationship Id="rId191" Type="http://schemas.openxmlformats.org/officeDocument/2006/relationships/slide" Target="slides/slide187.xml"/><Relationship Id="rId192" Type="http://schemas.openxmlformats.org/officeDocument/2006/relationships/slide" Target="slides/slide188.xml"/><Relationship Id="rId193" Type="http://schemas.openxmlformats.org/officeDocument/2006/relationships/slide" Target="slides/slide189.xml"/><Relationship Id="rId194" Type="http://schemas.openxmlformats.org/officeDocument/2006/relationships/slide" Target="slides/slide190.xml"/><Relationship Id="rId195" Type="http://schemas.openxmlformats.org/officeDocument/2006/relationships/slide" Target="slides/slide191.xml"/><Relationship Id="rId196" Type="http://schemas.openxmlformats.org/officeDocument/2006/relationships/slide" Target="slides/slide192.xml"/><Relationship Id="rId197" Type="http://schemas.openxmlformats.org/officeDocument/2006/relationships/slide" Target="slides/slide193.xml"/><Relationship Id="rId198" Type="http://schemas.openxmlformats.org/officeDocument/2006/relationships/slide" Target="slides/slide194.xml"/><Relationship Id="rId199" Type="http://schemas.openxmlformats.org/officeDocument/2006/relationships/slide" Target="slides/slide195.xml"/><Relationship Id="rId200" Type="http://schemas.openxmlformats.org/officeDocument/2006/relationships/slide" Target="slides/slide196.xml"/><Relationship Id="rId201" Type="http://schemas.openxmlformats.org/officeDocument/2006/relationships/slide" Target="slides/slide197.xml"/><Relationship Id="rId202" Type="http://schemas.openxmlformats.org/officeDocument/2006/relationships/slide" Target="slides/slide198.xml"/><Relationship Id="rId203" Type="http://schemas.openxmlformats.org/officeDocument/2006/relationships/slide" Target="slides/slide199.xml"/><Relationship Id="rId204" Type="http://schemas.openxmlformats.org/officeDocument/2006/relationships/slide" Target="slides/slide200.xml"/><Relationship Id="rId205" Type="http://schemas.openxmlformats.org/officeDocument/2006/relationships/slide" Target="slides/slide201.xml"/><Relationship Id="rId206" Type="http://schemas.openxmlformats.org/officeDocument/2006/relationships/slide" Target="slides/slide202.xml"/><Relationship Id="rId207" Type="http://schemas.openxmlformats.org/officeDocument/2006/relationships/slide" Target="slides/slide203.xml"/><Relationship Id="rId208" Type="http://schemas.openxmlformats.org/officeDocument/2006/relationships/slide" Target="slides/slide204.xml"/><Relationship Id="rId209" Type="http://schemas.openxmlformats.org/officeDocument/2006/relationships/slide" Target="slides/slide205.xml"/><Relationship Id="rId210" Type="http://schemas.openxmlformats.org/officeDocument/2006/relationships/slide" Target="slides/slide206.xml"/><Relationship Id="rId211" Type="http://schemas.openxmlformats.org/officeDocument/2006/relationships/slide" Target="slides/slide207.xml"/><Relationship Id="rId212" Type="http://schemas.openxmlformats.org/officeDocument/2006/relationships/slide" Target="slides/slide208.xml"/><Relationship Id="rId213" Type="http://schemas.openxmlformats.org/officeDocument/2006/relationships/slide" Target="slides/slide209.xml"/><Relationship Id="rId214" Type="http://schemas.openxmlformats.org/officeDocument/2006/relationships/slide" Target="slides/slide210.xml"/><Relationship Id="rId215" Type="http://schemas.openxmlformats.org/officeDocument/2006/relationships/slide" Target="slides/slide211.xml"/><Relationship Id="rId216" Type="http://schemas.openxmlformats.org/officeDocument/2006/relationships/slide" Target="slides/slide212.xml"/><Relationship Id="rId217" Type="http://schemas.openxmlformats.org/officeDocument/2006/relationships/slide" Target="slides/slide213.xml"/><Relationship Id="rId218" Type="http://schemas.openxmlformats.org/officeDocument/2006/relationships/slide" Target="slides/slide214.xml"/><Relationship Id="rId219" Type="http://schemas.openxmlformats.org/officeDocument/2006/relationships/slide" Target="slides/slide215.xml"/><Relationship Id="rId220" Type="http://schemas.openxmlformats.org/officeDocument/2006/relationships/slide" Target="slides/slide216.xml"/><Relationship Id="rId221" Type="http://schemas.openxmlformats.org/officeDocument/2006/relationships/slide" Target="slides/slide217.xml"/><Relationship Id="rId222" Type="http://schemas.openxmlformats.org/officeDocument/2006/relationships/slide" Target="slides/slide218.xml"/><Relationship Id="rId223" Type="http://schemas.openxmlformats.org/officeDocument/2006/relationships/slide" Target="slides/slide219.xml"/><Relationship Id="rId224" Type="http://schemas.openxmlformats.org/officeDocument/2006/relationships/slide" Target="slides/slide220.xml"/><Relationship Id="rId225" Type="http://schemas.openxmlformats.org/officeDocument/2006/relationships/slide" Target="slides/slide221.xml"/><Relationship Id="rId226" Type="http://schemas.openxmlformats.org/officeDocument/2006/relationships/slide" Target="slides/slide222.xml"/><Relationship Id="rId227" Type="http://schemas.openxmlformats.org/officeDocument/2006/relationships/slide" Target="slides/slide223.xml"/><Relationship Id="rId228" Type="http://schemas.openxmlformats.org/officeDocument/2006/relationships/slide" Target="slides/slide224.xml"/><Relationship Id="rId229" Type="http://schemas.openxmlformats.org/officeDocument/2006/relationships/slide" Target="slides/slide225.xml"/><Relationship Id="rId230" Type="http://schemas.openxmlformats.org/officeDocument/2006/relationships/slide" Target="slides/slide226.xml"/><Relationship Id="rId231" Type="http://schemas.openxmlformats.org/officeDocument/2006/relationships/slide" Target="slides/slide227.xml"/><Relationship Id="rId232" Type="http://schemas.openxmlformats.org/officeDocument/2006/relationships/slide" Target="slides/slide228.xml"/><Relationship Id="rId233" Type="http://schemas.openxmlformats.org/officeDocument/2006/relationships/slide" Target="slides/slide229.xml"/><Relationship Id="rId234" Type="http://schemas.openxmlformats.org/officeDocument/2006/relationships/slide" Target="slides/slide230.xml"/><Relationship Id="rId235" Type="http://schemas.openxmlformats.org/officeDocument/2006/relationships/slide" Target="slides/slide231.xml"/><Relationship Id="rId236" Type="http://schemas.openxmlformats.org/officeDocument/2006/relationships/slide" Target="slides/slide232.xml"/><Relationship Id="rId237" Type="http://schemas.openxmlformats.org/officeDocument/2006/relationships/slide" Target="slides/slide233.xml"/><Relationship Id="rId238" Type="http://schemas.openxmlformats.org/officeDocument/2006/relationships/slide" Target="slides/slide234.xml"/><Relationship Id="rId239" Type="http://schemas.openxmlformats.org/officeDocument/2006/relationships/slide" Target="slides/slide235.xml"/><Relationship Id="rId240" Type="http://schemas.openxmlformats.org/officeDocument/2006/relationships/slide" Target="slides/slide236.xml"/><Relationship Id="rId241" Type="http://schemas.openxmlformats.org/officeDocument/2006/relationships/slide" Target="slides/slide237.xml"/><Relationship Id="rId242" Type="http://schemas.openxmlformats.org/officeDocument/2006/relationships/slide" Target="slides/slide238.xml"/><Relationship Id="rId243" Type="http://schemas.openxmlformats.org/officeDocument/2006/relationships/slide" Target="slides/slide239.xml"/><Relationship Id="rId244" Type="http://schemas.openxmlformats.org/officeDocument/2006/relationships/slide" Target="slides/slide240.xml"/><Relationship Id="rId245" Type="http://schemas.openxmlformats.org/officeDocument/2006/relationships/slide" Target="slides/slide241.xml"/><Relationship Id="rId246" Type="http://schemas.openxmlformats.org/officeDocument/2006/relationships/slide" Target="slides/slide242.xml"/><Relationship Id="rId247" Type="http://schemas.openxmlformats.org/officeDocument/2006/relationships/slide" Target="slides/slide243.xml"/><Relationship Id="rId248" Type="http://schemas.openxmlformats.org/officeDocument/2006/relationships/slide" Target="slides/slide244.xml"/><Relationship Id="rId249" Type="http://schemas.openxmlformats.org/officeDocument/2006/relationships/slide" Target="slides/slide245.xml"/><Relationship Id="rId250" Type="http://schemas.openxmlformats.org/officeDocument/2006/relationships/slide" Target="slides/slide246.xml"/><Relationship Id="rId251" Type="http://schemas.openxmlformats.org/officeDocument/2006/relationships/slide" Target="slides/slide247.xml"/><Relationship Id="rId252" Type="http://schemas.openxmlformats.org/officeDocument/2006/relationships/slide" Target="slides/slide248.xml"/><Relationship Id="rId253" Type="http://schemas.openxmlformats.org/officeDocument/2006/relationships/slide" Target="slides/slide249.xml"/><Relationship Id="rId254" Type="http://schemas.openxmlformats.org/officeDocument/2006/relationships/slide" Target="slides/slide250.xml"/><Relationship Id="rId255" Type="http://schemas.openxmlformats.org/officeDocument/2006/relationships/slide" Target="slides/slide251.xml"/><Relationship Id="rId256" Type="http://schemas.openxmlformats.org/officeDocument/2006/relationships/slide" Target="slides/slide252.xml"/><Relationship Id="rId257" Type="http://schemas.openxmlformats.org/officeDocument/2006/relationships/slide" Target="slides/slide253.xml"/><Relationship Id="rId258" Type="http://schemas.openxmlformats.org/officeDocument/2006/relationships/slide" Target="slides/slide254.xml"/><Relationship Id="rId259" Type="http://schemas.openxmlformats.org/officeDocument/2006/relationships/slide" Target="slides/slide255.xml"/><Relationship Id="rId260" Type="http://schemas.openxmlformats.org/officeDocument/2006/relationships/slide" Target="slides/slide256.xml"/><Relationship Id="rId261" Type="http://schemas.openxmlformats.org/officeDocument/2006/relationships/slide" Target="slides/slide257.xml"/><Relationship Id="rId262" Type="http://schemas.openxmlformats.org/officeDocument/2006/relationships/slide" Target="slides/slide258.xml"/><Relationship Id="rId263" Type="http://schemas.openxmlformats.org/officeDocument/2006/relationships/slide" Target="slides/slide259.xml"/><Relationship Id="rId264" Type="http://schemas.openxmlformats.org/officeDocument/2006/relationships/slide" Target="slides/slide260.xml"/><Relationship Id="rId265" Type="http://schemas.openxmlformats.org/officeDocument/2006/relationships/slide" Target="slides/slide261.xml"/><Relationship Id="rId266" Type="http://schemas.openxmlformats.org/officeDocument/2006/relationships/slide" Target="slides/slide262.xml"/><Relationship Id="rId267" Type="http://schemas.openxmlformats.org/officeDocument/2006/relationships/slide" Target="slides/slide263.xml"/><Relationship Id="rId268" Type="http://schemas.openxmlformats.org/officeDocument/2006/relationships/slide" Target="slides/slide264.xml"/><Relationship Id="rId269" Type="http://schemas.openxmlformats.org/officeDocument/2006/relationships/slide" Target="slides/slide265.xml"/><Relationship Id="rId270" Type="http://schemas.openxmlformats.org/officeDocument/2006/relationships/slide" Target="slides/slide266.xml"/><Relationship Id="rId271" Type="http://schemas.openxmlformats.org/officeDocument/2006/relationships/slide" Target="slides/slide267.xml"/><Relationship Id="rId272" Type="http://schemas.openxmlformats.org/officeDocument/2006/relationships/slide" Target="slides/slide268.xml"/><Relationship Id="rId273" Type="http://schemas.openxmlformats.org/officeDocument/2006/relationships/slide" Target="slides/slide269.xml"/><Relationship Id="rId274" Type="http://schemas.openxmlformats.org/officeDocument/2006/relationships/slide" Target="slides/slide270.xml"/><Relationship Id="rId275" Type="http://schemas.openxmlformats.org/officeDocument/2006/relationships/slide" Target="slides/slide271.xml"/><Relationship Id="rId276" Type="http://schemas.openxmlformats.org/officeDocument/2006/relationships/slide" Target="slides/slide272.xml"/><Relationship Id="rId277" Type="http://schemas.openxmlformats.org/officeDocument/2006/relationships/slide" Target="slides/slide273.xml"/><Relationship Id="rId278" Type="http://schemas.openxmlformats.org/officeDocument/2006/relationships/slide" Target="slides/slide274.xml"/><Relationship Id="rId279" Type="http://schemas.openxmlformats.org/officeDocument/2006/relationships/slide" Target="slides/slide275.xml"/><Relationship Id="rId280" Type="http://schemas.openxmlformats.org/officeDocument/2006/relationships/slide" Target="slides/slide276.xml"/><Relationship Id="rId281" Type="http://schemas.openxmlformats.org/officeDocument/2006/relationships/slide" Target="slides/slide277.xml"/><Relationship Id="rId282" Type="http://schemas.openxmlformats.org/officeDocument/2006/relationships/slide" Target="slides/slide278.xml"/><Relationship Id="rId283" Type="http://schemas.openxmlformats.org/officeDocument/2006/relationships/slide" Target="slides/slide279.xml"/><Relationship Id="rId284" Type="http://schemas.openxmlformats.org/officeDocument/2006/relationships/slide" Target="slides/slide280.xml"/><Relationship Id="rId285" Type="http://schemas.openxmlformats.org/officeDocument/2006/relationships/slide" Target="slides/slide281.xml"/><Relationship Id="rId286" Type="http://schemas.openxmlformats.org/officeDocument/2006/relationships/slide" Target="slides/slide282.xml"/><Relationship Id="rId287" Type="http://schemas.openxmlformats.org/officeDocument/2006/relationships/slide" Target="slides/slide283.xml"/><Relationship Id="rId288" Type="http://schemas.openxmlformats.org/officeDocument/2006/relationships/slide" Target="slides/slide284.xml"/><Relationship Id="rId289" Type="http://schemas.openxmlformats.org/officeDocument/2006/relationships/slide" Target="slides/slide285.xml"/><Relationship Id="rId290" Type="http://schemas.openxmlformats.org/officeDocument/2006/relationships/slide" Target="slides/slide286.xml"/><Relationship Id="rId291" Type="http://schemas.openxmlformats.org/officeDocument/2006/relationships/slide" Target="slides/slide287.xml"/><Relationship Id="rId292" Type="http://schemas.openxmlformats.org/officeDocument/2006/relationships/slide" Target="slides/slide288.xml"/><Relationship Id="rId293" Type="http://schemas.openxmlformats.org/officeDocument/2006/relationships/slide" Target="slides/slide289.xml"/><Relationship Id="rId294" Type="http://schemas.openxmlformats.org/officeDocument/2006/relationships/slide" Target="slides/slide290.xml"/><Relationship Id="rId295" Type="http://schemas.openxmlformats.org/officeDocument/2006/relationships/slide" Target="slides/slide291.xml"/><Relationship Id="rId296" Type="http://schemas.openxmlformats.org/officeDocument/2006/relationships/slide" Target="slides/slide292.xml"/><Relationship Id="rId297" Type="http://schemas.openxmlformats.org/officeDocument/2006/relationships/slide" Target="slides/slide293.xml"/><Relationship Id="rId298" Type="http://schemas.openxmlformats.org/officeDocument/2006/relationships/slide" Target="slides/slide294.xml"/><Relationship Id="rId299" Type="http://schemas.openxmlformats.org/officeDocument/2006/relationships/slide" Target="slides/slide295.xml"/><Relationship Id="rId300" Type="http://schemas.openxmlformats.org/officeDocument/2006/relationships/slide" Target="slides/slide296.xml"/><Relationship Id="rId301" Type="http://schemas.openxmlformats.org/officeDocument/2006/relationships/slide" Target="slides/slide297.xml"/><Relationship Id="rId302" Type="http://schemas.openxmlformats.org/officeDocument/2006/relationships/slide" Target="slides/slide298.xml"/><Relationship Id="rId303" Type="http://schemas.openxmlformats.org/officeDocument/2006/relationships/slide" Target="slides/slide299.xml"/><Relationship Id="rId304" Type="http://schemas.openxmlformats.org/officeDocument/2006/relationships/slide" Target="slides/slide300.xml"/><Relationship Id="rId305" Type="http://schemas.openxmlformats.org/officeDocument/2006/relationships/slide" Target="slides/slide301.xml"/><Relationship Id="rId306" Type="http://schemas.openxmlformats.org/officeDocument/2006/relationships/slide" Target="slides/slide302.xml"/><Relationship Id="rId307" Type="http://schemas.openxmlformats.org/officeDocument/2006/relationships/slide" Target="slides/slide303.xml"/><Relationship Id="rId308" Type="http://schemas.openxmlformats.org/officeDocument/2006/relationships/slide" Target="slides/slide304.xml"/><Relationship Id="rId309" Type="http://schemas.openxmlformats.org/officeDocument/2006/relationships/slide" Target="slides/slide305.xml"/><Relationship Id="rId310" Type="http://schemas.openxmlformats.org/officeDocument/2006/relationships/slide" Target="slides/slide306.xml"/><Relationship Id="rId311" Type="http://schemas.openxmlformats.org/officeDocument/2006/relationships/slide" Target="slides/slide307.xml"/><Relationship Id="rId312" Type="http://schemas.openxmlformats.org/officeDocument/2006/relationships/slide" Target="slides/slide308.xml"/><Relationship Id="rId313" Type="http://schemas.openxmlformats.org/officeDocument/2006/relationships/slide" Target="slides/slide309.xml"/><Relationship Id="rId314" Type="http://schemas.openxmlformats.org/officeDocument/2006/relationships/slide" Target="slides/slide310.xml"/><Relationship Id="rId315" Type="http://schemas.openxmlformats.org/officeDocument/2006/relationships/slide" Target="slides/slide311.xml"/><Relationship Id="rId316" Type="http://schemas.openxmlformats.org/officeDocument/2006/relationships/slide" Target="slides/slide312.xml"/><Relationship Id="rId317" Type="http://schemas.openxmlformats.org/officeDocument/2006/relationships/slide" Target="slides/slide313.xml"/><Relationship Id="rId318" Type="http://schemas.openxmlformats.org/officeDocument/2006/relationships/slide" Target="slides/slide314.xml"/><Relationship Id="rId319" Type="http://schemas.openxmlformats.org/officeDocument/2006/relationships/slide" Target="slides/slide315.xml"/><Relationship Id="rId320" Type="http://schemas.openxmlformats.org/officeDocument/2006/relationships/slide" Target="slides/slide316.xml"/><Relationship Id="rId321" Type="http://schemas.openxmlformats.org/officeDocument/2006/relationships/slide" Target="slides/slide317.xml"/><Relationship Id="rId322" Type="http://schemas.openxmlformats.org/officeDocument/2006/relationships/slide" Target="slides/slide318.xml"/><Relationship Id="rId323" Type="http://schemas.openxmlformats.org/officeDocument/2006/relationships/slide" Target="slides/slide319.xml"/><Relationship Id="rId324" Type="http://schemas.openxmlformats.org/officeDocument/2006/relationships/slide" Target="slides/slide320.xml"/><Relationship Id="rId325" Type="http://schemas.openxmlformats.org/officeDocument/2006/relationships/slide" Target="slides/slide321.xml"/><Relationship Id="rId326" Type="http://schemas.openxmlformats.org/officeDocument/2006/relationships/slide" Target="slides/slide322.xml"/><Relationship Id="rId327" Type="http://schemas.openxmlformats.org/officeDocument/2006/relationships/slide" Target="slides/slide323.xml"/><Relationship Id="rId328" Type="http://schemas.openxmlformats.org/officeDocument/2006/relationships/slide" Target="slides/slide324.xml"/><Relationship Id="rId329" Type="http://schemas.openxmlformats.org/officeDocument/2006/relationships/slide" Target="slides/slide325.xml"/><Relationship Id="rId330" Type="http://schemas.openxmlformats.org/officeDocument/2006/relationships/slide" Target="slides/slide326.xml"/><Relationship Id="rId331" Type="http://schemas.openxmlformats.org/officeDocument/2006/relationships/slide" Target="slides/slide327.xml"/><Relationship Id="rId332" Type="http://schemas.openxmlformats.org/officeDocument/2006/relationships/slide" Target="slides/slide328.xml"/><Relationship Id="rId333" Type="http://schemas.openxmlformats.org/officeDocument/2006/relationships/slide" Target="slides/slide329.xml"/><Relationship Id="rId334" Type="http://schemas.openxmlformats.org/officeDocument/2006/relationships/slide" Target="slides/slide330.xml"/><Relationship Id="rId335" Type="http://schemas.openxmlformats.org/officeDocument/2006/relationships/slide" Target="slides/slide331.xml"/><Relationship Id="rId336" Type="http://schemas.openxmlformats.org/officeDocument/2006/relationships/slide" Target="slides/slide332.xml"/><Relationship Id="rId337" Type="http://schemas.openxmlformats.org/officeDocument/2006/relationships/slide" Target="slides/slide333.xml"/><Relationship Id="rId338" Type="http://schemas.openxmlformats.org/officeDocument/2006/relationships/slide" Target="slides/slide334.xml"/><Relationship Id="rId339" Type="http://schemas.openxmlformats.org/officeDocument/2006/relationships/slide" Target="slides/slide335.xml"/><Relationship Id="rId340" Type="http://schemas.openxmlformats.org/officeDocument/2006/relationships/slide" Target="slides/slide336.xml"/><Relationship Id="rId341" Type="http://schemas.openxmlformats.org/officeDocument/2006/relationships/slide" Target="slides/slide337.xml"/><Relationship Id="rId342" Type="http://schemas.openxmlformats.org/officeDocument/2006/relationships/slide" Target="slides/slide338.xml"/><Relationship Id="rId343" Type="http://schemas.openxmlformats.org/officeDocument/2006/relationships/slide" Target="slides/slide339.xml"/><Relationship Id="rId344" Type="http://schemas.openxmlformats.org/officeDocument/2006/relationships/slide" Target="slides/slide340.xml"/><Relationship Id="rId345" Type="http://schemas.openxmlformats.org/officeDocument/2006/relationships/slide" Target="slides/slide341.xml"/><Relationship Id="rId346" Type="http://schemas.openxmlformats.org/officeDocument/2006/relationships/slide" Target="slides/slide342.xml"/><Relationship Id="rId347" Type="http://schemas.openxmlformats.org/officeDocument/2006/relationships/slide" Target="slides/slide343.xml"/><Relationship Id="rId348" Type="http://schemas.openxmlformats.org/officeDocument/2006/relationships/slide" Target="slides/slide344.xml"/><Relationship Id="rId349" Type="http://schemas.openxmlformats.org/officeDocument/2006/relationships/slide" Target="slides/slide345.xml"/><Relationship Id="rId350" Type="http://schemas.openxmlformats.org/officeDocument/2006/relationships/slide" Target="slides/slide346.xml"/><Relationship Id="rId351" Type="http://schemas.openxmlformats.org/officeDocument/2006/relationships/slide" Target="slides/slide347.xml"/><Relationship Id="rId352" Type="http://schemas.openxmlformats.org/officeDocument/2006/relationships/slide" Target="slides/slide348.xml"/><Relationship Id="rId353" Type="http://schemas.openxmlformats.org/officeDocument/2006/relationships/slide" Target="slides/slide349.xml"/><Relationship Id="rId354" Type="http://schemas.openxmlformats.org/officeDocument/2006/relationships/slide" Target="slides/slide350.xml"/><Relationship Id="rId355" Type="http://schemas.openxmlformats.org/officeDocument/2006/relationships/slide" Target="slides/slide351.xml"/><Relationship Id="rId356" Type="http://schemas.openxmlformats.org/officeDocument/2006/relationships/slide" Target="slides/slide352.xml"/><Relationship Id="rId357" Type="http://schemas.openxmlformats.org/officeDocument/2006/relationships/slide" Target="slides/slide353.xml"/><Relationship Id="rId358" Type="http://schemas.openxmlformats.org/officeDocument/2006/relationships/slide" Target="slides/slide354.xml"/><Relationship Id="rId359" Type="http://schemas.openxmlformats.org/officeDocument/2006/relationships/slide" Target="slides/slide355.xml"/><Relationship Id="rId360" Type="http://schemas.openxmlformats.org/officeDocument/2006/relationships/slide" Target="slides/slide356.xml"/><Relationship Id="rId361" Type="http://schemas.openxmlformats.org/officeDocument/2006/relationships/slide" Target="slides/slide357.xml"/><Relationship Id="rId362" Type="http://schemas.openxmlformats.org/officeDocument/2006/relationships/slide" Target="slides/slide358.xml"/><Relationship Id="rId363" Type="http://schemas.openxmlformats.org/officeDocument/2006/relationships/slide" Target="slides/slide359.xml"/><Relationship Id="rId364" Type="http://schemas.openxmlformats.org/officeDocument/2006/relationships/slide" Target="slides/slide360.xml"/><Relationship Id="rId365" Type="http://schemas.openxmlformats.org/officeDocument/2006/relationships/slide" Target="slides/slide361.xml"/><Relationship Id="rId366" Type="http://schemas.openxmlformats.org/officeDocument/2006/relationships/slide" Target="slides/slide362.xml"/><Relationship Id="rId367" Type="http://schemas.openxmlformats.org/officeDocument/2006/relationships/slide" Target="slides/slide363.xml"/><Relationship Id="rId368" Type="http://schemas.openxmlformats.org/officeDocument/2006/relationships/slide" Target="slides/slide364.xml"/><Relationship Id="rId369" Type="http://schemas.openxmlformats.org/officeDocument/2006/relationships/slide" Target="slides/slide365.xml"/><Relationship Id="rId370" Type="http://schemas.openxmlformats.org/officeDocument/2006/relationships/slide" Target="slides/slide366.xml"/><Relationship Id="rId371" Type="http://schemas.openxmlformats.org/officeDocument/2006/relationships/slide" Target="slides/slide367.xml"/><Relationship Id="rId372" Type="http://schemas.openxmlformats.org/officeDocument/2006/relationships/slide" Target="slides/slide368.xml"/><Relationship Id="rId373" Type="http://schemas.openxmlformats.org/officeDocument/2006/relationships/slide" Target="slides/slide369.xml"/><Relationship Id="rId374" Type="http://schemas.openxmlformats.org/officeDocument/2006/relationships/slide" Target="slides/slide370.xml"/><Relationship Id="rId375" Type="http://schemas.openxmlformats.org/officeDocument/2006/relationships/slide" Target="slides/slide371.xml"/><Relationship Id="rId376" Type="http://schemas.openxmlformats.org/officeDocument/2006/relationships/slide" Target="slides/slide372.xml"/><Relationship Id="rId377" Type="http://schemas.openxmlformats.org/officeDocument/2006/relationships/slide" Target="slides/slide373.xml"/><Relationship Id="rId378" Type="http://schemas.openxmlformats.org/officeDocument/2006/relationships/slide" Target="slides/slide374.xml"/><Relationship Id="rId379" Type="http://schemas.openxmlformats.org/officeDocument/2006/relationships/slide" Target="slides/slide375.xml"/><Relationship Id="rId380" Type="http://schemas.openxmlformats.org/officeDocument/2006/relationships/slide" Target="slides/slide376.xml"/><Relationship Id="rId381" Type="http://schemas.openxmlformats.org/officeDocument/2006/relationships/slide" Target="slides/slide377.xml"/><Relationship Id="rId382" Type="http://schemas.openxmlformats.org/officeDocument/2006/relationships/slide" Target="slides/slide378.xml"/><Relationship Id="rId383" Type="http://schemas.openxmlformats.org/officeDocument/2006/relationships/slide" Target="slides/slide379.xml"/><Relationship Id="rId384" Type="http://schemas.openxmlformats.org/officeDocument/2006/relationships/slide" Target="slides/slide380.xml"/><Relationship Id="rId385" Type="http://schemas.openxmlformats.org/officeDocument/2006/relationships/slide" Target="slides/slide381.xml"/><Relationship Id="rId386" Type="http://schemas.openxmlformats.org/officeDocument/2006/relationships/slide" Target="slides/slide382.xml"/><Relationship Id="rId387" Type="http://schemas.openxmlformats.org/officeDocument/2006/relationships/slide" Target="slides/slide383.xml"/><Relationship Id="rId388" Type="http://schemas.openxmlformats.org/officeDocument/2006/relationships/slide" Target="slides/slide384.xml"/><Relationship Id="rId389" Type="http://schemas.openxmlformats.org/officeDocument/2006/relationships/slide" Target="slides/slide385.xml"/><Relationship Id="rId390" Type="http://schemas.openxmlformats.org/officeDocument/2006/relationships/slide" Target="slides/slide386.xml"/><Relationship Id="rId391" Type="http://schemas.openxmlformats.org/officeDocument/2006/relationships/slide" Target="slides/slide387.xml"/><Relationship Id="rId392" Type="http://schemas.openxmlformats.org/officeDocument/2006/relationships/slide" Target="slides/slide388.xml"/><Relationship Id="rId393" Type="http://schemas.openxmlformats.org/officeDocument/2006/relationships/slide" Target="slides/slide389.xml"/><Relationship Id="rId394" Type="http://schemas.openxmlformats.org/officeDocument/2006/relationships/slide" Target="slides/slide390.xml"/><Relationship Id="rId395" Type="http://schemas.openxmlformats.org/officeDocument/2006/relationships/slide" Target="slides/slide391.xml"/><Relationship Id="rId396" Type="http://schemas.openxmlformats.org/officeDocument/2006/relationships/slide" Target="slides/slide392.xml"/><Relationship Id="rId397" Type="http://schemas.openxmlformats.org/officeDocument/2006/relationships/slide" Target="slides/slide393.xml"/><Relationship Id="rId398" Type="http://schemas.openxmlformats.org/officeDocument/2006/relationships/slide" Target="slides/slide394.xml"/><Relationship Id="rId399" Type="http://schemas.openxmlformats.org/officeDocument/2006/relationships/slide" Target="slides/slide395.xml"/><Relationship Id="rId400" Type="http://schemas.openxmlformats.org/officeDocument/2006/relationships/slide" Target="slides/slide396.xml"/><Relationship Id="rId401" Type="http://schemas.openxmlformats.org/officeDocument/2006/relationships/slide" Target="slides/slide397.xml"/><Relationship Id="rId402" Type="http://schemas.openxmlformats.org/officeDocument/2006/relationships/slide" Target="slides/slide398.xml"/><Relationship Id="rId403" Type="http://schemas.openxmlformats.org/officeDocument/2006/relationships/slide" Target="slides/slide399.xml"/><Relationship Id="rId404" Type="http://schemas.openxmlformats.org/officeDocument/2006/relationships/slide" Target="slides/slide400.xml"/><Relationship Id="rId405" Type="http://schemas.openxmlformats.org/officeDocument/2006/relationships/slide" Target="slides/slide401.xml"/><Relationship Id="rId406" Type="http://schemas.openxmlformats.org/officeDocument/2006/relationships/slide" Target="slides/slide402.xml"/><Relationship Id="rId407" Type="http://schemas.openxmlformats.org/officeDocument/2006/relationships/slide" Target="slides/slide403.xml"/><Relationship Id="rId408" Type="http://schemas.openxmlformats.org/officeDocument/2006/relationships/slide" Target="slides/slide404.xml"/><Relationship Id="rId409" Type="http://schemas.openxmlformats.org/officeDocument/2006/relationships/slide" Target="slides/slide405.xml"/><Relationship Id="rId410" Type="http://schemas.openxmlformats.org/officeDocument/2006/relationships/slide" Target="slides/slide406.xml"/><Relationship Id="rId411" Type="http://schemas.openxmlformats.org/officeDocument/2006/relationships/slide" Target="slides/slide407.xml"/><Relationship Id="rId412" Type="http://schemas.openxmlformats.org/officeDocument/2006/relationships/slide" Target="slides/slide408.xml"/><Relationship Id="rId413" Type="http://schemas.openxmlformats.org/officeDocument/2006/relationships/slide" Target="slides/slide409.xml"/><Relationship Id="rId414" Type="http://schemas.openxmlformats.org/officeDocument/2006/relationships/slide" Target="slides/slide410.xml"/><Relationship Id="rId415" Type="http://schemas.openxmlformats.org/officeDocument/2006/relationships/slide" Target="slides/slide411.xml"/><Relationship Id="rId416" Type="http://schemas.openxmlformats.org/officeDocument/2006/relationships/slide" Target="slides/slide412.xml"/><Relationship Id="rId417" Type="http://schemas.openxmlformats.org/officeDocument/2006/relationships/slide" Target="slides/slide413.xml"/><Relationship Id="rId418" Type="http://schemas.openxmlformats.org/officeDocument/2006/relationships/slide" Target="slides/slide414.xml"/><Relationship Id="rId419" Type="http://schemas.openxmlformats.org/officeDocument/2006/relationships/slide" Target="slides/slide415.xml"/><Relationship Id="rId420" Type="http://schemas.openxmlformats.org/officeDocument/2006/relationships/slide" Target="slides/slide416.xml"/><Relationship Id="rId421" Type="http://schemas.openxmlformats.org/officeDocument/2006/relationships/slide" Target="slides/slide417.xml"/><Relationship Id="rId422" Type="http://schemas.openxmlformats.org/officeDocument/2006/relationships/slide" Target="slides/slide418.xml"/><Relationship Id="rId423" Type="http://schemas.openxmlformats.org/officeDocument/2006/relationships/slide" Target="slides/slide419.xml"/><Relationship Id="rId424" Type="http://schemas.openxmlformats.org/officeDocument/2006/relationships/slide" Target="slides/slide420.xml"/><Relationship Id="rId425" Type="http://schemas.openxmlformats.org/officeDocument/2006/relationships/slide" Target="slides/slide421.xml"/><Relationship Id="rId426" Type="http://schemas.openxmlformats.org/officeDocument/2006/relationships/slide" Target="slides/slide422.xml"/><Relationship Id="rId427" Type="http://schemas.openxmlformats.org/officeDocument/2006/relationships/slide" Target="slides/slide423.xml"/><Relationship Id="rId428" Type="http://schemas.openxmlformats.org/officeDocument/2006/relationships/slide" Target="slides/slide424.xml"/><Relationship Id="rId429" Type="http://schemas.openxmlformats.org/officeDocument/2006/relationships/slide" Target="slides/slide425.xml"/><Relationship Id="rId430" Type="http://schemas.openxmlformats.org/officeDocument/2006/relationships/slide" Target="slides/slide426.xml"/><Relationship Id="rId431"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PlaceHolder 1"/>
          <p:cNvSpPr>
            <a:spLocks noGrp="1"/>
          </p:cNvSpPr>
          <p:nvPr>
            <p:ph type="sldImg"/>
          </p:nvPr>
        </p:nvSpPr>
        <p:spPr>
          <a:xfrm>
            <a:off x="0" y="812520"/>
            <a:ext cx="0" cy="0"/>
          </a:xfrm>
          <a:prstGeom prst="rect">
            <a:avLst/>
          </a:prstGeom>
          <a:noFill/>
          <a:ln w="0">
            <a:noFill/>
          </a:ln>
        </p:spPr>
        <p:txBody>
          <a:bodyPr lIns="0" tIns="0" rIns="0" bIns="0" anchor="ctr">
            <a:noAutofit/>
          </a:bodyPr>
          <a:p>
            <a:pPr algn="ctr" defTabSz="914400">
              <a:tabLst>
                <a:tab pos="0" algn="l"/>
              </a:tabLst>
            </a:pPr>
            <a:r>
              <a:rPr lang="fr-FR" sz="4400" b="0" u="none" strike="noStrike">
                <a:solidFill>
                  <a:schemeClr val="dk1"/>
                </a:solidFill>
                <a:effectLst/>
                <a:uFillTx/>
                <a:latin typeface="Calibri"/>
              </a:rPr>
              <a:t>Cliquez pour déplacer la diapo</a:t>
            </a:r>
            <a:endParaRPr lang="fr-FR" sz="4400" b="0" u="none" strike="noStrike">
              <a:solidFill>
                <a:schemeClr val="dk1"/>
              </a:solidFill>
              <a:effectLst/>
              <a:uFillTx/>
              <a:latin typeface="Calibri"/>
            </a:endParaRPr>
          </a:p>
        </p:txBody>
      </p:sp>
      <p:sp>
        <p:nvSpPr>
          <p:cNvPr id="73"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p>
            <a:pPr indent="0" algn="l">
              <a:buNone/>
            </a:pPr>
            <a:r>
              <a:rPr lang="fr-FR" sz="2000" b="0" u="none" strike="noStrike">
                <a:solidFill>
                  <a:srgbClr val="000000"/>
                </a:solidFill>
                <a:effectLst/>
                <a:uFillTx/>
                <a:latin typeface="Arial"/>
              </a:rPr>
              <a:t>Cliquez pour modifier le format des notes</a:t>
            </a:r>
            <a:endParaRPr lang="fr-FR" sz="2000" b="0" u="none" strike="noStrike">
              <a:solidFill>
                <a:srgbClr val="000000"/>
              </a:solidFill>
              <a:effectLst/>
              <a:uFillTx/>
              <a:latin typeface="Arial"/>
            </a:endParaRPr>
          </a:p>
        </p:txBody>
      </p:sp>
      <p:sp>
        <p:nvSpPr>
          <p:cNvPr id="74" name="PlaceHolder 3"/>
          <p:cNvSpPr>
            <a:spLocks noGrp="1"/>
          </p:cNvSpPr>
          <p:nvPr>
            <p:ph type="hdr"/>
          </p:nvPr>
        </p:nvSpPr>
        <p:spPr>
          <a:xfrm>
            <a:off x="0" y="0"/>
            <a:ext cx="3280680" cy="534240"/>
          </a:xfrm>
          <a:prstGeom prst="rect">
            <a:avLst/>
          </a:prstGeom>
          <a:noFill/>
          <a:ln w="0">
            <a:noFill/>
          </a:ln>
        </p:spPr>
        <p:txBody>
          <a:bodyPr lIns="0" tIns="0" rIns="0" bIns="0" anchor="t">
            <a:noAutofit/>
          </a:bodyPr>
          <a:p>
            <a:pPr indent="0" algn="l">
              <a:buNone/>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75" name="PlaceHolder 4"/>
          <p:cNvSpPr>
            <a:spLocks noGrp="1"/>
          </p:cNvSpPr>
          <p:nvPr>
            <p:ph type="dt" idx="40"/>
          </p:nvPr>
        </p:nvSpPr>
        <p:spPr>
          <a:xfrm>
            <a:off x="4278960" y="0"/>
            <a:ext cx="3280680" cy="534240"/>
          </a:xfrm>
          <a:prstGeom prst="rect">
            <a:avLst/>
          </a:prstGeom>
          <a:noFill/>
          <a:ln w="0">
            <a:noFill/>
          </a:ln>
        </p:spPr>
        <p:txBody>
          <a:bodyPr lIns="0" tIns="0" rIns="0" bIns="0" anchor="t">
            <a:noAutofit/>
          </a:bodyPr>
          <a:lstStyle>
            <a:lvl1pPr indent="0" algn="r">
              <a:buNone/>
              <a:defRPr lang="fr-FR" sz="1400" b="0" u="none" strike="noStrike">
                <a:solidFill>
                  <a:srgbClr val="000000"/>
                </a:solidFill>
                <a:effectLst/>
                <a:uFillTx/>
                <a:latin typeface="Times New Roman"/>
              </a:defRPr>
            </a:lvl1pPr>
          </a:lstStyle>
          <a:p>
            <a:pPr indent="0" algn="r">
              <a:buNone/>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76" name="PlaceHolder 5"/>
          <p:cNvSpPr>
            <a:spLocks noGrp="1"/>
          </p:cNvSpPr>
          <p:nvPr>
            <p:ph type="ftr" idx="41"/>
          </p:nvPr>
        </p:nvSpPr>
        <p:spPr>
          <a:xfrm>
            <a:off x="0" y="10157400"/>
            <a:ext cx="3280680" cy="534240"/>
          </a:xfrm>
          <a:prstGeom prst="rect">
            <a:avLst/>
          </a:prstGeom>
          <a:noFill/>
          <a:ln w="0">
            <a:noFill/>
          </a:ln>
        </p:spPr>
        <p:txBody>
          <a:bodyPr lIns="0" tIns="0" rIns="0" bIns="0" anchor="b">
            <a:noAutofit/>
          </a:bodyPr>
          <a:lstStyle>
            <a:lvl1pPr indent="0" algn="l">
              <a:buNone/>
              <a:defRPr lang="fr-FR" sz="1400" b="0" u="none" strike="noStrike">
                <a:solidFill>
                  <a:srgbClr val="000000"/>
                </a:solidFill>
                <a:effectLst/>
                <a:uFillTx/>
                <a:latin typeface="Times New Roman"/>
              </a:defRPr>
            </a:lvl1pPr>
          </a:lstStyle>
          <a:p>
            <a:pPr indent="0" algn="l">
              <a:buNone/>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77" name="PlaceHolder 6"/>
          <p:cNvSpPr>
            <a:spLocks noGrp="1"/>
          </p:cNvSpPr>
          <p:nvPr>
            <p:ph type="sldNum" idx="42"/>
          </p:nvPr>
        </p:nvSpPr>
        <p:spPr>
          <a:xfrm>
            <a:off x="4278960" y="10157400"/>
            <a:ext cx="3280680" cy="534240"/>
          </a:xfrm>
          <a:prstGeom prst="rect">
            <a:avLst/>
          </a:prstGeom>
          <a:noFill/>
          <a:ln w="0">
            <a:noFill/>
          </a:ln>
        </p:spPr>
        <p:txBody>
          <a:bodyPr lIns="0" tIns="0" rIns="0" bIns="0" anchor="b">
            <a:noAutofit/>
          </a:bodyPr>
          <a:lstStyle>
            <a:lvl1pPr indent="0" algn="r">
              <a:buNone/>
              <a:defRPr lang="fr-FR" sz="1400" b="0" u="none" strike="noStrike">
                <a:solidFill>
                  <a:srgbClr val="000000"/>
                </a:solidFill>
                <a:effectLst/>
                <a:uFillTx/>
                <a:latin typeface="Times New Roman"/>
              </a:defRPr>
            </a:lvl1pPr>
          </a:lstStyle>
          <a:p>
            <a:pPr indent="0" algn="r">
              <a:buNone/>
            </a:pPr>
            <a:fld id="{67526847-26C6-48F6-893C-71FEEB6F1131}" type="slidenum">
              <a:rPr lang="fr-FR" sz="1400" b="0" u="none" strike="noStrike">
                <a:solidFill>
                  <a:srgbClr val="000000"/>
                </a:solidFill>
                <a:effectLst/>
                <a:uFillTx/>
                <a:latin typeface="Times New Roman"/>
              </a:rPr>
              <a:t>1</a:t>
            </a:fld>
            <a:endParaRPr lang="fr-FR" sz="14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8" name="PlaceHolder 1"/>
          <p:cNvSpPr>
            <a:spLocks noGrp="1"/>
          </p:cNvSpPr>
          <p:nvPr>
            <p:ph type="sldImg"/>
          </p:nvPr>
        </p:nvSpPr>
        <p:spPr>
          <a:xfrm>
            <a:off x="1143000" y="685800"/>
            <a:ext cx="4569480" cy="3426480"/>
          </a:xfrm>
          <a:prstGeom prst="rect">
            <a:avLst/>
          </a:prstGeom>
          <a:ln w="0">
            <a:noFill/>
          </a:ln>
        </p:spPr>
      </p:sp>
      <p:sp>
        <p:nvSpPr>
          <p:cNvPr id="739" name="PlaceHolder 2"/>
          <p:cNvSpPr>
            <a:spLocks noGrp="1"/>
          </p:cNvSpPr>
          <p:nvPr>
            <p:ph type="body"/>
          </p:nvPr>
        </p:nvSpPr>
        <p:spPr>
          <a:xfrm>
            <a:off x="685800" y="4343400"/>
            <a:ext cx="5483880" cy="4112280"/>
          </a:xfrm>
          <a:prstGeom prst="rect">
            <a:avLst/>
          </a:prstGeom>
          <a:noFill/>
          <a:ln w="0">
            <a:noFill/>
          </a:ln>
        </p:spPr>
        <p:txBody>
          <a:bodyPr lIns="91440" tIns="45720" rIns="91440" bIns="45720" anchor="t">
            <a:normAutofit/>
          </a:bodyPr>
          <a:p>
            <a:pPr indent="0" algn="l">
              <a:buNone/>
            </a:pPr>
            <a:endParaRPr lang="fr-FR" sz="1800" b="0" u="none" strike="noStrike">
              <a:solidFill>
                <a:srgbClr val="000000"/>
              </a:solidFill>
              <a:effectLst/>
              <a:uFillTx/>
              <a:latin typeface="Arial"/>
            </a:endParaRPr>
          </a:p>
        </p:txBody>
      </p:sp>
      <p:sp>
        <p:nvSpPr>
          <p:cNvPr id="740" name="PlaceHolder 3"/>
          <p:cNvSpPr>
            <a:spLocks noGrp="1"/>
          </p:cNvSpPr>
          <p:nvPr>
            <p:ph type="sldNum" idx="43"/>
          </p:nvPr>
        </p:nvSpPr>
        <p:spPr>
          <a:xfrm>
            <a:off x="3884760" y="8685360"/>
            <a:ext cx="2969280" cy="45468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fr-FR" sz="1200" b="0" u="none" strike="noStrike">
                <a:solidFill>
                  <a:schemeClr val="dk1"/>
                </a:solidFill>
                <a:effectLst/>
                <a:uFillTx/>
                <a:latin typeface="+mn-lt"/>
                <a:ea typeface="+mn-ea"/>
              </a:defRPr>
            </a:lvl1pPr>
          </a:lstStyle>
          <a:p>
            <a:pPr indent="0" algn="r" defTabSz="914400">
              <a:lnSpc>
                <a:spcPct val="100000"/>
              </a:lnSpc>
              <a:buNone/>
              <a:tabLst>
                <a:tab pos="0" algn="l"/>
              </a:tabLst>
            </a:pPr>
            <a:fld id="{941FBCA7-BBF7-4C5D-83CB-A47A87584386}" type="slidenum">
              <a:rPr lang="fr-FR" sz="1200" b="0" u="none" strike="noStrike">
                <a:solidFill>
                  <a:schemeClr val="dk1"/>
                </a:solidFill>
                <a:effectLst/>
                <a:uFillTx/>
                <a:latin typeface="+mn-lt"/>
                <a:ea typeface="+mn-ea"/>
              </a:rPr>
              <a:t>&lt;numéro&gt;</a:t>
            </a:fld>
            <a:endParaRPr lang="fr-FR" sz="1200" b="0" u="none" strike="noStrik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re et contenu">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4400" b="0" u="none" strike="noStrike">
                <a:solidFill>
                  <a:schemeClr val="dk1"/>
                </a:solidFill>
                <a:effectLst/>
                <a:uFillTx/>
                <a:latin typeface="Calibri"/>
              </a:defRPr>
            </a:lvl1pPr>
          </a:lstStyle>
          <a:p>
            <a:pPr indent="0" algn="ctr" defTabSz="914400">
              <a:lnSpc>
                <a:spcPct val="100000"/>
              </a:lnSpc>
              <a:buNone/>
              <a:tabLst>
                <a:tab pos="0" algn="l"/>
              </a:tabLst>
            </a:pPr>
            <a:r>
              <a:rPr lang="fr-FR" sz="4400" b="0" u="none" strike="noStrike">
                <a:solidFill>
                  <a:schemeClr val="dk1"/>
                </a:solidFill>
                <a:effectLst/>
                <a:uFillTx/>
                <a:latin typeface="Calibri"/>
              </a:rPr>
              <a:t>Cliquez pour modifier le style du titre</a:t>
            </a:r>
            <a:endParaRPr lang="fr-FR" sz="4400" b="0" u="none" strike="noStrike">
              <a:solidFill>
                <a:schemeClr val="dk1"/>
              </a:solidFill>
              <a:effectLst/>
              <a:uFillTx/>
              <a:latin typeface="Calibri"/>
            </a:endParaRPr>
          </a:p>
        </p:txBody>
      </p:sp>
      <p:sp>
        <p:nvSpPr>
          <p:cNvPr id="3" name="PlaceHolder 2"/>
          <p:cNvSpPr>
            <a:spLocks noGrp="1"/>
          </p:cNvSpPr>
          <p:nvPr>
            <p:ph type="body"/>
          </p:nvPr>
        </p:nvSpPr>
        <p:spPr>
          <a:xfrm>
            <a:off x="457200" y="1600200"/>
            <a:ext cx="8227080" cy="4523400"/>
          </a:xfrm>
          <a:prstGeom prst="rect">
            <a:avLst/>
          </a:prstGeom>
          <a:noFill/>
          <a:ln w="0">
            <a:noFill/>
          </a:ln>
        </p:spPr>
        <p:txBody>
          <a:bodyPr lIns="91440" tIns="45720" rIns="91440" bIns="45720" anchor="t">
            <a:noAutofit/>
          </a:bodyPr>
          <a:lstStyle>
            <a:lvl1pPr algn="l" defTabSz="914400">
              <a:lnSpc>
                <a:spcPct val="100000"/>
              </a:lnSpc>
              <a:spcBef>
                <a:spcPts val="641"/>
              </a:spcBef>
              <a:buClr>
                <a:srgbClr val="000000"/>
              </a:buClr>
              <a:buFont typeface="Arial"/>
              <a:buChar char="•"/>
              <a:defRPr lang="fr-FR" sz="3200" b="0" u="none" strike="noStrike">
                <a:solidFill>
                  <a:schemeClr val="dk1"/>
                </a:solidFill>
                <a:effectLst/>
                <a:uFillTx/>
                <a:latin typeface="Calibri"/>
              </a:defRPr>
            </a:lvl1pPr>
            <a:lvl2pPr lvl="1" algn="l" defTabSz="914400">
              <a:lnSpc>
                <a:spcPct val="100000"/>
              </a:lnSpc>
              <a:spcBef>
                <a:spcPts val="561"/>
              </a:spcBef>
              <a:buClr>
                <a:srgbClr val="000000"/>
              </a:buClr>
              <a:buFont typeface="Arial"/>
              <a:buChar char="–"/>
              <a:defRPr lang="fr-FR" sz="2800" b="0" u="none" strike="noStrike">
                <a:solidFill>
                  <a:schemeClr val="dk1"/>
                </a:solidFill>
                <a:effectLst/>
                <a:uFillTx/>
                <a:latin typeface="Calibri"/>
              </a:defRPr>
            </a:lvl2pPr>
            <a:lvl3pPr lvl="2" algn="l" defTabSz="914400">
              <a:lnSpc>
                <a:spcPct val="100000"/>
              </a:lnSpc>
              <a:spcBef>
                <a:spcPts val="479"/>
              </a:spcBef>
              <a:buClr>
                <a:srgbClr val="000000"/>
              </a:buClr>
              <a:buFont typeface="Arial"/>
              <a:buChar char="•"/>
              <a:defRPr lang="fr-FR" sz="2400" b="0" u="none" strike="noStrike">
                <a:solidFill>
                  <a:schemeClr val="dk1"/>
                </a:solidFill>
                <a:effectLst/>
                <a:uFillTx/>
                <a:latin typeface="Calibri"/>
              </a:defRPr>
            </a:lvl3pPr>
            <a:lvl4pPr lvl="3"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4pPr>
            <a:lvl5pPr lvl="4"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5pPr>
          </a:lstStyle>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Cliquez pour modifier les styles du texte du masque</a:t>
            </a:r>
            <a:endParaRPr lang="fr-FR" sz="3200" b="0" u="none" strike="noStrike">
              <a:solidFill>
                <a:schemeClr val="dk1"/>
              </a:solidFill>
              <a:effectLst/>
              <a:uFillTx/>
              <a:latin typeface="Calibri"/>
            </a:endParaRPr>
          </a:p>
          <a:p>
            <a:pPr marL="743040" lvl="1" indent="-285840" algn="l" defTabSz="914400">
              <a:lnSpc>
                <a:spcPct val="100000"/>
              </a:lnSpc>
              <a:spcBef>
                <a:spcPts val="561"/>
              </a:spcBef>
              <a:buClr>
                <a:srgbClr val="000000"/>
              </a:buClr>
              <a:buFont typeface="Arial"/>
              <a:buChar char="–"/>
            </a:pPr>
            <a:r>
              <a:rPr lang="fr-FR" sz="2800" b="0" u="none" strike="noStrike">
                <a:solidFill>
                  <a:schemeClr val="dk1"/>
                </a:solidFill>
                <a:effectLst/>
                <a:uFillTx/>
                <a:latin typeface="Calibri"/>
              </a:rPr>
              <a:t>Deuxième niveau</a:t>
            </a:r>
            <a:endParaRPr lang="fr-FR" sz="2800" b="0" u="none" strike="noStrike">
              <a:solidFill>
                <a:schemeClr val="dk1"/>
              </a:solidFill>
              <a:effectLst/>
              <a:uFillTx/>
              <a:latin typeface="Calibri"/>
            </a:endParaRPr>
          </a:p>
          <a:p>
            <a:pPr marL="1143000" lvl="2" indent="-228600" algn="l" defTabSz="914400">
              <a:lnSpc>
                <a:spcPct val="100000"/>
              </a:lnSpc>
              <a:spcBef>
                <a:spcPts val="479"/>
              </a:spcBef>
              <a:buClr>
                <a:srgbClr val="000000"/>
              </a:buClr>
              <a:buFont typeface="Arial"/>
              <a:buChar char="•"/>
            </a:pPr>
            <a:r>
              <a:rPr lang="fr-FR" sz="2400" b="0" u="none" strike="noStrike">
                <a:solidFill>
                  <a:schemeClr val="dk1"/>
                </a:solidFill>
                <a:effectLst/>
                <a:uFillTx/>
                <a:latin typeface="Calibri"/>
              </a:rPr>
              <a:t>Troisième niveau</a:t>
            </a:r>
            <a:endParaRPr lang="fr-FR" sz="2400" b="0" u="none" strike="noStrike">
              <a:solidFill>
                <a:schemeClr val="dk1"/>
              </a:solidFill>
              <a:effectLst/>
              <a:uFillTx/>
              <a:latin typeface="Calibri"/>
            </a:endParaRPr>
          </a:p>
          <a:p>
            <a:pPr marL="1600200" lvl="3"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Quatrième niveau</a:t>
            </a:r>
            <a:endParaRPr lang="fr-FR" sz="2000" b="0" u="none" strike="noStrike">
              <a:solidFill>
                <a:schemeClr val="dk1"/>
              </a:solidFill>
              <a:effectLst/>
              <a:uFillTx/>
              <a:latin typeface="Calibri"/>
            </a:endParaRPr>
          </a:p>
          <a:p>
            <a:pPr marL="2057400" lvl="4"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Cinquième niveau</a:t>
            </a:r>
            <a:endParaRPr lang="fr-FR" sz="2000" b="0" u="none" strike="noStrike">
              <a:solidFill>
                <a:schemeClr val="dk1"/>
              </a:solidFill>
              <a:effectLst/>
              <a:uFillTx/>
              <a:latin typeface="Calibri"/>
            </a:endParaRPr>
          </a:p>
        </p:txBody>
      </p:sp>
      <p:sp>
        <p:nvSpPr>
          <p:cNvPr id="4" name="PlaceHolder 3"/>
          <p:cNvSpPr>
            <a:spLocks noGrp="1"/>
          </p:cNvSpPr>
          <p:nvPr>
            <p:ph type="dt" idx="1"/>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5" name="PlaceHolder 4"/>
          <p:cNvSpPr>
            <a:spLocks noGrp="1"/>
          </p:cNvSpPr>
          <p:nvPr>
            <p:ph type="ftr" idx="2"/>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6" name="PlaceHolder 5"/>
          <p:cNvSpPr>
            <a:spLocks noGrp="1"/>
          </p:cNvSpPr>
          <p:nvPr>
            <p:ph type="sldNum" idx="3"/>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09E7064F-FE6A-47DE-BD43-5FE4190C3E7E}"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re et texte vertical">
    <p:bg>
      <p:bgPr>
        <a:solidFill>
          <a:srgbClr val="FFFFFF"/>
        </a:solidFill>
      </p:bgPr>
    </p:bg>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4400" b="0" u="none" strike="noStrike">
                <a:solidFill>
                  <a:schemeClr val="dk1"/>
                </a:solidFill>
                <a:effectLst/>
                <a:uFillTx/>
                <a:latin typeface="Calibri"/>
              </a:defRPr>
            </a:lvl1pPr>
          </a:lstStyle>
          <a:p>
            <a:pPr indent="0" algn="ctr" defTabSz="914400">
              <a:lnSpc>
                <a:spcPct val="100000"/>
              </a:lnSpc>
              <a:buNone/>
              <a:tabLst>
                <a:tab pos="0" algn="l"/>
              </a:tabLst>
            </a:pPr>
            <a:r>
              <a:rPr lang="fr-FR" sz="4400" b="0" u="none" strike="noStrike">
                <a:solidFill>
                  <a:schemeClr val="dk1"/>
                </a:solidFill>
                <a:effectLst/>
                <a:uFillTx/>
                <a:latin typeface="Calibri"/>
              </a:rPr>
              <a:t>Cliquez pour modifier le style du titre</a:t>
            </a:r>
            <a:endParaRPr lang="fr-FR" sz="4400" b="0" u="none" strike="noStrike">
              <a:solidFill>
                <a:schemeClr val="dk1"/>
              </a:solidFill>
              <a:effectLst/>
              <a:uFillTx/>
              <a:latin typeface="Calibri"/>
            </a:endParaRPr>
          </a:p>
        </p:txBody>
      </p:sp>
      <p:sp>
        <p:nvSpPr>
          <p:cNvPr id="51" name="PlaceHolder 2"/>
          <p:cNvSpPr>
            <a:spLocks noGrp="1"/>
          </p:cNvSpPr>
          <p:nvPr>
            <p:ph type="body"/>
          </p:nvPr>
        </p:nvSpPr>
        <p:spPr>
          <a:xfrm>
            <a:off x="457200" y="1600200"/>
            <a:ext cx="8227080" cy="4523400"/>
          </a:xfrm>
          <a:prstGeom prst="rect">
            <a:avLst/>
          </a:prstGeom>
          <a:noFill/>
          <a:ln w="0">
            <a:noFill/>
          </a:ln>
        </p:spPr>
        <p:txBody>
          <a:bodyPr lIns="91440" tIns="45720" rIns="91440" bIns="45720" anchor="t" vert="eaVert">
            <a:noAutofit/>
          </a:bodyPr>
          <a:lstStyle>
            <a:lvl1pPr algn="l" defTabSz="914400">
              <a:lnSpc>
                <a:spcPct val="100000"/>
              </a:lnSpc>
              <a:spcBef>
                <a:spcPts val="641"/>
              </a:spcBef>
              <a:buClr>
                <a:srgbClr val="000000"/>
              </a:buClr>
              <a:buFont typeface="Arial"/>
              <a:buChar char="•"/>
              <a:defRPr lang="fr-FR" sz="3200" b="0" u="none" strike="noStrike">
                <a:solidFill>
                  <a:schemeClr val="dk1"/>
                </a:solidFill>
                <a:effectLst/>
                <a:uFillTx/>
                <a:latin typeface="Calibri"/>
              </a:defRPr>
            </a:lvl1pPr>
            <a:lvl2pPr lvl="1" algn="l" defTabSz="914400">
              <a:lnSpc>
                <a:spcPct val="100000"/>
              </a:lnSpc>
              <a:spcBef>
                <a:spcPts val="561"/>
              </a:spcBef>
              <a:buClr>
                <a:srgbClr val="000000"/>
              </a:buClr>
              <a:buFont typeface="Arial"/>
              <a:buChar char="–"/>
              <a:defRPr lang="fr-FR" sz="2800" b="0" u="none" strike="noStrike">
                <a:solidFill>
                  <a:schemeClr val="dk1"/>
                </a:solidFill>
                <a:effectLst/>
                <a:uFillTx/>
                <a:latin typeface="Calibri"/>
              </a:defRPr>
            </a:lvl2pPr>
            <a:lvl3pPr lvl="2" algn="l" defTabSz="914400">
              <a:lnSpc>
                <a:spcPct val="100000"/>
              </a:lnSpc>
              <a:spcBef>
                <a:spcPts val="479"/>
              </a:spcBef>
              <a:buClr>
                <a:srgbClr val="000000"/>
              </a:buClr>
              <a:buFont typeface="Arial"/>
              <a:buChar char="•"/>
              <a:defRPr lang="fr-FR" sz="2400" b="0" u="none" strike="noStrike">
                <a:solidFill>
                  <a:schemeClr val="dk1"/>
                </a:solidFill>
                <a:effectLst/>
                <a:uFillTx/>
                <a:latin typeface="Calibri"/>
              </a:defRPr>
            </a:lvl3pPr>
            <a:lvl4pPr lvl="3"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4pPr>
            <a:lvl5pPr lvl="4"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5pPr>
          </a:lstStyle>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Cliquez pour modifier les styles du texte du masque</a:t>
            </a:r>
            <a:endParaRPr lang="fr-FR" sz="3200" b="0" u="none" strike="noStrike">
              <a:solidFill>
                <a:schemeClr val="dk1"/>
              </a:solidFill>
              <a:effectLst/>
              <a:uFillTx/>
              <a:latin typeface="Calibri"/>
            </a:endParaRPr>
          </a:p>
          <a:p>
            <a:pPr marL="743040" lvl="1" indent="-285840" algn="l" defTabSz="914400">
              <a:lnSpc>
                <a:spcPct val="100000"/>
              </a:lnSpc>
              <a:spcBef>
                <a:spcPts val="561"/>
              </a:spcBef>
              <a:buClr>
                <a:srgbClr val="000000"/>
              </a:buClr>
              <a:buFont typeface="Arial"/>
              <a:buChar char="–"/>
            </a:pPr>
            <a:r>
              <a:rPr lang="fr-FR" sz="2800" b="0" u="none" strike="noStrike">
                <a:solidFill>
                  <a:schemeClr val="dk1"/>
                </a:solidFill>
                <a:effectLst/>
                <a:uFillTx/>
                <a:latin typeface="Calibri"/>
              </a:rPr>
              <a:t>Deuxième niveau</a:t>
            </a:r>
            <a:endParaRPr lang="fr-FR" sz="2800" b="0" u="none" strike="noStrike">
              <a:solidFill>
                <a:schemeClr val="dk1"/>
              </a:solidFill>
              <a:effectLst/>
              <a:uFillTx/>
              <a:latin typeface="Calibri"/>
            </a:endParaRPr>
          </a:p>
          <a:p>
            <a:pPr marL="1143000" lvl="2" indent="-228600" algn="l" defTabSz="914400">
              <a:lnSpc>
                <a:spcPct val="100000"/>
              </a:lnSpc>
              <a:spcBef>
                <a:spcPts val="479"/>
              </a:spcBef>
              <a:buClr>
                <a:srgbClr val="000000"/>
              </a:buClr>
              <a:buFont typeface="Arial"/>
              <a:buChar char="•"/>
            </a:pPr>
            <a:r>
              <a:rPr lang="fr-FR" sz="2400" b="0" u="none" strike="noStrike">
                <a:solidFill>
                  <a:schemeClr val="dk1"/>
                </a:solidFill>
                <a:effectLst/>
                <a:uFillTx/>
                <a:latin typeface="Calibri"/>
              </a:rPr>
              <a:t>Troisième niveau</a:t>
            </a:r>
            <a:endParaRPr lang="fr-FR" sz="2400" b="0" u="none" strike="noStrike">
              <a:solidFill>
                <a:schemeClr val="dk1"/>
              </a:solidFill>
              <a:effectLst/>
              <a:uFillTx/>
              <a:latin typeface="Calibri"/>
            </a:endParaRPr>
          </a:p>
          <a:p>
            <a:pPr marL="1600200" lvl="3"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Quatrième niveau</a:t>
            </a:r>
            <a:endParaRPr lang="fr-FR" sz="2000" b="0" u="none" strike="noStrike">
              <a:solidFill>
                <a:schemeClr val="dk1"/>
              </a:solidFill>
              <a:effectLst/>
              <a:uFillTx/>
              <a:latin typeface="Calibri"/>
            </a:endParaRPr>
          </a:p>
          <a:p>
            <a:pPr marL="2057400" lvl="4"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Cinquième niveau</a:t>
            </a:r>
            <a:endParaRPr lang="fr-FR" sz="2000" b="0" u="none" strike="noStrike">
              <a:solidFill>
                <a:schemeClr val="dk1"/>
              </a:solidFill>
              <a:effectLst/>
              <a:uFillTx/>
              <a:latin typeface="Calibri"/>
            </a:endParaRPr>
          </a:p>
        </p:txBody>
      </p:sp>
      <p:sp>
        <p:nvSpPr>
          <p:cNvPr id="52" name="PlaceHolder 3"/>
          <p:cNvSpPr>
            <a:spLocks noGrp="1"/>
          </p:cNvSpPr>
          <p:nvPr>
            <p:ph type="dt" idx="28"/>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Times New Roman"/>
            </a:endParaRPr>
          </a:p>
        </p:txBody>
      </p:sp>
      <p:sp>
        <p:nvSpPr>
          <p:cNvPr id="53" name="PlaceHolder 4"/>
          <p:cNvSpPr>
            <a:spLocks noGrp="1"/>
          </p:cNvSpPr>
          <p:nvPr>
            <p:ph type="ftr" idx="29"/>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&lt;pied de page&gt;</a:t>
            </a:r>
            <a:endParaRPr lang="fr-FR" sz="1400" b="0" u="none" strike="noStrike">
              <a:solidFill>
                <a:srgbClr val="000000"/>
              </a:solidFill>
              <a:effectLst/>
              <a:uFillTx/>
              <a:latin typeface="Times New Roman"/>
            </a:endParaRPr>
          </a:p>
        </p:txBody>
      </p:sp>
      <p:sp>
        <p:nvSpPr>
          <p:cNvPr id="54" name="PlaceHolder 5"/>
          <p:cNvSpPr>
            <a:spLocks noGrp="1"/>
          </p:cNvSpPr>
          <p:nvPr>
            <p:ph type="sldNum" idx="30"/>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9B589304-1D35-4AA1-986C-B719300B0849}" type="slidenum">
              <a:rPr lang="fr-FR" sz="1200" b="0" u="none" strike="noStrike">
                <a:solidFill>
                  <a:schemeClr val="dk1">
                    <a:tint val="75000"/>
                  </a:schemeClr>
                </a:solidFill>
                <a:effectLst/>
                <a:uFillTx/>
                <a:latin typeface="Calibri"/>
              </a:rPr>
              <a:t>&lt;numéro&gt;</a:t>
            </a:fld>
            <a:endParaRPr lang="fr-FR" sz="12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Titre vertical et texte">
    <p:bg>
      <p:bgPr>
        <a:solidFill>
          <a:srgbClr val="FFFFFF"/>
        </a:solidFill>
      </p:bgPr>
    </p:bg>
    <p:spTree>
      <p:nvGrpSpPr>
        <p:cNvPr id="1" name=""/>
        <p:cNvGrpSpPr/>
        <p:nvPr/>
      </p:nvGrpSpPr>
      <p:grpSpPr>
        <a:xfrm>
          <a:off x="0" y="0"/>
          <a:ext cx="0" cy="0"/>
          <a:chOff x="0" y="0"/>
          <a:chExt cx="0" cy="0"/>
        </a:xfrm>
      </p:grpSpPr>
      <p:sp>
        <p:nvSpPr>
          <p:cNvPr id="55" name="PlaceHolder 1"/>
          <p:cNvSpPr>
            <a:spLocks noGrp="1"/>
          </p:cNvSpPr>
          <p:nvPr>
            <p:ph type="title"/>
          </p:nvPr>
        </p:nvSpPr>
        <p:spPr>
          <a:xfrm>
            <a:off x="6629400" y="274680"/>
            <a:ext cx="2054880" cy="5848920"/>
          </a:xfrm>
          <a:prstGeom prst="rect">
            <a:avLst/>
          </a:prstGeom>
          <a:noFill/>
          <a:ln w="0">
            <a:noFill/>
          </a:ln>
        </p:spPr>
        <p:txBody>
          <a:bodyPr lIns="91440" tIns="45720" rIns="91440" bIns="45720" anchor="ctr" vert="eaVert">
            <a:noAutofit/>
          </a:bodyPr>
          <a:lstStyle>
            <a:lvl1pPr indent="0" algn="ctr" defTabSz="914400">
              <a:lnSpc>
                <a:spcPct val="100000"/>
              </a:lnSpc>
              <a:buNone/>
              <a:tabLst>
                <a:tab pos="0" algn="l"/>
              </a:tabLst>
              <a:defRPr lang="fr-FR" sz="4400" b="0" u="none" strike="noStrike">
                <a:solidFill>
                  <a:schemeClr val="dk1"/>
                </a:solidFill>
                <a:effectLst/>
                <a:uFillTx/>
                <a:latin typeface="Calibri"/>
              </a:defRPr>
            </a:lvl1pPr>
          </a:lstStyle>
          <a:p>
            <a:pPr indent="0" algn="ctr" defTabSz="914400">
              <a:lnSpc>
                <a:spcPct val="100000"/>
              </a:lnSpc>
              <a:buNone/>
              <a:tabLst>
                <a:tab pos="0" algn="l"/>
              </a:tabLst>
            </a:pPr>
            <a:r>
              <a:rPr lang="fr-FR" sz="4400" b="0" u="none" strike="noStrike">
                <a:solidFill>
                  <a:schemeClr val="dk1"/>
                </a:solidFill>
                <a:effectLst/>
                <a:uFillTx/>
                <a:latin typeface="Calibri"/>
              </a:rPr>
              <a:t>Cliquez pour modifier le style du titre</a:t>
            </a:r>
            <a:endParaRPr lang="fr-FR" sz="4400" b="0" u="none" strike="noStrike">
              <a:solidFill>
                <a:schemeClr val="dk1"/>
              </a:solidFill>
              <a:effectLst/>
              <a:uFillTx/>
              <a:latin typeface="Calibri"/>
            </a:endParaRPr>
          </a:p>
        </p:txBody>
      </p:sp>
      <p:sp>
        <p:nvSpPr>
          <p:cNvPr id="56" name="PlaceHolder 2"/>
          <p:cNvSpPr>
            <a:spLocks noGrp="1"/>
          </p:cNvSpPr>
          <p:nvPr>
            <p:ph type="body"/>
          </p:nvPr>
        </p:nvSpPr>
        <p:spPr>
          <a:xfrm>
            <a:off x="457200" y="274680"/>
            <a:ext cx="6017400" cy="5848920"/>
          </a:xfrm>
          <a:prstGeom prst="rect">
            <a:avLst/>
          </a:prstGeom>
          <a:noFill/>
          <a:ln w="0">
            <a:noFill/>
          </a:ln>
        </p:spPr>
        <p:txBody>
          <a:bodyPr lIns="91440" tIns="45720" rIns="91440" bIns="45720" anchor="t" vert="eaVert">
            <a:noAutofit/>
          </a:bodyPr>
          <a:lstStyle>
            <a:lvl1pPr algn="l" defTabSz="914400">
              <a:lnSpc>
                <a:spcPct val="100000"/>
              </a:lnSpc>
              <a:spcBef>
                <a:spcPts val="641"/>
              </a:spcBef>
              <a:buClr>
                <a:srgbClr val="000000"/>
              </a:buClr>
              <a:buFont typeface="Arial"/>
              <a:buChar char="•"/>
              <a:defRPr lang="fr-FR" sz="3200" b="0" u="none" strike="noStrike">
                <a:solidFill>
                  <a:schemeClr val="dk1"/>
                </a:solidFill>
                <a:effectLst/>
                <a:uFillTx/>
                <a:latin typeface="Calibri"/>
              </a:defRPr>
            </a:lvl1pPr>
            <a:lvl2pPr lvl="1" algn="l" defTabSz="914400">
              <a:lnSpc>
                <a:spcPct val="100000"/>
              </a:lnSpc>
              <a:spcBef>
                <a:spcPts val="561"/>
              </a:spcBef>
              <a:buClr>
                <a:srgbClr val="000000"/>
              </a:buClr>
              <a:buFont typeface="Arial"/>
              <a:buChar char="–"/>
              <a:defRPr lang="fr-FR" sz="2800" b="0" u="none" strike="noStrike">
                <a:solidFill>
                  <a:schemeClr val="dk1"/>
                </a:solidFill>
                <a:effectLst/>
                <a:uFillTx/>
                <a:latin typeface="Calibri"/>
              </a:defRPr>
            </a:lvl2pPr>
            <a:lvl3pPr lvl="2" algn="l" defTabSz="914400">
              <a:lnSpc>
                <a:spcPct val="100000"/>
              </a:lnSpc>
              <a:spcBef>
                <a:spcPts val="479"/>
              </a:spcBef>
              <a:buClr>
                <a:srgbClr val="000000"/>
              </a:buClr>
              <a:buFont typeface="Arial"/>
              <a:buChar char="•"/>
              <a:defRPr lang="fr-FR" sz="2400" b="0" u="none" strike="noStrike">
                <a:solidFill>
                  <a:schemeClr val="dk1"/>
                </a:solidFill>
                <a:effectLst/>
                <a:uFillTx/>
                <a:latin typeface="Calibri"/>
              </a:defRPr>
            </a:lvl3pPr>
            <a:lvl4pPr lvl="3"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4pPr>
            <a:lvl5pPr lvl="4"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5pPr>
          </a:lstStyle>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Cliquez pour modifier les styles du texte du masque</a:t>
            </a:r>
            <a:endParaRPr lang="fr-FR" sz="3200" b="0" u="none" strike="noStrike">
              <a:solidFill>
                <a:schemeClr val="dk1"/>
              </a:solidFill>
              <a:effectLst/>
              <a:uFillTx/>
              <a:latin typeface="Calibri"/>
            </a:endParaRPr>
          </a:p>
          <a:p>
            <a:pPr marL="743040" lvl="1" indent="-285840" algn="l" defTabSz="914400">
              <a:lnSpc>
                <a:spcPct val="100000"/>
              </a:lnSpc>
              <a:spcBef>
                <a:spcPts val="561"/>
              </a:spcBef>
              <a:buClr>
                <a:srgbClr val="000000"/>
              </a:buClr>
              <a:buFont typeface="Arial"/>
              <a:buChar char="–"/>
            </a:pPr>
            <a:r>
              <a:rPr lang="fr-FR" sz="2800" b="0" u="none" strike="noStrike">
                <a:solidFill>
                  <a:schemeClr val="dk1"/>
                </a:solidFill>
                <a:effectLst/>
                <a:uFillTx/>
                <a:latin typeface="Calibri"/>
              </a:rPr>
              <a:t>Deuxième niveau</a:t>
            </a:r>
            <a:endParaRPr lang="fr-FR" sz="2800" b="0" u="none" strike="noStrike">
              <a:solidFill>
                <a:schemeClr val="dk1"/>
              </a:solidFill>
              <a:effectLst/>
              <a:uFillTx/>
              <a:latin typeface="Calibri"/>
            </a:endParaRPr>
          </a:p>
          <a:p>
            <a:pPr marL="1143000" lvl="2" indent="-228600" algn="l" defTabSz="914400">
              <a:lnSpc>
                <a:spcPct val="100000"/>
              </a:lnSpc>
              <a:spcBef>
                <a:spcPts val="479"/>
              </a:spcBef>
              <a:buClr>
                <a:srgbClr val="000000"/>
              </a:buClr>
              <a:buFont typeface="Arial"/>
              <a:buChar char="•"/>
            </a:pPr>
            <a:r>
              <a:rPr lang="fr-FR" sz="2400" b="0" u="none" strike="noStrike">
                <a:solidFill>
                  <a:schemeClr val="dk1"/>
                </a:solidFill>
                <a:effectLst/>
                <a:uFillTx/>
                <a:latin typeface="Calibri"/>
              </a:rPr>
              <a:t>Troisième niveau</a:t>
            </a:r>
            <a:endParaRPr lang="fr-FR" sz="2400" b="0" u="none" strike="noStrike">
              <a:solidFill>
                <a:schemeClr val="dk1"/>
              </a:solidFill>
              <a:effectLst/>
              <a:uFillTx/>
              <a:latin typeface="Calibri"/>
            </a:endParaRPr>
          </a:p>
          <a:p>
            <a:pPr marL="1600200" lvl="3"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Quatrième niveau</a:t>
            </a:r>
            <a:endParaRPr lang="fr-FR" sz="2000" b="0" u="none" strike="noStrike">
              <a:solidFill>
                <a:schemeClr val="dk1"/>
              </a:solidFill>
              <a:effectLst/>
              <a:uFillTx/>
              <a:latin typeface="Calibri"/>
            </a:endParaRPr>
          </a:p>
          <a:p>
            <a:pPr marL="2057400" lvl="4"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Cinquième niveau</a:t>
            </a:r>
            <a:endParaRPr lang="fr-FR" sz="2000" b="0" u="none" strike="noStrike">
              <a:solidFill>
                <a:schemeClr val="dk1"/>
              </a:solidFill>
              <a:effectLst/>
              <a:uFillTx/>
              <a:latin typeface="Calibri"/>
            </a:endParaRPr>
          </a:p>
        </p:txBody>
      </p:sp>
      <p:sp>
        <p:nvSpPr>
          <p:cNvPr id="57" name="PlaceHolder 3"/>
          <p:cNvSpPr>
            <a:spLocks noGrp="1"/>
          </p:cNvSpPr>
          <p:nvPr>
            <p:ph type="dt" idx="31"/>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Times New Roman"/>
            </a:endParaRPr>
          </a:p>
        </p:txBody>
      </p:sp>
      <p:sp>
        <p:nvSpPr>
          <p:cNvPr id="58" name="PlaceHolder 4"/>
          <p:cNvSpPr>
            <a:spLocks noGrp="1"/>
          </p:cNvSpPr>
          <p:nvPr>
            <p:ph type="ftr" idx="32"/>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&lt;pied de page&gt;</a:t>
            </a:r>
            <a:endParaRPr lang="fr-FR" sz="1400" b="0" u="none" strike="noStrike">
              <a:solidFill>
                <a:srgbClr val="000000"/>
              </a:solidFill>
              <a:effectLst/>
              <a:uFillTx/>
              <a:latin typeface="Times New Roman"/>
            </a:endParaRPr>
          </a:p>
        </p:txBody>
      </p:sp>
      <p:sp>
        <p:nvSpPr>
          <p:cNvPr id="59" name="PlaceHolder 5"/>
          <p:cNvSpPr>
            <a:spLocks noGrp="1"/>
          </p:cNvSpPr>
          <p:nvPr>
            <p:ph type="sldNum" idx="33"/>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CE2C5B1D-205D-4473-9F30-A0F3339BF135}" type="slidenum">
              <a:rPr lang="fr-FR" sz="1200" b="0" u="none" strike="noStrike">
                <a:solidFill>
                  <a:schemeClr val="dk1">
                    <a:tint val="75000"/>
                  </a:schemeClr>
                </a:solidFill>
                <a:effectLst/>
                <a:uFillTx/>
                <a:latin typeface="Calibri"/>
              </a:rPr>
              <a:t>&lt;numéro&gt;</a:t>
            </a:fld>
            <a:endParaRPr lang="fr-FR" sz="12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Standard">
    <p:bg>
      <p:bgPr>
        <a:solidFill>
          <a:srgbClr val="FFFFFF"/>
        </a:solidFill>
      </p:bgPr>
    </p:bg>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4400" b="0" u="none" strike="noStrike">
                <a:solidFill>
                  <a:schemeClr val="dk1"/>
                </a:solidFill>
                <a:effectLst/>
                <a:uFillTx/>
                <a:latin typeface="Calibri"/>
              </a:defRPr>
            </a:lvl1pPr>
          </a:lstStyle>
          <a:p>
            <a:pPr indent="0" algn="ctr" defTabSz="914400">
              <a:lnSpc>
                <a:spcPct val="100000"/>
              </a:lnSpc>
              <a:buNone/>
              <a:tabLst>
                <a:tab pos="0" algn="l"/>
              </a:tabLst>
            </a:pPr>
            <a:r>
              <a:rPr lang="fr-FR" sz="4400" b="0" u="none" strike="noStrike">
                <a:solidFill>
                  <a:schemeClr val="dk1"/>
                </a:solidFill>
                <a:effectLst/>
                <a:uFillTx/>
                <a:latin typeface="Calibri"/>
              </a:rPr>
              <a:t>Cliquez pour modifier le style du titre</a:t>
            </a:r>
            <a:endParaRPr lang="fr-FR" sz="4400" b="0" u="none" strike="noStrike">
              <a:solidFill>
                <a:schemeClr val="dk1"/>
              </a:solidFill>
              <a:effectLst/>
              <a:uFillTx/>
              <a:latin typeface="Calibri"/>
            </a:endParaRPr>
          </a:p>
        </p:txBody>
      </p:sp>
      <p:sp>
        <p:nvSpPr>
          <p:cNvPr id="61" name="PlaceHolder 2"/>
          <p:cNvSpPr>
            <a:spLocks noGrp="1"/>
          </p:cNvSpPr>
          <p:nvPr>
            <p:ph type="body"/>
          </p:nvPr>
        </p:nvSpPr>
        <p:spPr>
          <a:xfrm>
            <a:off x="457200" y="1600200"/>
            <a:ext cx="8227080" cy="4523400"/>
          </a:xfrm>
          <a:prstGeom prst="rect">
            <a:avLst/>
          </a:prstGeom>
          <a:noFill/>
          <a:ln w="0">
            <a:noFill/>
          </a:ln>
        </p:spPr>
        <p:txBody>
          <a:bodyPr lIns="91440" tIns="45720" rIns="91440" bIns="45720" anchor="t">
            <a:noAutofit/>
          </a:bodyPr>
          <a:lstStyle>
            <a:lvl1pPr algn="l" defTabSz="914400">
              <a:lnSpc>
                <a:spcPct val="100000"/>
              </a:lnSpc>
              <a:spcBef>
                <a:spcPts val="641"/>
              </a:spcBef>
              <a:buClr>
                <a:srgbClr val="000000"/>
              </a:buClr>
              <a:buFont typeface="Arial"/>
              <a:buChar char="•"/>
              <a:defRPr lang="fr-FR" sz="3200" b="0" u="none" strike="noStrike">
                <a:solidFill>
                  <a:schemeClr val="dk1"/>
                </a:solidFill>
                <a:effectLst/>
                <a:uFillTx/>
                <a:latin typeface="Calibri"/>
              </a:defRPr>
            </a:lvl1pPr>
            <a:lvl2pPr lvl="1" algn="l" defTabSz="914400">
              <a:lnSpc>
                <a:spcPct val="100000"/>
              </a:lnSpc>
              <a:spcBef>
                <a:spcPts val="561"/>
              </a:spcBef>
              <a:buClr>
                <a:srgbClr val="000000"/>
              </a:buClr>
              <a:buFont typeface="Arial"/>
              <a:buChar char="–"/>
              <a:defRPr lang="fr-FR" sz="2800" b="0" u="none" strike="noStrike">
                <a:solidFill>
                  <a:schemeClr val="dk1"/>
                </a:solidFill>
                <a:effectLst/>
                <a:uFillTx/>
                <a:latin typeface="Calibri"/>
              </a:defRPr>
            </a:lvl2pPr>
            <a:lvl3pPr lvl="2" algn="l" defTabSz="914400">
              <a:lnSpc>
                <a:spcPct val="100000"/>
              </a:lnSpc>
              <a:spcBef>
                <a:spcPts val="479"/>
              </a:spcBef>
              <a:buClr>
                <a:srgbClr val="000000"/>
              </a:buClr>
              <a:buFont typeface="Arial"/>
              <a:buChar char="•"/>
              <a:defRPr lang="fr-FR" sz="2400" b="0" u="none" strike="noStrike">
                <a:solidFill>
                  <a:schemeClr val="dk1"/>
                </a:solidFill>
                <a:effectLst/>
                <a:uFillTx/>
                <a:latin typeface="Calibri"/>
              </a:defRPr>
            </a:lvl3pPr>
            <a:lvl4pPr lvl="3"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4pPr>
            <a:lvl5pPr lvl="4"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5pPr>
          </a:lstStyle>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Cliquez pour modifier les styles du texte du masque</a:t>
            </a:r>
            <a:endParaRPr lang="fr-FR" sz="3200" b="0" u="none" strike="noStrike">
              <a:solidFill>
                <a:schemeClr val="dk1"/>
              </a:solidFill>
              <a:effectLst/>
              <a:uFillTx/>
              <a:latin typeface="Calibri"/>
            </a:endParaRPr>
          </a:p>
          <a:p>
            <a:pPr marL="743040" lvl="1" indent="-285840" algn="l" defTabSz="914400">
              <a:lnSpc>
                <a:spcPct val="100000"/>
              </a:lnSpc>
              <a:spcBef>
                <a:spcPts val="561"/>
              </a:spcBef>
              <a:buClr>
                <a:srgbClr val="000000"/>
              </a:buClr>
              <a:buFont typeface="Arial"/>
              <a:buChar char="–"/>
            </a:pPr>
            <a:r>
              <a:rPr lang="fr-FR" sz="2800" b="0" u="none" strike="noStrike">
                <a:solidFill>
                  <a:schemeClr val="dk1"/>
                </a:solidFill>
                <a:effectLst/>
                <a:uFillTx/>
                <a:latin typeface="Calibri"/>
              </a:rPr>
              <a:t>Deuxième niveau</a:t>
            </a:r>
            <a:endParaRPr lang="fr-FR" sz="2800" b="0" u="none" strike="noStrike">
              <a:solidFill>
                <a:schemeClr val="dk1"/>
              </a:solidFill>
              <a:effectLst/>
              <a:uFillTx/>
              <a:latin typeface="Calibri"/>
            </a:endParaRPr>
          </a:p>
          <a:p>
            <a:pPr marL="1143000" lvl="2" indent="-228600" algn="l" defTabSz="914400">
              <a:lnSpc>
                <a:spcPct val="100000"/>
              </a:lnSpc>
              <a:spcBef>
                <a:spcPts val="479"/>
              </a:spcBef>
              <a:buClr>
                <a:srgbClr val="000000"/>
              </a:buClr>
              <a:buFont typeface="Arial"/>
              <a:buChar char="•"/>
            </a:pPr>
            <a:r>
              <a:rPr lang="fr-FR" sz="2400" b="0" u="none" strike="noStrike">
                <a:solidFill>
                  <a:schemeClr val="dk1"/>
                </a:solidFill>
                <a:effectLst/>
                <a:uFillTx/>
                <a:latin typeface="Calibri"/>
              </a:rPr>
              <a:t>Troisième niveau</a:t>
            </a:r>
            <a:endParaRPr lang="fr-FR" sz="2400" b="0" u="none" strike="noStrike">
              <a:solidFill>
                <a:schemeClr val="dk1"/>
              </a:solidFill>
              <a:effectLst/>
              <a:uFillTx/>
              <a:latin typeface="Calibri"/>
            </a:endParaRPr>
          </a:p>
          <a:p>
            <a:pPr marL="1600200" lvl="3"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Quatrième niveau</a:t>
            </a:r>
            <a:endParaRPr lang="fr-FR" sz="2000" b="0" u="none" strike="noStrike">
              <a:solidFill>
                <a:schemeClr val="dk1"/>
              </a:solidFill>
              <a:effectLst/>
              <a:uFillTx/>
              <a:latin typeface="Calibri"/>
            </a:endParaRPr>
          </a:p>
          <a:p>
            <a:pPr marL="2057400" lvl="4"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Cinquième niveau</a:t>
            </a:r>
            <a:endParaRPr lang="fr-FR" sz="2000" b="0" u="none" strike="noStrike">
              <a:solidFill>
                <a:schemeClr val="dk1"/>
              </a:solidFill>
              <a:effectLst/>
              <a:uFillTx/>
              <a:latin typeface="Calibri"/>
            </a:endParaRPr>
          </a:p>
        </p:txBody>
      </p:sp>
      <p:sp>
        <p:nvSpPr>
          <p:cNvPr id="62" name="PlaceHolder 3"/>
          <p:cNvSpPr>
            <a:spLocks noGrp="1"/>
          </p:cNvSpPr>
          <p:nvPr>
            <p:ph type="dt" idx="34"/>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Times New Roman"/>
            </a:endParaRPr>
          </a:p>
        </p:txBody>
      </p:sp>
      <p:sp>
        <p:nvSpPr>
          <p:cNvPr id="63" name="PlaceHolder 4"/>
          <p:cNvSpPr>
            <a:spLocks noGrp="1"/>
          </p:cNvSpPr>
          <p:nvPr>
            <p:ph type="ftr" idx="35"/>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&lt;pied de page&gt;</a:t>
            </a:r>
            <a:endParaRPr lang="fr-FR" sz="1400" b="0" u="none" strike="noStrike">
              <a:solidFill>
                <a:srgbClr val="000000"/>
              </a:solidFill>
              <a:effectLst/>
              <a:uFillTx/>
              <a:latin typeface="Times New Roman"/>
            </a:endParaRPr>
          </a:p>
        </p:txBody>
      </p:sp>
      <p:sp>
        <p:nvSpPr>
          <p:cNvPr id="64" name="PlaceHolder 5"/>
          <p:cNvSpPr>
            <a:spLocks noGrp="1"/>
          </p:cNvSpPr>
          <p:nvPr>
            <p:ph type="sldNum" idx="36"/>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507A192B-68C2-4BCF-8103-75DCC74F811A}" type="slidenum">
              <a:rPr lang="fr-FR" sz="1200" b="0" u="none" strike="noStrike">
                <a:solidFill>
                  <a:schemeClr val="dk1">
                    <a:tint val="75000"/>
                  </a:schemeClr>
                </a:solidFill>
                <a:effectLst/>
                <a:uFillTx/>
                <a:latin typeface="Calibri"/>
              </a:rPr>
              <a:t>&lt;numéro&gt;</a:t>
            </a:fld>
            <a:endParaRPr lang="fr-FR" sz="12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1_Titre et contenu">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7080" cy="1140480"/>
          </a:xfrm>
          <a:prstGeom prst="rect">
            <a:avLst/>
          </a:prstGeom>
          <a:noFill/>
          <a:ln w="0">
            <a:noFill/>
          </a:ln>
        </p:spPr>
        <p:txBody>
          <a:bodyPr lIns="0" tIns="0" rIns="0" bIns="0" anchor="ctr">
            <a:spAutoFit/>
          </a:bodyPr>
          <a:p>
            <a:pPr indent="0" algn="ctr" defTabSz="914400">
              <a:buNone/>
              <a:tabLst>
                <a:tab pos="0" algn="l"/>
              </a:tabLst>
            </a:pPr>
            <a:endParaRPr lang="fr-FR" sz="4400" b="0" u="none" strike="noStrike">
              <a:solidFill>
                <a:schemeClr val="dk1"/>
              </a:solidFill>
              <a:effectLst/>
              <a:uFillTx/>
              <a:latin typeface="Calibri"/>
            </a:endParaRPr>
          </a:p>
        </p:txBody>
      </p:sp>
      <p:sp>
        <p:nvSpPr>
          <p:cNvPr id="71" name="PlaceHolder 2"/>
          <p:cNvSpPr>
            <a:spLocks noGrp="1"/>
          </p:cNvSpPr>
          <p:nvPr>
            <p:ph/>
          </p:nvPr>
        </p:nvSpPr>
        <p:spPr>
          <a:xfrm>
            <a:off x="457200" y="1600200"/>
            <a:ext cx="8227080" cy="4523400"/>
          </a:xfrm>
          <a:prstGeom prst="rect">
            <a:avLst/>
          </a:prstGeom>
          <a:noFill/>
          <a:ln w="0">
            <a:noFill/>
          </a:ln>
        </p:spPr>
        <p:txBody>
          <a:bodyPr lIns="0" tIns="0" rIns="0" bIns="0" anchor="t">
            <a:normAutofit/>
          </a:bodyPr>
          <a:p>
            <a:pPr indent="0" algn="l" defTabSz="914400">
              <a:spcBef>
                <a:spcPts val="641"/>
              </a:spcBef>
              <a:buNone/>
            </a:pPr>
            <a:endParaRPr lang="fr-FR" sz="3200" b="0" u="none" strike="noStrike">
              <a:solidFill>
                <a:schemeClr val="dk1"/>
              </a:solidFill>
              <a:effectLst/>
              <a:uFillTx/>
              <a:latin typeface="Calibri"/>
            </a:endParaRPr>
          </a:p>
        </p:txBody>
      </p:sp>
      <p:sp>
        <p:nvSpPr>
          <p:cNvPr id="4" name="PlaceHolder 3"/>
          <p:cNvSpPr>
            <a:spLocks noGrp="1"/>
          </p:cNvSpPr>
          <p:nvPr>
            <p:ph type="ftr" idx="37"/>
          </p:nvPr>
        </p:nvSpPr>
        <p:spPr/>
        <p:txBody>
          <a:bodyPr/>
          <a:p>
            <a:r>
              <a:t>Footer</a:t>
            </a:r>
          </a:p>
        </p:txBody>
      </p:sp>
      <p:sp>
        <p:nvSpPr>
          <p:cNvPr id="5" name="PlaceHolder 4"/>
          <p:cNvSpPr>
            <a:spLocks noGrp="1"/>
          </p:cNvSpPr>
          <p:nvPr>
            <p:ph type="sldNum" idx="38"/>
          </p:nvPr>
        </p:nvSpPr>
        <p:spPr/>
        <p:txBody>
          <a:bodyPr/>
          <a:p>
            <a:fld id="{EB4A92DD-187D-489B-9EAF-DE569A6E0FE4}" type="slidenum">
              <a:t>&lt;#&gt;</a:t>
            </a:fld>
          </a:p>
        </p:txBody>
      </p:sp>
      <p:sp>
        <p:nvSpPr>
          <p:cNvPr id="6" name="PlaceHolder 5"/>
          <p:cNvSpPr>
            <a:spLocks noGrp="1"/>
          </p:cNvSpPr>
          <p:nvPr>
            <p:ph type="dt" idx="39"/>
          </p:nvPr>
        </p:nvSpPr>
        <p:spPr/>
        <p:txBody>
          <a:bodyPr/>
          <a:p>
            <a:r>
              <a:rPr lang="fr-FR"/>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re de section">
    <p:bg>
      <p:bgPr>
        <a:solidFill>
          <a:srgbClr val="FFFFFF"/>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722160" y="4406760"/>
            <a:ext cx="7769880" cy="1359720"/>
          </a:xfrm>
          <a:prstGeom prst="rect">
            <a:avLst/>
          </a:prstGeom>
          <a:noFill/>
          <a:ln w="0">
            <a:noFill/>
          </a:ln>
        </p:spPr>
        <p:txBody>
          <a:bodyPr lIns="91440" tIns="45720" rIns="91440" bIns="45720" anchor="t">
            <a:noAutofit/>
          </a:bodyPr>
          <a:lstStyle>
            <a:lvl1pPr indent="0" algn="l" defTabSz="914400">
              <a:lnSpc>
                <a:spcPct val="100000"/>
              </a:lnSpc>
              <a:buNone/>
              <a:tabLst>
                <a:tab pos="0" algn="l"/>
              </a:tabLst>
              <a:defRPr lang="fr-FR" sz="4000" b="1" u="none" strike="noStrike" cap="all">
                <a:solidFill>
                  <a:schemeClr val="dk1"/>
                </a:solidFill>
                <a:effectLst/>
                <a:uFillTx/>
                <a:latin typeface="Calibri"/>
              </a:defRPr>
            </a:lvl1pPr>
          </a:lstStyle>
          <a:p>
            <a:pPr indent="0" algn="l" defTabSz="914400">
              <a:lnSpc>
                <a:spcPct val="100000"/>
              </a:lnSpc>
              <a:buNone/>
              <a:tabLst>
                <a:tab pos="0" algn="l"/>
              </a:tabLst>
            </a:pPr>
            <a:r>
              <a:rPr lang="fr-FR" sz="4000" b="1" u="none" strike="noStrike" cap="all">
                <a:solidFill>
                  <a:schemeClr val="dk1"/>
                </a:solidFill>
                <a:effectLst/>
                <a:uFillTx/>
                <a:latin typeface="Calibri"/>
              </a:rPr>
              <a:t>Cliquez pour modifier le style du titre</a:t>
            </a:r>
            <a:endParaRPr lang="fr-FR" sz="4000" b="1" u="none" strike="noStrike" cap="all">
              <a:solidFill>
                <a:schemeClr val="dk1"/>
              </a:solidFill>
              <a:effectLst/>
              <a:uFillTx/>
              <a:latin typeface="Calibri"/>
            </a:endParaRPr>
          </a:p>
        </p:txBody>
      </p:sp>
      <p:sp>
        <p:nvSpPr>
          <p:cNvPr id="8" name="PlaceHolder 2"/>
          <p:cNvSpPr>
            <a:spLocks noGrp="1"/>
          </p:cNvSpPr>
          <p:nvPr>
            <p:ph type="body"/>
          </p:nvPr>
        </p:nvSpPr>
        <p:spPr>
          <a:xfrm>
            <a:off x="722160" y="2906640"/>
            <a:ext cx="7769880" cy="1497600"/>
          </a:xfrm>
          <a:prstGeom prst="rect">
            <a:avLst/>
          </a:prstGeom>
          <a:noFill/>
          <a:ln w="0">
            <a:noFill/>
          </a:ln>
        </p:spPr>
        <p:txBody>
          <a:bodyPr lIns="91440" tIns="45720" rIns="91440" bIns="45720" anchor="b">
            <a:noAutofit/>
          </a:bodyPr>
          <a:lstStyle>
            <a:lvl1pPr indent="0" algn="l" defTabSz="914400">
              <a:lnSpc>
                <a:spcPct val="100000"/>
              </a:lnSpc>
              <a:spcBef>
                <a:spcPts val="400"/>
              </a:spcBef>
              <a:buNone/>
              <a:tabLst>
                <a:tab pos="0" algn="l"/>
              </a:tabLst>
              <a:defRPr lang="fr-FR" sz="2000" b="0" u="none" strike="noStrike">
                <a:solidFill>
                  <a:schemeClr val="dk1">
                    <a:tint val="75000"/>
                  </a:schemeClr>
                </a:solidFill>
                <a:effectLst/>
                <a:uFillTx/>
                <a:latin typeface="Calibri"/>
              </a:defRPr>
            </a:lvl1pPr>
          </a:lstStyle>
          <a:p>
            <a:pPr indent="0" algn="l" defTabSz="914400">
              <a:lnSpc>
                <a:spcPct val="100000"/>
              </a:lnSpc>
              <a:spcBef>
                <a:spcPts val="400"/>
              </a:spcBef>
              <a:buNone/>
              <a:tabLst>
                <a:tab pos="0" algn="l"/>
              </a:tabLst>
            </a:pPr>
            <a:r>
              <a:rPr lang="fr-FR" sz="2000" b="0" u="none" strike="noStrike">
                <a:solidFill>
                  <a:schemeClr val="dk1">
                    <a:tint val="75000"/>
                  </a:schemeClr>
                </a:solidFill>
                <a:effectLst/>
                <a:uFillTx/>
                <a:latin typeface="Calibri"/>
              </a:rPr>
              <a:t>Cliquez pour modifier les styles du texte du masque</a:t>
            </a:r>
            <a:endParaRPr lang="fr-FR" sz="2000" b="0" u="none" strike="noStrike">
              <a:solidFill>
                <a:schemeClr val="dk1">
                  <a:tint val="75000"/>
                </a:schemeClr>
              </a:solidFill>
              <a:effectLst/>
              <a:uFillTx/>
              <a:latin typeface="Calibri"/>
            </a:endParaRPr>
          </a:p>
        </p:txBody>
      </p:sp>
      <p:sp>
        <p:nvSpPr>
          <p:cNvPr id="9" name="PlaceHolder 3"/>
          <p:cNvSpPr>
            <a:spLocks noGrp="1"/>
          </p:cNvSpPr>
          <p:nvPr>
            <p:ph type="dt" idx="4"/>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10" name="PlaceHolder 4"/>
          <p:cNvSpPr>
            <a:spLocks noGrp="1"/>
          </p:cNvSpPr>
          <p:nvPr>
            <p:ph type="ftr" idx="5"/>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11" name="PlaceHolder 5"/>
          <p:cNvSpPr>
            <a:spLocks noGrp="1"/>
          </p:cNvSpPr>
          <p:nvPr>
            <p:ph type="sldNum" idx="6"/>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18FA723A-1FC8-4842-8360-C5E204B6C6BD}"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Deux contenus">
    <p:bg>
      <p:bgPr>
        <a:solidFill>
          <a:srgbClr val="FFFFFF"/>
        </a:solidFill>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4400" b="0" u="none" strike="noStrike">
                <a:solidFill>
                  <a:schemeClr val="dk1"/>
                </a:solidFill>
                <a:effectLst/>
                <a:uFillTx/>
                <a:latin typeface="Calibri"/>
              </a:defRPr>
            </a:lvl1pPr>
          </a:lstStyle>
          <a:p>
            <a:pPr indent="0" algn="ctr" defTabSz="914400">
              <a:lnSpc>
                <a:spcPct val="100000"/>
              </a:lnSpc>
              <a:buNone/>
              <a:tabLst>
                <a:tab pos="0" algn="l"/>
              </a:tabLst>
            </a:pPr>
            <a:r>
              <a:rPr lang="fr-FR" sz="4400" b="0" u="none" strike="noStrike">
                <a:solidFill>
                  <a:schemeClr val="dk1"/>
                </a:solidFill>
                <a:effectLst/>
                <a:uFillTx/>
                <a:latin typeface="Calibri"/>
              </a:rPr>
              <a:t>Cliquez pour modifier le style du titre</a:t>
            </a:r>
            <a:endParaRPr lang="fr-FR" sz="4400" b="0" u="none" strike="noStrike">
              <a:solidFill>
                <a:schemeClr val="dk1"/>
              </a:solidFill>
              <a:effectLst/>
              <a:uFillTx/>
              <a:latin typeface="Calibri"/>
            </a:endParaRPr>
          </a:p>
        </p:txBody>
      </p:sp>
      <p:sp>
        <p:nvSpPr>
          <p:cNvPr id="13" name="PlaceHolder 2"/>
          <p:cNvSpPr>
            <a:spLocks noGrp="1"/>
          </p:cNvSpPr>
          <p:nvPr>
            <p:ph type="body"/>
          </p:nvPr>
        </p:nvSpPr>
        <p:spPr>
          <a:xfrm>
            <a:off x="457200" y="1600200"/>
            <a:ext cx="4035960" cy="4523400"/>
          </a:xfrm>
          <a:prstGeom prst="rect">
            <a:avLst/>
          </a:prstGeom>
          <a:noFill/>
          <a:ln w="0">
            <a:noFill/>
          </a:ln>
        </p:spPr>
        <p:txBody>
          <a:bodyPr lIns="91440" tIns="45720" rIns="91440" bIns="45720" anchor="t">
            <a:noAutofit/>
          </a:bodyPr>
          <a:lstStyle>
            <a:lvl1pPr algn="l" defTabSz="914400">
              <a:lnSpc>
                <a:spcPct val="100000"/>
              </a:lnSpc>
              <a:spcBef>
                <a:spcPts val="561"/>
              </a:spcBef>
              <a:buClr>
                <a:srgbClr val="000000"/>
              </a:buClr>
              <a:buFont typeface="Arial"/>
              <a:buChar char="•"/>
              <a:defRPr lang="fr-FR" sz="2800" b="0" u="none" strike="noStrike">
                <a:solidFill>
                  <a:schemeClr val="dk1"/>
                </a:solidFill>
                <a:effectLst/>
                <a:uFillTx/>
                <a:latin typeface="Calibri"/>
              </a:defRPr>
            </a:lvl1pPr>
            <a:lvl2pPr lvl="1" algn="l" defTabSz="914400">
              <a:lnSpc>
                <a:spcPct val="100000"/>
              </a:lnSpc>
              <a:spcBef>
                <a:spcPts val="479"/>
              </a:spcBef>
              <a:buClr>
                <a:srgbClr val="000000"/>
              </a:buClr>
              <a:buFont typeface="Arial"/>
              <a:buChar char="–"/>
              <a:defRPr lang="fr-FR" sz="2400" b="0" u="none" strike="noStrike">
                <a:solidFill>
                  <a:schemeClr val="dk1"/>
                </a:solidFill>
                <a:effectLst/>
                <a:uFillTx/>
                <a:latin typeface="Calibri"/>
              </a:defRPr>
            </a:lvl2pPr>
            <a:lvl3pPr lvl="2"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3pPr>
            <a:lvl4pPr lvl="3" algn="l" defTabSz="914400">
              <a:lnSpc>
                <a:spcPct val="100000"/>
              </a:lnSpc>
              <a:spcBef>
                <a:spcPts val="360"/>
              </a:spcBef>
              <a:buClr>
                <a:srgbClr val="000000"/>
              </a:buClr>
              <a:buFont typeface="Arial"/>
              <a:buChar char="–"/>
              <a:defRPr lang="fr-FR" sz="1800" b="0" u="none" strike="noStrike">
                <a:solidFill>
                  <a:schemeClr val="dk1"/>
                </a:solidFill>
                <a:effectLst/>
                <a:uFillTx/>
                <a:latin typeface="Calibri"/>
              </a:defRPr>
            </a:lvl4pPr>
            <a:lvl5pPr lvl="4" algn="l" defTabSz="914400">
              <a:lnSpc>
                <a:spcPct val="100000"/>
              </a:lnSpc>
              <a:spcBef>
                <a:spcPts val="360"/>
              </a:spcBef>
              <a:buClr>
                <a:srgbClr val="000000"/>
              </a:buClr>
              <a:buFont typeface="Arial"/>
              <a:buChar char="»"/>
              <a:defRPr lang="fr-FR" sz="1800" b="0" u="none" strike="noStrike">
                <a:solidFill>
                  <a:schemeClr val="dk1"/>
                </a:solidFill>
                <a:effectLst/>
                <a:uFillTx/>
                <a:latin typeface="Calibri"/>
              </a:defRPr>
            </a:lvl5pPr>
          </a:lstStyle>
          <a:p>
            <a:pPr marL="343080" indent="-343080" algn="l" defTabSz="914400">
              <a:lnSpc>
                <a:spcPct val="100000"/>
              </a:lnSpc>
              <a:spcBef>
                <a:spcPts val="561"/>
              </a:spcBef>
              <a:buClr>
                <a:srgbClr val="000000"/>
              </a:buClr>
              <a:buFont typeface="Arial"/>
              <a:buChar char="•"/>
            </a:pPr>
            <a:r>
              <a:rPr lang="fr-FR" sz="2800" b="0" u="none" strike="noStrike">
                <a:solidFill>
                  <a:schemeClr val="dk1"/>
                </a:solidFill>
                <a:effectLst/>
                <a:uFillTx/>
                <a:latin typeface="Calibri"/>
              </a:rPr>
              <a:t>Cliquez pour modifier les styles du texte du masque</a:t>
            </a:r>
            <a:endParaRPr lang="fr-FR" sz="2800" b="0" u="none" strike="noStrike">
              <a:solidFill>
                <a:schemeClr val="dk1"/>
              </a:solidFill>
              <a:effectLst/>
              <a:uFillTx/>
              <a:latin typeface="Calibri"/>
            </a:endParaRPr>
          </a:p>
          <a:p>
            <a:pPr marL="743040" lvl="1" indent="-285840" algn="l" defTabSz="914400">
              <a:lnSpc>
                <a:spcPct val="100000"/>
              </a:lnSpc>
              <a:spcBef>
                <a:spcPts val="479"/>
              </a:spcBef>
              <a:buClr>
                <a:srgbClr val="000000"/>
              </a:buClr>
              <a:buFont typeface="Arial"/>
              <a:buChar char="–"/>
            </a:pPr>
            <a:r>
              <a:rPr lang="fr-FR" sz="2400" b="0" u="none" strike="noStrike">
                <a:solidFill>
                  <a:schemeClr val="dk1"/>
                </a:solidFill>
                <a:effectLst/>
                <a:uFillTx/>
                <a:latin typeface="Calibri"/>
              </a:rPr>
              <a:t>Deuxième niveau</a:t>
            </a:r>
            <a:endParaRPr lang="fr-FR" sz="2400" b="0" u="none" strike="noStrike">
              <a:solidFill>
                <a:schemeClr val="dk1"/>
              </a:solidFill>
              <a:effectLst/>
              <a:uFillTx/>
              <a:latin typeface="Calibri"/>
            </a:endParaRPr>
          </a:p>
          <a:p>
            <a:pPr marL="1143000" lvl="2"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Troisième niveau</a:t>
            </a:r>
            <a:endParaRPr lang="fr-FR" sz="2000" b="0" u="none" strike="noStrike">
              <a:solidFill>
                <a:schemeClr val="dk1"/>
              </a:solidFill>
              <a:effectLst/>
              <a:uFillTx/>
              <a:latin typeface="Calibri"/>
            </a:endParaRPr>
          </a:p>
          <a:p>
            <a:pPr marL="1600200" lvl="3" indent="-228600" algn="l" defTabSz="914400">
              <a:lnSpc>
                <a:spcPct val="100000"/>
              </a:lnSpc>
              <a:spcBef>
                <a:spcPts val="360"/>
              </a:spcBef>
              <a:buClr>
                <a:srgbClr val="000000"/>
              </a:buClr>
              <a:buFont typeface="Arial"/>
              <a:buChar char="–"/>
            </a:pPr>
            <a:r>
              <a:rPr lang="fr-FR" sz="1800" b="0" u="none" strike="noStrike">
                <a:solidFill>
                  <a:schemeClr val="dk1"/>
                </a:solidFill>
                <a:effectLst/>
                <a:uFillTx/>
                <a:latin typeface="Calibri"/>
              </a:rPr>
              <a:t>Quatrième niveau</a:t>
            </a:r>
            <a:endParaRPr lang="fr-FR" sz="1800" b="0" u="none" strike="noStrike">
              <a:solidFill>
                <a:schemeClr val="dk1"/>
              </a:solidFill>
              <a:effectLst/>
              <a:uFillTx/>
              <a:latin typeface="Calibri"/>
            </a:endParaRPr>
          </a:p>
          <a:p>
            <a:pPr marL="2057400" lvl="4" indent="-228600" algn="l" defTabSz="914400">
              <a:lnSpc>
                <a:spcPct val="100000"/>
              </a:lnSpc>
              <a:spcBef>
                <a:spcPts val="360"/>
              </a:spcBef>
              <a:buClr>
                <a:srgbClr val="000000"/>
              </a:buClr>
              <a:buFont typeface="Arial"/>
              <a:buChar char="»"/>
            </a:pPr>
            <a:r>
              <a:rPr lang="fr-FR" sz="1800" b="0" u="none" strike="noStrike">
                <a:solidFill>
                  <a:schemeClr val="dk1"/>
                </a:solidFill>
                <a:effectLst/>
                <a:uFillTx/>
                <a:latin typeface="Calibri"/>
              </a:rPr>
              <a:t>Cinquième niveau</a:t>
            </a:r>
            <a:endParaRPr lang="fr-FR" sz="1800" b="0" u="none" strike="noStrike">
              <a:solidFill>
                <a:schemeClr val="dk1"/>
              </a:solidFill>
              <a:effectLst/>
              <a:uFillTx/>
              <a:latin typeface="Calibri"/>
            </a:endParaRPr>
          </a:p>
        </p:txBody>
      </p:sp>
      <p:sp>
        <p:nvSpPr>
          <p:cNvPr id="14" name="PlaceHolder 3"/>
          <p:cNvSpPr>
            <a:spLocks noGrp="1"/>
          </p:cNvSpPr>
          <p:nvPr>
            <p:ph type="body"/>
          </p:nvPr>
        </p:nvSpPr>
        <p:spPr>
          <a:xfrm>
            <a:off x="4648320" y="1600200"/>
            <a:ext cx="4035960" cy="4523400"/>
          </a:xfrm>
          <a:prstGeom prst="rect">
            <a:avLst/>
          </a:prstGeom>
          <a:noFill/>
          <a:ln w="0">
            <a:noFill/>
          </a:ln>
        </p:spPr>
        <p:txBody>
          <a:bodyPr lIns="91440" tIns="45720" rIns="91440" bIns="45720" anchor="t">
            <a:noAutofit/>
          </a:bodyPr>
          <a:lstStyle>
            <a:lvl1pPr algn="l" defTabSz="914400">
              <a:lnSpc>
                <a:spcPct val="100000"/>
              </a:lnSpc>
              <a:spcBef>
                <a:spcPts val="561"/>
              </a:spcBef>
              <a:buClr>
                <a:srgbClr val="000000"/>
              </a:buClr>
              <a:buFont typeface="Arial"/>
              <a:buChar char="•"/>
              <a:defRPr lang="fr-FR" sz="2800" b="0" u="none" strike="noStrike">
                <a:solidFill>
                  <a:schemeClr val="dk1"/>
                </a:solidFill>
                <a:effectLst/>
                <a:uFillTx/>
                <a:latin typeface="Calibri"/>
              </a:defRPr>
            </a:lvl1pPr>
            <a:lvl2pPr lvl="1" algn="l" defTabSz="914400">
              <a:lnSpc>
                <a:spcPct val="100000"/>
              </a:lnSpc>
              <a:spcBef>
                <a:spcPts val="479"/>
              </a:spcBef>
              <a:buClr>
                <a:srgbClr val="000000"/>
              </a:buClr>
              <a:buFont typeface="Arial"/>
              <a:buChar char="–"/>
              <a:defRPr lang="fr-FR" sz="2400" b="0" u="none" strike="noStrike">
                <a:solidFill>
                  <a:schemeClr val="dk1"/>
                </a:solidFill>
                <a:effectLst/>
                <a:uFillTx/>
                <a:latin typeface="Calibri"/>
              </a:defRPr>
            </a:lvl2pPr>
            <a:lvl3pPr lvl="2"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3pPr>
            <a:lvl4pPr lvl="3" algn="l" defTabSz="914400">
              <a:lnSpc>
                <a:spcPct val="100000"/>
              </a:lnSpc>
              <a:spcBef>
                <a:spcPts val="360"/>
              </a:spcBef>
              <a:buClr>
                <a:srgbClr val="000000"/>
              </a:buClr>
              <a:buFont typeface="Arial"/>
              <a:buChar char="–"/>
              <a:defRPr lang="fr-FR" sz="1800" b="0" u="none" strike="noStrike">
                <a:solidFill>
                  <a:schemeClr val="dk1"/>
                </a:solidFill>
                <a:effectLst/>
                <a:uFillTx/>
                <a:latin typeface="Calibri"/>
              </a:defRPr>
            </a:lvl4pPr>
            <a:lvl5pPr lvl="4" algn="l" defTabSz="914400">
              <a:lnSpc>
                <a:spcPct val="100000"/>
              </a:lnSpc>
              <a:spcBef>
                <a:spcPts val="360"/>
              </a:spcBef>
              <a:buClr>
                <a:srgbClr val="000000"/>
              </a:buClr>
              <a:buFont typeface="Arial"/>
              <a:buChar char="»"/>
              <a:defRPr lang="fr-FR" sz="1800" b="0" u="none" strike="noStrike">
                <a:solidFill>
                  <a:schemeClr val="dk1"/>
                </a:solidFill>
                <a:effectLst/>
                <a:uFillTx/>
                <a:latin typeface="Calibri"/>
              </a:defRPr>
            </a:lvl5pPr>
          </a:lstStyle>
          <a:p>
            <a:pPr marL="343080" indent="-343080" algn="l" defTabSz="914400">
              <a:lnSpc>
                <a:spcPct val="100000"/>
              </a:lnSpc>
              <a:spcBef>
                <a:spcPts val="561"/>
              </a:spcBef>
              <a:buClr>
                <a:srgbClr val="000000"/>
              </a:buClr>
              <a:buFont typeface="Arial"/>
              <a:buChar char="•"/>
            </a:pPr>
            <a:r>
              <a:rPr lang="fr-FR" sz="2800" b="0" u="none" strike="noStrike">
                <a:solidFill>
                  <a:schemeClr val="dk1"/>
                </a:solidFill>
                <a:effectLst/>
                <a:uFillTx/>
                <a:latin typeface="Calibri"/>
              </a:rPr>
              <a:t>Cliquez pour modifier les styles du texte du masque</a:t>
            </a:r>
            <a:endParaRPr lang="fr-FR" sz="2800" b="0" u="none" strike="noStrike">
              <a:solidFill>
                <a:schemeClr val="dk1"/>
              </a:solidFill>
              <a:effectLst/>
              <a:uFillTx/>
              <a:latin typeface="Calibri"/>
            </a:endParaRPr>
          </a:p>
          <a:p>
            <a:pPr marL="743040" lvl="1" indent="-285840" algn="l" defTabSz="914400">
              <a:lnSpc>
                <a:spcPct val="100000"/>
              </a:lnSpc>
              <a:spcBef>
                <a:spcPts val="479"/>
              </a:spcBef>
              <a:buClr>
                <a:srgbClr val="000000"/>
              </a:buClr>
              <a:buFont typeface="Arial"/>
              <a:buChar char="–"/>
            </a:pPr>
            <a:r>
              <a:rPr lang="fr-FR" sz="2400" b="0" u="none" strike="noStrike">
                <a:solidFill>
                  <a:schemeClr val="dk1"/>
                </a:solidFill>
                <a:effectLst/>
                <a:uFillTx/>
                <a:latin typeface="Calibri"/>
              </a:rPr>
              <a:t>Deuxième niveau</a:t>
            </a:r>
            <a:endParaRPr lang="fr-FR" sz="2400" b="0" u="none" strike="noStrike">
              <a:solidFill>
                <a:schemeClr val="dk1"/>
              </a:solidFill>
              <a:effectLst/>
              <a:uFillTx/>
              <a:latin typeface="Calibri"/>
            </a:endParaRPr>
          </a:p>
          <a:p>
            <a:pPr marL="1143000" lvl="2"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Troisième niveau</a:t>
            </a:r>
            <a:endParaRPr lang="fr-FR" sz="2000" b="0" u="none" strike="noStrike">
              <a:solidFill>
                <a:schemeClr val="dk1"/>
              </a:solidFill>
              <a:effectLst/>
              <a:uFillTx/>
              <a:latin typeface="Calibri"/>
            </a:endParaRPr>
          </a:p>
          <a:p>
            <a:pPr marL="1600200" lvl="3" indent="-228600" algn="l" defTabSz="914400">
              <a:lnSpc>
                <a:spcPct val="100000"/>
              </a:lnSpc>
              <a:spcBef>
                <a:spcPts val="360"/>
              </a:spcBef>
              <a:buClr>
                <a:srgbClr val="000000"/>
              </a:buClr>
              <a:buFont typeface="Arial"/>
              <a:buChar char="–"/>
            </a:pPr>
            <a:r>
              <a:rPr lang="fr-FR" sz="1800" b="0" u="none" strike="noStrike">
                <a:solidFill>
                  <a:schemeClr val="dk1"/>
                </a:solidFill>
                <a:effectLst/>
                <a:uFillTx/>
                <a:latin typeface="Calibri"/>
              </a:rPr>
              <a:t>Quatrième niveau</a:t>
            </a:r>
            <a:endParaRPr lang="fr-FR" sz="1800" b="0" u="none" strike="noStrike">
              <a:solidFill>
                <a:schemeClr val="dk1"/>
              </a:solidFill>
              <a:effectLst/>
              <a:uFillTx/>
              <a:latin typeface="Calibri"/>
            </a:endParaRPr>
          </a:p>
          <a:p>
            <a:pPr marL="2057400" lvl="4" indent="-228600" algn="l" defTabSz="914400">
              <a:lnSpc>
                <a:spcPct val="100000"/>
              </a:lnSpc>
              <a:spcBef>
                <a:spcPts val="360"/>
              </a:spcBef>
              <a:buClr>
                <a:srgbClr val="000000"/>
              </a:buClr>
              <a:buFont typeface="Arial"/>
              <a:buChar char="»"/>
            </a:pPr>
            <a:r>
              <a:rPr lang="fr-FR" sz="1800" b="0" u="none" strike="noStrike">
                <a:solidFill>
                  <a:schemeClr val="dk1"/>
                </a:solidFill>
                <a:effectLst/>
                <a:uFillTx/>
                <a:latin typeface="Calibri"/>
              </a:rPr>
              <a:t>Cinquième niveau</a:t>
            </a:r>
            <a:endParaRPr lang="fr-FR" sz="1800" b="0" u="none" strike="noStrike">
              <a:solidFill>
                <a:schemeClr val="dk1"/>
              </a:solidFill>
              <a:effectLst/>
              <a:uFillTx/>
              <a:latin typeface="Calibri"/>
            </a:endParaRPr>
          </a:p>
        </p:txBody>
      </p:sp>
      <p:sp>
        <p:nvSpPr>
          <p:cNvPr id="15" name="PlaceHolder 4"/>
          <p:cNvSpPr>
            <a:spLocks noGrp="1"/>
          </p:cNvSpPr>
          <p:nvPr>
            <p:ph type="dt" idx="7"/>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16" name="PlaceHolder 5"/>
          <p:cNvSpPr>
            <a:spLocks noGrp="1"/>
          </p:cNvSpPr>
          <p:nvPr>
            <p:ph type="ftr" idx="8"/>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17" name="PlaceHolder 6"/>
          <p:cNvSpPr>
            <a:spLocks noGrp="1"/>
          </p:cNvSpPr>
          <p:nvPr>
            <p:ph type="sldNum" idx="9"/>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B733CA52-7225-49FD-9523-51B009423DF2}"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aison">
    <p:bg>
      <p:bgPr>
        <a:solidFill>
          <a:srgbClr val="FFFFFF"/>
        </a:solidFill>
      </p:bgPr>
    </p:bg>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4400" b="0" u="none" strike="noStrike">
                <a:solidFill>
                  <a:schemeClr val="dk1"/>
                </a:solidFill>
                <a:effectLst/>
                <a:uFillTx/>
                <a:latin typeface="Calibri"/>
              </a:defRPr>
            </a:lvl1pPr>
          </a:lstStyle>
          <a:p>
            <a:pPr indent="0" algn="ctr" defTabSz="914400">
              <a:lnSpc>
                <a:spcPct val="100000"/>
              </a:lnSpc>
              <a:buNone/>
              <a:tabLst>
                <a:tab pos="0" algn="l"/>
              </a:tabLst>
            </a:pPr>
            <a:r>
              <a:rPr lang="fr-FR" sz="4400" b="0" u="none" strike="noStrike">
                <a:solidFill>
                  <a:schemeClr val="dk1"/>
                </a:solidFill>
                <a:effectLst/>
                <a:uFillTx/>
                <a:latin typeface="Calibri"/>
              </a:rPr>
              <a:t>Cliquez pour modifier le style du titre</a:t>
            </a:r>
            <a:endParaRPr lang="fr-FR" sz="4400" b="0" u="none" strike="noStrike">
              <a:solidFill>
                <a:schemeClr val="dk1"/>
              </a:solidFill>
              <a:effectLst/>
              <a:uFillTx/>
              <a:latin typeface="Calibri"/>
            </a:endParaRPr>
          </a:p>
        </p:txBody>
      </p:sp>
      <p:sp>
        <p:nvSpPr>
          <p:cNvPr id="19" name="PlaceHolder 2"/>
          <p:cNvSpPr>
            <a:spLocks noGrp="1"/>
          </p:cNvSpPr>
          <p:nvPr>
            <p:ph type="body"/>
          </p:nvPr>
        </p:nvSpPr>
        <p:spPr>
          <a:xfrm>
            <a:off x="457200" y="1535040"/>
            <a:ext cx="4037760" cy="637200"/>
          </a:xfrm>
          <a:prstGeom prst="rect">
            <a:avLst/>
          </a:prstGeom>
          <a:noFill/>
          <a:ln w="0">
            <a:noFill/>
          </a:ln>
        </p:spPr>
        <p:txBody>
          <a:bodyPr lIns="91440" tIns="45720" rIns="91440" bIns="45720" anchor="b">
            <a:noAutofit/>
          </a:bodyPr>
          <a:lstStyle>
            <a:lvl1pPr indent="0" algn="l" defTabSz="914400">
              <a:lnSpc>
                <a:spcPct val="100000"/>
              </a:lnSpc>
              <a:spcBef>
                <a:spcPts val="479"/>
              </a:spcBef>
              <a:buNone/>
              <a:tabLst>
                <a:tab pos="0" algn="l"/>
              </a:tabLst>
              <a:defRPr lang="fr-FR" sz="2400" b="1" u="none" strike="noStrike">
                <a:solidFill>
                  <a:schemeClr val="dk1"/>
                </a:solidFill>
                <a:effectLst/>
                <a:uFillTx/>
                <a:latin typeface="Calibri"/>
              </a:defRPr>
            </a:lvl1pPr>
          </a:lstStyle>
          <a:p>
            <a:pPr indent="0" algn="l" defTabSz="914400">
              <a:lnSpc>
                <a:spcPct val="100000"/>
              </a:lnSpc>
              <a:spcBef>
                <a:spcPts val="479"/>
              </a:spcBef>
              <a:buNone/>
              <a:tabLst>
                <a:tab pos="0" algn="l"/>
              </a:tabLst>
            </a:pPr>
            <a:r>
              <a:rPr lang="fr-FR" sz="2400" b="1" u="none" strike="noStrike">
                <a:solidFill>
                  <a:schemeClr val="dk1"/>
                </a:solidFill>
                <a:effectLst/>
                <a:uFillTx/>
                <a:latin typeface="Calibri"/>
              </a:rPr>
              <a:t>Cliquez pour modifier les styles du texte du masque</a:t>
            </a:r>
            <a:endParaRPr lang="fr-FR" sz="2400" b="0" u="none" strike="noStrike">
              <a:solidFill>
                <a:schemeClr val="dk1"/>
              </a:solidFill>
              <a:effectLst/>
              <a:uFillTx/>
              <a:latin typeface="Calibri"/>
            </a:endParaRPr>
          </a:p>
        </p:txBody>
      </p:sp>
      <p:sp>
        <p:nvSpPr>
          <p:cNvPr id="20" name="PlaceHolder 3"/>
          <p:cNvSpPr>
            <a:spLocks noGrp="1"/>
          </p:cNvSpPr>
          <p:nvPr>
            <p:ph type="body"/>
          </p:nvPr>
        </p:nvSpPr>
        <p:spPr>
          <a:xfrm>
            <a:off x="457200" y="2174760"/>
            <a:ext cx="4037760" cy="3948840"/>
          </a:xfrm>
          <a:prstGeom prst="rect">
            <a:avLst/>
          </a:prstGeom>
          <a:noFill/>
          <a:ln w="0">
            <a:noFill/>
          </a:ln>
        </p:spPr>
        <p:txBody>
          <a:bodyPr lIns="91440" tIns="45720" rIns="91440" bIns="45720" anchor="t">
            <a:noAutofit/>
          </a:bodyPr>
          <a:lstStyle>
            <a:lvl1pPr algn="l" defTabSz="914400">
              <a:lnSpc>
                <a:spcPct val="100000"/>
              </a:lnSpc>
              <a:spcBef>
                <a:spcPts val="479"/>
              </a:spcBef>
              <a:buClr>
                <a:srgbClr val="000000"/>
              </a:buClr>
              <a:buFont typeface="Arial"/>
              <a:buChar char="•"/>
              <a:tabLst>
                <a:tab pos="0" algn="l"/>
              </a:tabLst>
              <a:defRPr lang="fr-FR" sz="2400" b="0" u="none" strike="noStrike">
                <a:solidFill>
                  <a:schemeClr val="dk1"/>
                </a:solidFill>
                <a:effectLst/>
                <a:uFillTx/>
                <a:latin typeface="Calibri"/>
              </a:defRPr>
            </a:lvl1pPr>
            <a:lvl2pPr lvl="1" algn="l" defTabSz="914400">
              <a:lnSpc>
                <a:spcPct val="100000"/>
              </a:lnSpc>
              <a:spcBef>
                <a:spcPts val="400"/>
              </a:spcBef>
              <a:buClr>
                <a:srgbClr val="000000"/>
              </a:buClr>
              <a:buFont typeface="Arial"/>
              <a:buChar char="–"/>
              <a:tabLst>
                <a:tab pos="0" algn="l"/>
              </a:tabLst>
              <a:defRPr lang="fr-FR" sz="2000" b="0" u="none" strike="noStrike">
                <a:solidFill>
                  <a:schemeClr val="dk1"/>
                </a:solidFill>
                <a:effectLst/>
                <a:uFillTx/>
                <a:latin typeface="Calibri"/>
              </a:defRPr>
            </a:lvl2pPr>
            <a:lvl3pPr lvl="2" algn="l" defTabSz="914400">
              <a:lnSpc>
                <a:spcPct val="100000"/>
              </a:lnSpc>
              <a:spcBef>
                <a:spcPts val="360"/>
              </a:spcBef>
              <a:buClr>
                <a:srgbClr val="000000"/>
              </a:buClr>
              <a:buFont typeface="Arial"/>
              <a:buChar char="•"/>
              <a:tabLst>
                <a:tab pos="0" algn="l"/>
              </a:tabLst>
              <a:defRPr lang="fr-FR" sz="1800" b="0" u="none" strike="noStrike">
                <a:solidFill>
                  <a:schemeClr val="dk1"/>
                </a:solidFill>
                <a:effectLst/>
                <a:uFillTx/>
                <a:latin typeface="Calibri"/>
              </a:defRPr>
            </a:lvl3pPr>
            <a:lvl4pPr lvl="3" algn="l" defTabSz="914400">
              <a:lnSpc>
                <a:spcPct val="100000"/>
              </a:lnSpc>
              <a:spcBef>
                <a:spcPts val="320"/>
              </a:spcBef>
              <a:buClr>
                <a:srgbClr val="000000"/>
              </a:buClr>
              <a:buFont typeface="Arial"/>
              <a:buChar char="–"/>
              <a:tabLst>
                <a:tab pos="0" algn="l"/>
              </a:tabLst>
              <a:defRPr lang="fr-FR" sz="1600" b="0" u="none" strike="noStrike">
                <a:solidFill>
                  <a:schemeClr val="dk1"/>
                </a:solidFill>
                <a:effectLst/>
                <a:uFillTx/>
                <a:latin typeface="Calibri"/>
              </a:defRPr>
            </a:lvl4pPr>
            <a:lvl5pPr lvl="4" algn="l" defTabSz="914400">
              <a:lnSpc>
                <a:spcPct val="100000"/>
              </a:lnSpc>
              <a:spcBef>
                <a:spcPts val="320"/>
              </a:spcBef>
              <a:buClr>
                <a:srgbClr val="000000"/>
              </a:buClr>
              <a:buFont typeface="Arial"/>
              <a:buChar char="»"/>
              <a:tabLst>
                <a:tab pos="0" algn="l"/>
              </a:tabLst>
              <a:defRPr lang="fr-FR" sz="1600" b="0" u="none" strike="noStrike">
                <a:solidFill>
                  <a:schemeClr val="dk1"/>
                </a:solidFill>
                <a:effectLst/>
                <a:uFillTx/>
                <a:latin typeface="Calibri"/>
              </a:defRPr>
            </a:lvl5pPr>
          </a:lstStyle>
          <a:p>
            <a:pPr marL="343080" indent="-343080" algn="l" defTabSz="914400">
              <a:lnSpc>
                <a:spcPct val="100000"/>
              </a:lnSpc>
              <a:spcBef>
                <a:spcPts val="479"/>
              </a:spcBef>
              <a:buClr>
                <a:srgbClr val="000000"/>
              </a:buClr>
              <a:buFont typeface="Arial"/>
              <a:buChar char="•"/>
              <a:tabLst>
                <a:tab pos="0" algn="l"/>
              </a:tabLst>
            </a:pPr>
            <a:r>
              <a:rPr lang="fr-FR" sz="2400" b="0" u="none" strike="noStrike">
                <a:solidFill>
                  <a:schemeClr val="dk1"/>
                </a:solidFill>
                <a:effectLst/>
                <a:uFillTx/>
                <a:latin typeface="Calibri"/>
              </a:rPr>
              <a:t>Cliquez pour modifier les styles du texte du masque</a:t>
            </a:r>
            <a:endParaRPr lang="fr-FR" sz="2400" b="0" u="none" strike="noStrike">
              <a:solidFill>
                <a:schemeClr val="dk1"/>
              </a:solidFill>
              <a:effectLst/>
              <a:uFillTx/>
              <a:latin typeface="Calibri"/>
            </a:endParaRPr>
          </a:p>
          <a:p>
            <a:pPr marL="743040" lvl="1" indent="-285840" algn="l" defTabSz="914400">
              <a:lnSpc>
                <a:spcPct val="100000"/>
              </a:lnSpc>
              <a:spcBef>
                <a:spcPts val="400"/>
              </a:spcBef>
              <a:buClr>
                <a:srgbClr val="000000"/>
              </a:buClr>
              <a:buFont typeface="Arial"/>
              <a:buChar char="–"/>
              <a:tabLst>
                <a:tab pos="0" algn="l"/>
              </a:tabLst>
            </a:pPr>
            <a:r>
              <a:rPr lang="fr-FR" sz="2000" b="0" u="none" strike="noStrike">
                <a:solidFill>
                  <a:schemeClr val="dk1"/>
                </a:solidFill>
                <a:effectLst/>
                <a:uFillTx/>
                <a:latin typeface="Calibri"/>
              </a:rPr>
              <a:t>Deuxième niveau</a:t>
            </a:r>
            <a:endParaRPr lang="fr-FR" sz="2000" b="0" u="none" strike="noStrike">
              <a:solidFill>
                <a:schemeClr val="dk1"/>
              </a:solidFill>
              <a:effectLst/>
              <a:uFillTx/>
              <a:latin typeface="Calibri"/>
            </a:endParaRPr>
          </a:p>
          <a:p>
            <a:pPr marL="1143000" lvl="2" indent="-228600" algn="l" defTabSz="914400">
              <a:lnSpc>
                <a:spcPct val="100000"/>
              </a:lnSpc>
              <a:spcBef>
                <a:spcPts val="360"/>
              </a:spcBef>
              <a:buClr>
                <a:srgbClr val="000000"/>
              </a:buClr>
              <a:buFont typeface="Arial"/>
              <a:buChar char="•"/>
              <a:tabLst>
                <a:tab pos="0" algn="l"/>
              </a:tabLst>
            </a:pPr>
            <a:r>
              <a:rPr lang="fr-FR" sz="1800" b="0" u="none" strike="noStrike">
                <a:solidFill>
                  <a:schemeClr val="dk1"/>
                </a:solidFill>
                <a:effectLst/>
                <a:uFillTx/>
                <a:latin typeface="Calibri"/>
              </a:rPr>
              <a:t>Troisième niveau</a:t>
            </a:r>
            <a:endParaRPr lang="fr-FR" sz="1800" b="0" u="none" strike="noStrike">
              <a:solidFill>
                <a:schemeClr val="dk1"/>
              </a:solidFill>
              <a:effectLst/>
              <a:uFillTx/>
              <a:latin typeface="Calibri"/>
            </a:endParaRPr>
          </a:p>
          <a:p>
            <a:pPr marL="1600200" lvl="3" indent="-228600" algn="l" defTabSz="914400">
              <a:lnSpc>
                <a:spcPct val="100000"/>
              </a:lnSpc>
              <a:spcBef>
                <a:spcPts val="320"/>
              </a:spcBef>
              <a:buClr>
                <a:srgbClr val="000000"/>
              </a:buClr>
              <a:buFont typeface="Arial"/>
              <a:buChar char="–"/>
              <a:tabLst>
                <a:tab pos="0" algn="l"/>
              </a:tabLst>
            </a:pPr>
            <a:r>
              <a:rPr lang="fr-FR" sz="1600" b="0" u="none" strike="noStrike">
                <a:solidFill>
                  <a:schemeClr val="dk1"/>
                </a:solidFill>
                <a:effectLst/>
                <a:uFillTx/>
                <a:latin typeface="Calibri"/>
              </a:rPr>
              <a:t>Quatrième niveau</a:t>
            </a:r>
            <a:endParaRPr lang="fr-FR" sz="1600" b="0" u="none" strike="noStrike">
              <a:solidFill>
                <a:schemeClr val="dk1"/>
              </a:solidFill>
              <a:effectLst/>
              <a:uFillTx/>
              <a:latin typeface="Calibri"/>
            </a:endParaRPr>
          </a:p>
          <a:p>
            <a:pPr marL="2057400" lvl="4" indent="-228600" algn="l" defTabSz="914400">
              <a:lnSpc>
                <a:spcPct val="100000"/>
              </a:lnSpc>
              <a:spcBef>
                <a:spcPts val="320"/>
              </a:spcBef>
              <a:buClr>
                <a:srgbClr val="000000"/>
              </a:buClr>
              <a:buFont typeface="Arial"/>
              <a:buChar char="»"/>
              <a:tabLst>
                <a:tab pos="0" algn="l"/>
              </a:tabLst>
            </a:pPr>
            <a:r>
              <a:rPr lang="fr-FR" sz="1600" b="0" u="none" strike="noStrike">
                <a:solidFill>
                  <a:schemeClr val="dk1"/>
                </a:solidFill>
                <a:effectLst/>
                <a:uFillTx/>
                <a:latin typeface="Calibri"/>
              </a:rPr>
              <a:t>Cinquième niveau</a:t>
            </a:r>
            <a:endParaRPr lang="fr-FR" sz="1600" b="0" u="none" strike="noStrike">
              <a:solidFill>
                <a:schemeClr val="dk1"/>
              </a:solidFill>
              <a:effectLst/>
              <a:uFillTx/>
              <a:latin typeface="Calibri"/>
            </a:endParaRPr>
          </a:p>
        </p:txBody>
      </p:sp>
      <p:sp>
        <p:nvSpPr>
          <p:cNvPr id="21" name="PlaceHolder 4"/>
          <p:cNvSpPr>
            <a:spLocks noGrp="1"/>
          </p:cNvSpPr>
          <p:nvPr>
            <p:ph type="body"/>
          </p:nvPr>
        </p:nvSpPr>
        <p:spPr>
          <a:xfrm>
            <a:off x="4645080" y="1535040"/>
            <a:ext cx="4039200" cy="637200"/>
          </a:xfrm>
          <a:prstGeom prst="rect">
            <a:avLst/>
          </a:prstGeom>
          <a:noFill/>
          <a:ln w="0">
            <a:noFill/>
          </a:ln>
        </p:spPr>
        <p:txBody>
          <a:bodyPr lIns="91440" tIns="45720" rIns="91440" bIns="45720" anchor="b">
            <a:noAutofit/>
          </a:bodyPr>
          <a:lstStyle>
            <a:lvl1pPr indent="0" algn="l" defTabSz="914400">
              <a:lnSpc>
                <a:spcPct val="100000"/>
              </a:lnSpc>
              <a:spcBef>
                <a:spcPts val="479"/>
              </a:spcBef>
              <a:buNone/>
              <a:tabLst>
                <a:tab pos="0" algn="l"/>
              </a:tabLst>
              <a:defRPr lang="fr-FR" sz="2400" b="1" u="none" strike="noStrike">
                <a:solidFill>
                  <a:schemeClr val="dk1"/>
                </a:solidFill>
                <a:effectLst/>
                <a:uFillTx/>
                <a:latin typeface="Calibri"/>
              </a:defRPr>
            </a:lvl1pPr>
          </a:lstStyle>
          <a:p>
            <a:pPr indent="0" algn="l" defTabSz="914400">
              <a:lnSpc>
                <a:spcPct val="100000"/>
              </a:lnSpc>
              <a:spcBef>
                <a:spcPts val="479"/>
              </a:spcBef>
              <a:buNone/>
              <a:tabLst>
                <a:tab pos="0" algn="l"/>
              </a:tabLst>
            </a:pPr>
            <a:r>
              <a:rPr lang="fr-FR" sz="2400" b="1" u="none" strike="noStrike">
                <a:solidFill>
                  <a:schemeClr val="dk1"/>
                </a:solidFill>
                <a:effectLst/>
                <a:uFillTx/>
                <a:latin typeface="Calibri"/>
              </a:rPr>
              <a:t>Cliquez pour modifier les styles du texte du masque</a:t>
            </a:r>
            <a:endParaRPr lang="fr-FR" sz="2400" b="0" u="none" strike="noStrike">
              <a:solidFill>
                <a:schemeClr val="dk1"/>
              </a:solidFill>
              <a:effectLst/>
              <a:uFillTx/>
              <a:latin typeface="Calibri"/>
            </a:endParaRPr>
          </a:p>
        </p:txBody>
      </p:sp>
      <p:sp>
        <p:nvSpPr>
          <p:cNvPr id="22" name="PlaceHolder 5"/>
          <p:cNvSpPr>
            <a:spLocks noGrp="1"/>
          </p:cNvSpPr>
          <p:nvPr>
            <p:ph type="body"/>
          </p:nvPr>
        </p:nvSpPr>
        <p:spPr>
          <a:xfrm>
            <a:off x="4645080" y="2174760"/>
            <a:ext cx="4039200" cy="3948840"/>
          </a:xfrm>
          <a:prstGeom prst="rect">
            <a:avLst/>
          </a:prstGeom>
          <a:noFill/>
          <a:ln w="0">
            <a:noFill/>
          </a:ln>
        </p:spPr>
        <p:txBody>
          <a:bodyPr lIns="91440" tIns="45720" rIns="91440" bIns="45720" anchor="t">
            <a:noAutofit/>
          </a:bodyPr>
          <a:lstStyle>
            <a:lvl1pPr algn="l" defTabSz="914400">
              <a:lnSpc>
                <a:spcPct val="100000"/>
              </a:lnSpc>
              <a:spcBef>
                <a:spcPts val="479"/>
              </a:spcBef>
              <a:buClr>
                <a:srgbClr val="000000"/>
              </a:buClr>
              <a:buFont typeface="Arial"/>
              <a:buChar char="•"/>
              <a:tabLst>
                <a:tab pos="0" algn="l"/>
              </a:tabLst>
              <a:defRPr lang="fr-FR" sz="2400" b="0" u="none" strike="noStrike">
                <a:solidFill>
                  <a:schemeClr val="dk1"/>
                </a:solidFill>
                <a:effectLst/>
                <a:uFillTx/>
                <a:latin typeface="Calibri"/>
              </a:defRPr>
            </a:lvl1pPr>
            <a:lvl2pPr lvl="1" algn="l" defTabSz="914400">
              <a:lnSpc>
                <a:spcPct val="100000"/>
              </a:lnSpc>
              <a:spcBef>
                <a:spcPts val="400"/>
              </a:spcBef>
              <a:buClr>
                <a:srgbClr val="000000"/>
              </a:buClr>
              <a:buFont typeface="Arial"/>
              <a:buChar char="–"/>
              <a:tabLst>
                <a:tab pos="0" algn="l"/>
              </a:tabLst>
              <a:defRPr lang="fr-FR" sz="2000" b="0" u="none" strike="noStrike">
                <a:solidFill>
                  <a:schemeClr val="dk1"/>
                </a:solidFill>
                <a:effectLst/>
                <a:uFillTx/>
                <a:latin typeface="Calibri"/>
              </a:defRPr>
            </a:lvl2pPr>
            <a:lvl3pPr lvl="2" algn="l" defTabSz="914400">
              <a:lnSpc>
                <a:spcPct val="100000"/>
              </a:lnSpc>
              <a:spcBef>
                <a:spcPts val="360"/>
              </a:spcBef>
              <a:buClr>
                <a:srgbClr val="000000"/>
              </a:buClr>
              <a:buFont typeface="Arial"/>
              <a:buChar char="•"/>
              <a:tabLst>
                <a:tab pos="0" algn="l"/>
              </a:tabLst>
              <a:defRPr lang="fr-FR" sz="1800" b="0" u="none" strike="noStrike">
                <a:solidFill>
                  <a:schemeClr val="dk1"/>
                </a:solidFill>
                <a:effectLst/>
                <a:uFillTx/>
                <a:latin typeface="Calibri"/>
              </a:defRPr>
            </a:lvl3pPr>
            <a:lvl4pPr lvl="3" algn="l" defTabSz="914400">
              <a:lnSpc>
                <a:spcPct val="100000"/>
              </a:lnSpc>
              <a:spcBef>
                <a:spcPts val="320"/>
              </a:spcBef>
              <a:buClr>
                <a:srgbClr val="000000"/>
              </a:buClr>
              <a:buFont typeface="Arial"/>
              <a:buChar char="–"/>
              <a:tabLst>
                <a:tab pos="0" algn="l"/>
              </a:tabLst>
              <a:defRPr lang="fr-FR" sz="1600" b="0" u="none" strike="noStrike">
                <a:solidFill>
                  <a:schemeClr val="dk1"/>
                </a:solidFill>
                <a:effectLst/>
                <a:uFillTx/>
                <a:latin typeface="Calibri"/>
              </a:defRPr>
            </a:lvl4pPr>
            <a:lvl5pPr lvl="4" algn="l" defTabSz="914400">
              <a:lnSpc>
                <a:spcPct val="100000"/>
              </a:lnSpc>
              <a:spcBef>
                <a:spcPts val="320"/>
              </a:spcBef>
              <a:buClr>
                <a:srgbClr val="000000"/>
              </a:buClr>
              <a:buFont typeface="Arial"/>
              <a:buChar char="»"/>
              <a:tabLst>
                <a:tab pos="0" algn="l"/>
              </a:tabLst>
              <a:defRPr lang="fr-FR" sz="1600" b="0" u="none" strike="noStrike">
                <a:solidFill>
                  <a:schemeClr val="dk1"/>
                </a:solidFill>
                <a:effectLst/>
                <a:uFillTx/>
                <a:latin typeface="Calibri"/>
              </a:defRPr>
            </a:lvl5pPr>
          </a:lstStyle>
          <a:p>
            <a:pPr marL="343080" indent="-343080" algn="l" defTabSz="914400">
              <a:lnSpc>
                <a:spcPct val="100000"/>
              </a:lnSpc>
              <a:spcBef>
                <a:spcPts val="479"/>
              </a:spcBef>
              <a:buClr>
                <a:srgbClr val="000000"/>
              </a:buClr>
              <a:buFont typeface="Arial"/>
              <a:buChar char="•"/>
              <a:tabLst>
                <a:tab pos="0" algn="l"/>
              </a:tabLst>
            </a:pPr>
            <a:r>
              <a:rPr lang="fr-FR" sz="2400" b="0" u="none" strike="noStrike">
                <a:solidFill>
                  <a:schemeClr val="dk1"/>
                </a:solidFill>
                <a:effectLst/>
                <a:uFillTx/>
                <a:latin typeface="Calibri"/>
              </a:rPr>
              <a:t>Cliquez pour modifier les styles du texte du masque</a:t>
            </a:r>
            <a:endParaRPr lang="fr-FR" sz="2400" b="0" u="none" strike="noStrike">
              <a:solidFill>
                <a:schemeClr val="dk1"/>
              </a:solidFill>
              <a:effectLst/>
              <a:uFillTx/>
              <a:latin typeface="Calibri"/>
            </a:endParaRPr>
          </a:p>
          <a:p>
            <a:pPr marL="743040" lvl="1" indent="-285840" algn="l" defTabSz="914400">
              <a:lnSpc>
                <a:spcPct val="100000"/>
              </a:lnSpc>
              <a:spcBef>
                <a:spcPts val="400"/>
              </a:spcBef>
              <a:buClr>
                <a:srgbClr val="000000"/>
              </a:buClr>
              <a:buFont typeface="Arial"/>
              <a:buChar char="–"/>
              <a:tabLst>
                <a:tab pos="0" algn="l"/>
              </a:tabLst>
            </a:pPr>
            <a:r>
              <a:rPr lang="fr-FR" sz="2000" b="0" u="none" strike="noStrike">
                <a:solidFill>
                  <a:schemeClr val="dk1"/>
                </a:solidFill>
                <a:effectLst/>
                <a:uFillTx/>
                <a:latin typeface="Calibri"/>
              </a:rPr>
              <a:t>Deuxième niveau</a:t>
            </a:r>
            <a:endParaRPr lang="fr-FR" sz="2000" b="0" u="none" strike="noStrike">
              <a:solidFill>
                <a:schemeClr val="dk1"/>
              </a:solidFill>
              <a:effectLst/>
              <a:uFillTx/>
              <a:latin typeface="Calibri"/>
            </a:endParaRPr>
          </a:p>
          <a:p>
            <a:pPr marL="1143000" lvl="2" indent="-228600" algn="l" defTabSz="914400">
              <a:lnSpc>
                <a:spcPct val="100000"/>
              </a:lnSpc>
              <a:spcBef>
                <a:spcPts val="360"/>
              </a:spcBef>
              <a:buClr>
                <a:srgbClr val="000000"/>
              </a:buClr>
              <a:buFont typeface="Arial"/>
              <a:buChar char="•"/>
              <a:tabLst>
                <a:tab pos="0" algn="l"/>
              </a:tabLst>
            </a:pPr>
            <a:r>
              <a:rPr lang="fr-FR" sz="1800" b="0" u="none" strike="noStrike">
                <a:solidFill>
                  <a:schemeClr val="dk1"/>
                </a:solidFill>
                <a:effectLst/>
                <a:uFillTx/>
                <a:latin typeface="Calibri"/>
              </a:rPr>
              <a:t>Troisième niveau</a:t>
            </a:r>
            <a:endParaRPr lang="fr-FR" sz="1800" b="0" u="none" strike="noStrike">
              <a:solidFill>
                <a:schemeClr val="dk1"/>
              </a:solidFill>
              <a:effectLst/>
              <a:uFillTx/>
              <a:latin typeface="Calibri"/>
            </a:endParaRPr>
          </a:p>
          <a:p>
            <a:pPr marL="1600200" lvl="3" indent="-228600" algn="l" defTabSz="914400">
              <a:lnSpc>
                <a:spcPct val="100000"/>
              </a:lnSpc>
              <a:spcBef>
                <a:spcPts val="320"/>
              </a:spcBef>
              <a:buClr>
                <a:srgbClr val="000000"/>
              </a:buClr>
              <a:buFont typeface="Arial"/>
              <a:buChar char="–"/>
              <a:tabLst>
                <a:tab pos="0" algn="l"/>
              </a:tabLst>
            </a:pPr>
            <a:r>
              <a:rPr lang="fr-FR" sz="1600" b="0" u="none" strike="noStrike">
                <a:solidFill>
                  <a:schemeClr val="dk1"/>
                </a:solidFill>
                <a:effectLst/>
                <a:uFillTx/>
                <a:latin typeface="Calibri"/>
              </a:rPr>
              <a:t>Quatrième niveau</a:t>
            </a:r>
            <a:endParaRPr lang="fr-FR" sz="1600" b="0" u="none" strike="noStrike">
              <a:solidFill>
                <a:schemeClr val="dk1"/>
              </a:solidFill>
              <a:effectLst/>
              <a:uFillTx/>
              <a:latin typeface="Calibri"/>
            </a:endParaRPr>
          </a:p>
          <a:p>
            <a:pPr marL="2057400" lvl="4" indent="-228600" algn="l" defTabSz="914400">
              <a:lnSpc>
                <a:spcPct val="100000"/>
              </a:lnSpc>
              <a:spcBef>
                <a:spcPts val="320"/>
              </a:spcBef>
              <a:buClr>
                <a:srgbClr val="000000"/>
              </a:buClr>
              <a:buFont typeface="Arial"/>
              <a:buChar char="»"/>
              <a:tabLst>
                <a:tab pos="0" algn="l"/>
              </a:tabLst>
            </a:pPr>
            <a:r>
              <a:rPr lang="fr-FR" sz="1600" b="0" u="none" strike="noStrike">
                <a:solidFill>
                  <a:schemeClr val="dk1"/>
                </a:solidFill>
                <a:effectLst/>
                <a:uFillTx/>
                <a:latin typeface="Calibri"/>
              </a:rPr>
              <a:t>Cinquième niveau</a:t>
            </a:r>
            <a:endParaRPr lang="fr-FR" sz="1600" b="0" u="none" strike="noStrike">
              <a:solidFill>
                <a:schemeClr val="dk1"/>
              </a:solidFill>
              <a:effectLst/>
              <a:uFillTx/>
              <a:latin typeface="Calibri"/>
            </a:endParaRPr>
          </a:p>
        </p:txBody>
      </p:sp>
      <p:sp>
        <p:nvSpPr>
          <p:cNvPr id="23" name="PlaceHolder 6"/>
          <p:cNvSpPr>
            <a:spLocks noGrp="1"/>
          </p:cNvSpPr>
          <p:nvPr>
            <p:ph type="dt" idx="10"/>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24" name="PlaceHolder 7"/>
          <p:cNvSpPr>
            <a:spLocks noGrp="1"/>
          </p:cNvSpPr>
          <p:nvPr>
            <p:ph type="ftr" idx="11"/>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25" name="PlaceHolder 8"/>
          <p:cNvSpPr>
            <a:spLocks noGrp="1"/>
          </p:cNvSpPr>
          <p:nvPr>
            <p:ph type="sldNum" idx="12"/>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6F85B107-4D3B-45B7-85D5-CA920125337B}"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re seul">
    <p:bg>
      <p:bgPr>
        <a:solidFill>
          <a:srgbClr val="FFFFFF"/>
        </a:solidFill>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4400" b="0" u="none" strike="noStrike">
                <a:solidFill>
                  <a:schemeClr val="dk1"/>
                </a:solidFill>
                <a:effectLst/>
                <a:uFillTx/>
                <a:latin typeface="Calibri"/>
              </a:defRPr>
            </a:lvl1pPr>
          </a:lstStyle>
          <a:p>
            <a:pPr indent="0" algn="ctr" defTabSz="914400">
              <a:lnSpc>
                <a:spcPct val="100000"/>
              </a:lnSpc>
              <a:buNone/>
              <a:tabLst>
                <a:tab pos="0" algn="l"/>
              </a:tabLst>
            </a:pPr>
            <a:r>
              <a:rPr lang="fr-FR" sz="4400" b="0" u="none" strike="noStrike">
                <a:solidFill>
                  <a:schemeClr val="dk1"/>
                </a:solidFill>
                <a:effectLst/>
                <a:uFillTx/>
                <a:latin typeface="Calibri"/>
              </a:rPr>
              <a:t>Cliquez pour modifier le style du titre</a:t>
            </a:r>
            <a:endParaRPr lang="fr-FR" sz="4400" b="0" u="none" strike="noStrike">
              <a:solidFill>
                <a:schemeClr val="dk1"/>
              </a:solidFill>
              <a:effectLst/>
              <a:uFillTx/>
              <a:latin typeface="Calibri"/>
            </a:endParaRPr>
          </a:p>
        </p:txBody>
      </p:sp>
      <p:sp>
        <p:nvSpPr>
          <p:cNvPr id="27" name="PlaceHolder 2"/>
          <p:cNvSpPr>
            <a:spLocks noGrp="1"/>
          </p:cNvSpPr>
          <p:nvPr>
            <p:ph type="dt" idx="13"/>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28" name="PlaceHolder 3"/>
          <p:cNvSpPr>
            <a:spLocks noGrp="1"/>
          </p:cNvSpPr>
          <p:nvPr>
            <p:ph type="ftr" idx="14"/>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29" name="PlaceHolder 4"/>
          <p:cNvSpPr>
            <a:spLocks noGrp="1"/>
          </p:cNvSpPr>
          <p:nvPr>
            <p:ph type="sldNum" idx="15"/>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30A5B292-0274-4C18-8613-C246F0F1FBA1}"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ide">
    <p:bg>
      <p:bgPr>
        <a:solidFill>
          <a:srgbClr val="FFFFFF"/>
        </a:solidFill>
      </p:bgPr>
    </p:bg>
    <p:spTree>
      <p:nvGrpSpPr>
        <p:cNvPr id="1" name=""/>
        <p:cNvGrpSpPr/>
        <p:nvPr/>
      </p:nvGrpSpPr>
      <p:grpSpPr>
        <a:xfrm>
          <a:off x="0" y="0"/>
          <a:ext cx="0" cy="0"/>
          <a:chOff x="0" y="0"/>
          <a:chExt cx="0" cy="0"/>
        </a:xfrm>
      </p:grpSpPr>
      <p:sp>
        <p:nvSpPr>
          <p:cNvPr id="30" name="PlaceHolder 1"/>
          <p:cNvSpPr>
            <a:spLocks noGrp="1"/>
          </p:cNvSpPr>
          <p:nvPr>
            <p:ph type="dt" idx="16"/>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31" name="PlaceHolder 2"/>
          <p:cNvSpPr>
            <a:spLocks noGrp="1"/>
          </p:cNvSpPr>
          <p:nvPr>
            <p:ph type="ftr" idx="17"/>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32" name="PlaceHolder 3"/>
          <p:cNvSpPr>
            <a:spLocks noGrp="1"/>
          </p:cNvSpPr>
          <p:nvPr>
            <p:ph type="sldNum" idx="18"/>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5F50341C-C6A8-49ED-AC50-58B9F0117B17}"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u avec légende">
    <p:bg>
      <p:bgPr>
        <a:solidFill>
          <a:srgbClr val="FFFFFF"/>
        </a:solidFill>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2880"/>
            <a:ext cx="3005640" cy="1159560"/>
          </a:xfrm>
          <a:prstGeom prst="rect">
            <a:avLst/>
          </a:prstGeom>
          <a:noFill/>
          <a:ln w="0">
            <a:noFill/>
          </a:ln>
        </p:spPr>
        <p:txBody>
          <a:bodyPr lIns="91440" tIns="45720" rIns="91440" bIns="45720" anchor="b">
            <a:noAutofit/>
          </a:bodyPr>
          <a:lstStyle>
            <a:lvl1pPr indent="0" algn="l" defTabSz="914400">
              <a:lnSpc>
                <a:spcPct val="100000"/>
              </a:lnSpc>
              <a:buNone/>
              <a:tabLst>
                <a:tab pos="0" algn="l"/>
              </a:tabLst>
              <a:defRPr lang="fr-FR" sz="2000" b="1" u="none" strike="noStrike">
                <a:solidFill>
                  <a:schemeClr val="dk1"/>
                </a:solidFill>
                <a:effectLst/>
                <a:uFillTx/>
                <a:latin typeface="Calibri"/>
              </a:defRPr>
            </a:lvl1pPr>
          </a:lstStyle>
          <a:p>
            <a:pPr indent="0" algn="l" defTabSz="914400">
              <a:lnSpc>
                <a:spcPct val="100000"/>
              </a:lnSpc>
              <a:buNone/>
              <a:tabLst>
                <a:tab pos="0" algn="l"/>
              </a:tabLst>
            </a:pPr>
            <a:r>
              <a:rPr lang="fr-FR" sz="2000" b="1" u="none" strike="noStrike">
                <a:solidFill>
                  <a:schemeClr val="dk1"/>
                </a:solidFill>
                <a:effectLst/>
                <a:uFillTx/>
                <a:latin typeface="Calibri"/>
              </a:rPr>
              <a:t>Cliquez pour modifier le style du titre</a:t>
            </a:r>
            <a:endParaRPr lang="fr-FR" sz="2000" b="1" u="none" strike="noStrike">
              <a:solidFill>
                <a:schemeClr val="dk1"/>
              </a:solidFill>
              <a:effectLst/>
              <a:uFillTx/>
              <a:latin typeface="Calibri"/>
            </a:endParaRPr>
          </a:p>
        </p:txBody>
      </p:sp>
      <p:sp>
        <p:nvSpPr>
          <p:cNvPr id="34" name="PlaceHolder 2"/>
          <p:cNvSpPr>
            <a:spLocks noGrp="1"/>
          </p:cNvSpPr>
          <p:nvPr>
            <p:ph type="body"/>
          </p:nvPr>
        </p:nvSpPr>
        <p:spPr>
          <a:xfrm>
            <a:off x="3575160" y="272880"/>
            <a:ext cx="5109120" cy="5850720"/>
          </a:xfrm>
          <a:prstGeom prst="rect">
            <a:avLst/>
          </a:prstGeom>
          <a:noFill/>
          <a:ln w="0">
            <a:noFill/>
          </a:ln>
        </p:spPr>
        <p:txBody>
          <a:bodyPr lIns="91440" tIns="45720" rIns="91440" bIns="45720" anchor="t">
            <a:noAutofit/>
          </a:bodyPr>
          <a:lstStyle>
            <a:lvl1pPr algn="l" defTabSz="914400">
              <a:lnSpc>
                <a:spcPct val="100000"/>
              </a:lnSpc>
              <a:spcBef>
                <a:spcPts val="641"/>
              </a:spcBef>
              <a:buClr>
                <a:srgbClr val="000000"/>
              </a:buClr>
              <a:buFont typeface="Arial"/>
              <a:buChar char="•"/>
              <a:defRPr lang="fr-FR" sz="3200" b="0" u="none" strike="noStrike">
                <a:solidFill>
                  <a:schemeClr val="dk1"/>
                </a:solidFill>
                <a:effectLst/>
                <a:uFillTx/>
                <a:latin typeface="Calibri"/>
              </a:defRPr>
            </a:lvl1pPr>
            <a:lvl2pPr lvl="1" algn="l" defTabSz="914400">
              <a:lnSpc>
                <a:spcPct val="100000"/>
              </a:lnSpc>
              <a:spcBef>
                <a:spcPts val="561"/>
              </a:spcBef>
              <a:buClr>
                <a:srgbClr val="000000"/>
              </a:buClr>
              <a:buFont typeface="Arial"/>
              <a:buChar char="–"/>
              <a:defRPr lang="fr-FR" sz="2800" b="0" u="none" strike="noStrike">
                <a:solidFill>
                  <a:schemeClr val="dk1"/>
                </a:solidFill>
                <a:effectLst/>
                <a:uFillTx/>
                <a:latin typeface="Calibri"/>
              </a:defRPr>
            </a:lvl2pPr>
            <a:lvl3pPr lvl="2" algn="l" defTabSz="914400">
              <a:lnSpc>
                <a:spcPct val="100000"/>
              </a:lnSpc>
              <a:spcBef>
                <a:spcPts val="479"/>
              </a:spcBef>
              <a:buClr>
                <a:srgbClr val="000000"/>
              </a:buClr>
              <a:buFont typeface="Arial"/>
              <a:buChar char="•"/>
              <a:defRPr lang="fr-FR" sz="2400" b="0" u="none" strike="noStrike">
                <a:solidFill>
                  <a:schemeClr val="dk1"/>
                </a:solidFill>
                <a:effectLst/>
                <a:uFillTx/>
                <a:latin typeface="Calibri"/>
              </a:defRPr>
            </a:lvl3pPr>
            <a:lvl4pPr lvl="3"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4pPr>
            <a:lvl5pPr lvl="4" algn="l" defTabSz="914400">
              <a:lnSpc>
                <a:spcPct val="100000"/>
              </a:lnSpc>
              <a:spcBef>
                <a:spcPts val="400"/>
              </a:spcBef>
              <a:buClr>
                <a:srgbClr val="000000"/>
              </a:buClr>
              <a:buFont typeface="Arial"/>
              <a:buChar char="»"/>
              <a:defRPr lang="fr-FR" sz="2000" b="0" u="none" strike="noStrike">
                <a:solidFill>
                  <a:schemeClr val="dk1"/>
                </a:solidFill>
                <a:effectLst/>
                <a:uFillTx/>
                <a:latin typeface="Calibri"/>
              </a:defRPr>
            </a:lvl5pPr>
          </a:lstStyle>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Cliquez pour modifier les styles du texte du masque</a:t>
            </a:r>
            <a:endParaRPr lang="fr-FR" sz="3200" b="0" u="none" strike="noStrike">
              <a:solidFill>
                <a:schemeClr val="dk1"/>
              </a:solidFill>
              <a:effectLst/>
              <a:uFillTx/>
              <a:latin typeface="Calibri"/>
            </a:endParaRPr>
          </a:p>
          <a:p>
            <a:pPr marL="743040" lvl="1" indent="-285840" algn="l" defTabSz="914400">
              <a:lnSpc>
                <a:spcPct val="100000"/>
              </a:lnSpc>
              <a:spcBef>
                <a:spcPts val="561"/>
              </a:spcBef>
              <a:buClr>
                <a:srgbClr val="000000"/>
              </a:buClr>
              <a:buFont typeface="Arial"/>
              <a:buChar char="–"/>
            </a:pPr>
            <a:r>
              <a:rPr lang="fr-FR" sz="2800" b="0" u="none" strike="noStrike">
                <a:solidFill>
                  <a:schemeClr val="dk1"/>
                </a:solidFill>
                <a:effectLst/>
                <a:uFillTx/>
                <a:latin typeface="Calibri"/>
              </a:rPr>
              <a:t>Deuxième niveau</a:t>
            </a:r>
            <a:endParaRPr lang="fr-FR" sz="2800" b="0" u="none" strike="noStrike">
              <a:solidFill>
                <a:schemeClr val="dk1"/>
              </a:solidFill>
              <a:effectLst/>
              <a:uFillTx/>
              <a:latin typeface="Calibri"/>
            </a:endParaRPr>
          </a:p>
          <a:p>
            <a:pPr marL="1143000" lvl="2" indent="-228600" algn="l" defTabSz="914400">
              <a:lnSpc>
                <a:spcPct val="100000"/>
              </a:lnSpc>
              <a:spcBef>
                <a:spcPts val="479"/>
              </a:spcBef>
              <a:buClr>
                <a:srgbClr val="000000"/>
              </a:buClr>
              <a:buFont typeface="Arial"/>
              <a:buChar char="•"/>
            </a:pPr>
            <a:r>
              <a:rPr lang="fr-FR" sz="2400" b="0" u="none" strike="noStrike">
                <a:solidFill>
                  <a:schemeClr val="dk1"/>
                </a:solidFill>
                <a:effectLst/>
                <a:uFillTx/>
                <a:latin typeface="Calibri"/>
              </a:rPr>
              <a:t>Troisième niveau</a:t>
            </a:r>
            <a:endParaRPr lang="fr-FR" sz="2400" b="0" u="none" strike="noStrike">
              <a:solidFill>
                <a:schemeClr val="dk1"/>
              </a:solidFill>
              <a:effectLst/>
              <a:uFillTx/>
              <a:latin typeface="Calibri"/>
            </a:endParaRPr>
          </a:p>
          <a:p>
            <a:pPr marL="1600200" lvl="3"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Quatrième niveau</a:t>
            </a:r>
            <a:endParaRPr lang="fr-FR" sz="2000" b="0" u="none" strike="noStrike">
              <a:solidFill>
                <a:schemeClr val="dk1"/>
              </a:solidFill>
              <a:effectLst/>
              <a:uFillTx/>
              <a:latin typeface="Calibri"/>
            </a:endParaRPr>
          </a:p>
          <a:p>
            <a:pPr marL="2057400" lvl="4" indent="-228600" algn="l" defTabSz="914400">
              <a:lnSpc>
                <a:spcPct val="100000"/>
              </a:lnSpc>
              <a:spcBef>
                <a:spcPts val="400"/>
              </a:spcBef>
              <a:buClr>
                <a:srgbClr val="000000"/>
              </a:buClr>
              <a:buFont typeface="Arial"/>
              <a:buChar char="»"/>
            </a:pPr>
            <a:r>
              <a:rPr lang="fr-FR" sz="2000" b="0" u="none" strike="noStrike">
                <a:solidFill>
                  <a:schemeClr val="dk1"/>
                </a:solidFill>
                <a:effectLst/>
                <a:uFillTx/>
                <a:latin typeface="Calibri"/>
              </a:rPr>
              <a:t>Cinquième niveau</a:t>
            </a:r>
            <a:endParaRPr lang="fr-FR" sz="2000" b="0" u="none" strike="noStrike">
              <a:solidFill>
                <a:schemeClr val="dk1"/>
              </a:solidFill>
              <a:effectLst/>
              <a:uFillTx/>
              <a:latin typeface="Calibri"/>
            </a:endParaRPr>
          </a:p>
        </p:txBody>
      </p:sp>
      <p:sp>
        <p:nvSpPr>
          <p:cNvPr id="35" name="PlaceHolder 3"/>
          <p:cNvSpPr>
            <a:spLocks noGrp="1"/>
          </p:cNvSpPr>
          <p:nvPr>
            <p:ph type="body"/>
          </p:nvPr>
        </p:nvSpPr>
        <p:spPr>
          <a:xfrm>
            <a:off x="457200" y="1434960"/>
            <a:ext cx="3005640" cy="4688640"/>
          </a:xfrm>
          <a:prstGeom prst="rect">
            <a:avLst/>
          </a:prstGeom>
          <a:noFill/>
          <a:ln w="0">
            <a:noFill/>
          </a:ln>
        </p:spPr>
        <p:txBody>
          <a:bodyPr lIns="91440" tIns="45720" rIns="91440" bIns="45720" anchor="t">
            <a:noAutofit/>
          </a:bodyPr>
          <a:lstStyle>
            <a:lvl1pPr indent="0" algn="l" defTabSz="914400">
              <a:lnSpc>
                <a:spcPct val="100000"/>
              </a:lnSpc>
              <a:spcBef>
                <a:spcPts val="281"/>
              </a:spcBef>
              <a:buNone/>
              <a:tabLst>
                <a:tab pos="0" algn="l"/>
              </a:tabLst>
              <a:defRPr lang="fr-FR" sz="1400" b="0" u="none" strike="noStrike">
                <a:solidFill>
                  <a:schemeClr val="dk1"/>
                </a:solidFill>
                <a:effectLst/>
                <a:uFillTx/>
                <a:latin typeface="Calibri"/>
              </a:defRPr>
            </a:lvl1pPr>
          </a:lstStyle>
          <a:p>
            <a:pPr indent="0" algn="l" defTabSz="914400">
              <a:lnSpc>
                <a:spcPct val="100000"/>
              </a:lnSpc>
              <a:spcBef>
                <a:spcPts val="281"/>
              </a:spcBef>
              <a:buNone/>
              <a:tabLst>
                <a:tab pos="0" algn="l"/>
              </a:tabLst>
            </a:pPr>
            <a:r>
              <a:rPr lang="fr-FR" sz="1400" b="0" u="none" strike="noStrike">
                <a:solidFill>
                  <a:schemeClr val="dk1"/>
                </a:solidFill>
                <a:effectLst/>
                <a:uFillTx/>
                <a:latin typeface="Calibri"/>
              </a:rPr>
              <a:t>Cliquez pour modifier les styles du texte du masque</a:t>
            </a:r>
            <a:endParaRPr lang="fr-FR" sz="1400" b="0" u="none" strike="noStrike">
              <a:solidFill>
                <a:schemeClr val="dk1"/>
              </a:solidFill>
              <a:effectLst/>
              <a:uFillTx/>
              <a:latin typeface="Calibri"/>
            </a:endParaRPr>
          </a:p>
        </p:txBody>
      </p:sp>
      <p:sp>
        <p:nvSpPr>
          <p:cNvPr id="36" name="PlaceHolder 4"/>
          <p:cNvSpPr>
            <a:spLocks noGrp="1"/>
          </p:cNvSpPr>
          <p:nvPr>
            <p:ph type="dt" idx="19"/>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37" name="PlaceHolder 5"/>
          <p:cNvSpPr>
            <a:spLocks noGrp="1"/>
          </p:cNvSpPr>
          <p:nvPr>
            <p:ph type="ftr" idx="20"/>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38" name="PlaceHolder 6"/>
          <p:cNvSpPr>
            <a:spLocks noGrp="1"/>
          </p:cNvSpPr>
          <p:nvPr>
            <p:ph type="sldNum" idx="21"/>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A542BC12-CA8A-42FF-8869-101F55ACDB0F}"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age avec légende">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1792440" y="4800600"/>
            <a:ext cx="5483880" cy="564120"/>
          </a:xfrm>
          <a:prstGeom prst="rect">
            <a:avLst/>
          </a:prstGeom>
          <a:noFill/>
          <a:ln w="0">
            <a:noFill/>
          </a:ln>
        </p:spPr>
        <p:txBody>
          <a:bodyPr lIns="91440" tIns="45720" rIns="91440" bIns="45720" anchor="b">
            <a:noAutofit/>
          </a:bodyPr>
          <a:lstStyle>
            <a:lvl1pPr indent="0" algn="l" defTabSz="914400">
              <a:lnSpc>
                <a:spcPct val="100000"/>
              </a:lnSpc>
              <a:buNone/>
              <a:tabLst>
                <a:tab pos="0" algn="l"/>
              </a:tabLst>
              <a:defRPr lang="fr-FR" sz="2000" b="1" u="none" strike="noStrike">
                <a:solidFill>
                  <a:schemeClr val="dk1"/>
                </a:solidFill>
                <a:effectLst/>
                <a:uFillTx/>
                <a:latin typeface="Calibri"/>
              </a:defRPr>
            </a:lvl1pPr>
          </a:lstStyle>
          <a:p>
            <a:pPr indent="0" algn="l" defTabSz="914400">
              <a:lnSpc>
                <a:spcPct val="100000"/>
              </a:lnSpc>
              <a:buNone/>
              <a:tabLst>
                <a:tab pos="0" algn="l"/>
              </a:tabLst>
            </a:pPr>
            <a:r>
              <a:rPr lang="fr-FR" sz="2000" b="1" u="none" strike="noStrike">
                <a:solidFill>
                  <a:schemeClr val="dk1"/>
                </a:solidFill>
                <a:effectLst/>
                <a:uFillTx/>
                <a:latin typeface="Calibri"/>
              </a:rPr>
              <a:t>Cliquez pour modifier le style du titre</a:t>
            </a:r>
            <a:endParaRPr lang="fr-FR" sz="2000" b="1" u="none" strike="noStrike">
              <a:solidFill>
                <a:schemeClr val="dk1"/>
              </a:solidFill>
              <a:effectLst/>
              <a:uFillTx/>
              <a:latin typeface="Calibri"/>
            </a:endParaRPr>
          </a:p>
        </p:txBody>
      </p:sp>
      <p:sp>
        <p:nvSpPr>
          <p:cNvPr id="40" name="PlaceHolder 2"/>
          <p:cNvSpPr>
            <a:spLocks noGrp="1"/>
          </p:cNvSpPr>
          <p:nvPr>
            <p:ph type="body"/>
          </p:nvPr>
        </p:nvSpPr>
        <p:spPr>
          <a:xfrm>
            <a:off x="1792440" y="612720"/>
            <a:ext cx="5483880" cy="4112280"/>
          </a:xfrm>
          <a:prstGeom prst="rect">
            <a:avLst/>
          </a:prstGeom>
          <a:noFill/>
          <a:ln w="0">
            <a:noFill/>
          </a:ln>
        </p:spPr>
        <p:txBody>
          <a:bodyPr lIns="90000" tIns="45000" rIns="90000" bIns="45000" anchor="t">
            <a:noAutofit/>
          </a:bodyPr>
          <a:lstStyle>
            <a:lvl1pPr algn="l" defTabSz="914400">
              <a:lnSpc>
                <a:spcPct val="100000"/>
              </a:lnSpc>
              <a:spcBef>
                <a:spcPts val="1417"/>
              </a:spcBef>
              <a:buClr>
                <a:srgbClr val="000000"/>
              </a:buClr>
              <a:buSzPct val="45000"/>
              <a:buFont typeface="Wingdings" charset="2"/>
              <a:buChar char=""/>
              <a:tabLst>
                <a:tab pos="0" algn="l"/>
              </a:tabLst>
              <a:defRPr lang="fr-FR" sz="3200" b="0" u="none" strike="noStrike">
                <a:solidFill>
                  <a:schemeClr val="dk1"/>
                </a:solidFill>
                <a:effectLst/>
                <a:uFillTx/>
                <a:latin typeface="Calibri"/>
              </a:defRPr>
            </a:lvl1pPr>
            <a:lvl2pPr lvl="1" algn="l" defTabSz="914400">
              <a:lnSpc>
                <a:spcPct val="100000"/>
              </a:lnSpc>
              <a:spcBef>
                <a:spcPts val="1134"/>
              </a:spcBef>
              <a:buClr>
                <a:srgbClr val="000000"/>
              </a:buClr>
              <a:buSzPct val="75000"/>
              <a:buFont typeface="Symbol" charset="2"/>
              <a:buChar char=""/>
              <a:tabLst>
                <a:tab pos="0" algn="l"/>
              </a:tabLst>
              <a:defRPr lang="fr-FR" sz="3200" b="0" u="none" strike="noStrike">
                <a:solidFill>
                  <a:schemeClr val="dk1"/>
                </a:solidFill>
                <a:effectLst/>
                <a:uFillTx/>
                <a:latin typeface="Calibri"/>
              </a:defRPr>
            </a:lvl2pPr>
            <a:lvl3pPr lvl="2" algn="l" defTabSz="914400">
              <a:lnSpc>
                <a:spcPct val="100000"/>
              </a:lnSpc>
              <a:spcBef>
                <a:spcPts val="850"/>
              </a:spcBef>
              <a:buClr>
                <a:srgbClr val="000000"/>
              </a:buClr>
              <a:buSzPct val="45000"/>
              <a:buFont typeface="Wingdings" charset="2"/>
              <a:buChar char=""/>
              <a:tabLst>
                <a:tab pos="0" algn="l"/>
              </a:tabLst>
              <a:defRPr lang="fr-FR" sz="3200" b="0" u="none" strike="noStrike">
                <a:solidFill>
                  <a:schemeClr val="dk1"/>
                </a:solidFill>
                <a:effectLst/>
                <a:uFillTx/>
                <a:latin typeface="Calibri"/>
              </a:defRPr>
            </a:lvl3pPr>
            <a:lvl4pPr lvl="3" algn="l" defTabSz="914400">
              <a:lnSpc>
                <a:spcPct val="100000"/>
              </a:lnSpc>
              <a:spcBef>
                <a:spcPts val="567"/>
              </a:spcBef>
              <a:buClr>
                <a:srgbClr val="000000"/>
              </a:buClr>
              <a:buSzPct val="75000"/>
              <a:buFont typeface="Symbol" charset="2"/>
              <a:buChar char=""/>
              <a:tabLst>
                <a:tab pos="0" algn="l"/>
              </a:tabLst>
              <a:defRPr lang="fr-FR" sz="3200" b="0" u="none" strike="noStrike">
                <a:solidFill>
                  <a:schemeClr val="dk1"/>
                </a:solidFill>
                <a:effectLst/>
                <a:uFillTx/>
                <a:latin typeface="Calibri"/>
              </a:defRPr>
            </a:lvl4pPr>
            <a:lvl5pPr lvl="4" algn="l" defTabSz="914400">
              <a:lnSpc>
                <a:spcPct val="100000"/>
              </a:lnSpc>
              <a:spcBef>
                <a:spcPts val="283"/>
              </a:spcBef>
              <a:buClr>
                <a:srgbClr val="000000"/>
              </a:buClr>
              <a:buSzPct val="45000"/>
              <a:buFont typeface="Wingdings" charset="2"/>
              <a:buChar char=""/>
              <a:tabLst>
                <a:tab pos="0" algn="l"/>
              </a:tabLst>
              <a:defRPr lang="fr-FR" sz="3200" b="0" u="none" strike="noStrike">
                <a:solidFill>
                  <a:schemeClr val="dk1"/>
                </a:solidFill>
                <a:effectLst/>
                <a:uFillTx/>
                <a:latin typeface="Calibri"/>
              </a:defRPr>
            </a:lvl5pPr>
            <a:lvl6pPr lvl="5" algn="l" defTabSz="914400">
              <a:lnSpc>
                <a:spcPct val="100000"/>
              </a:lnSpc>
              <a:spcBef>
                <a:spcPts val="283"/>
              </a:spcBef>
              <a:buClr>
                <a:srgbClr val="000000"/>
              </a:buClr>
              <a:buSzPct val="45000"/>
              <a:buFont typeface="Wingdings" charset="2"/>
              <a:buChar char=""/>
              <a:tabLst>
                <a:tab pos="0" algn="l"/>
              </a:tabLst>
              <a:defRPr lang="fr-FR" sz="3200" b="0" u="none" strike="noStrike">
                <a:solidFill>
                  <a:schemeClr val="dk1"/>
                </a:solidFill>
                <a:effectLst/>
                <a:uFillTx/>
                <a:latin typeface="Calibri"/>
              </a:defRPr>
            </a:lvl6pPr>
            <a:lvl7pPr lvl="6" algn="l" defTabSz="914400">
              <a:lnSpc>
                <a:spcPct val="100000"/>
              </a:lnSpc>
              <a:spcBef>
                <a:spcPts val="283"/>
              </a:spcBef>
              <a:buClr>
                <a:srgbClr val="000000"/>
              </a:buClr>
              <a:buSzPct val="45000"/>
              <a:buFont typeface="Wingdings" charset="2"/>
              <a:buChar char=""/>
              <a:tabLst>
                <a:tab pos="0" algn="l"/>
              </a:tabLst>
              <a:defRPr lang="fr-FR" sz="3200" b="0" u="none" strike="noStrike">
                <a:solidFill>
                  <a:schemeClr val="dk1"/>
                </a:solidFill>
                <a:effectLst/>
                <a:uFillTx/>
                <a:latin typeface="Calibri"/>
              </a:defRPr>
            </a:lvl7pPr>
          </a:lstStyle>
          <a:p>
            <a:pPr marL="432000" indent="-324000" algn="l" defTabSz="914400">
              <a:lnSpc>
                <a:spcPct val="100000"/>
              </a:lnSpc>
              <a:spcBef>
                <a:spcPts val="1417"/>
              </a:spcBef>
              <a:buClr>
                <a:srgbClr val="000000"/>
              </a:buClr>
              <a:buSzPct val="45000"/>
              <a:buFont typeface="Wingdings" charset="2"/>
              <a:buChar char=""/>
              <a:tabLst>
                <a:tab pos="0" algn="l"/>
              </a:tabLst>
            </a:pPr>
            <a:r>
              <a:rPr lang="fr-FR" sz="3200" b="0" u="none" strike="noStrike">
                <a:solidFill>
                  <a:schemeClr val="dk1"/>
                </a:solidFill>
                <a:effectLst/>
                <a:uFillTx/>
                <a:latin typeface="Calibri"/>
              </a:rPr>
              <a:t>Cliquez pour éditer le format du plan de texte</a:t>
            </a:r>
            <a:endParaRPr lang="fr-FR" sz="3200" b="0" u="none" strike="noStrike">
              <a:solidFill>
                <a:schemeClr val="dk1"/>
              </a:solidFill>
              <a:effectLst/>
              <a:uFillTx/>
              <a:latin typeface="Calibri"/>
            </a:endParaRPr>
          </a:p>
          <a:p>
            <a:pPr marL="864000" lvl="1" indent="-324000" algn="l" defTabSz="914400">
              <a:lnSpc>
                <a:spcPct val="100000"/>
              </a:lnSpc>
              <a:spcBef>
                <a:spcPts val="1134"/>
              </a:spcBef>
              <a:buClr>
                <a:srgbClr val="000000"/>
              </a:buClr>
              <a:buSzPct val="75000"/>
              <a:buFont typeface="Symbol" charset="2"/>
              <a:buChar char=""/>
              <a:tabLst>
                <a:tab pos="0" algn="l"/>
              </a:tabLst>
            </a:pPr>
            <a:r>
              <a:rPr lang="fr-FR" sz="3200" b="0" u="none" strike="noStrike">
                <a:solidFill>
                  <a:schemeClr val="dk1"/>
                </a:solidFill>
                <a:effectLst/>
                <a:uFillTx/>
                <a:latin typeface="Calibri"/>
              </a:rPr>
              <a:t>Second niveau de plan</a:t>
            </a:r>
            <a:endParaRPr lang="fr-FR" sz="3200" b="0" u="none" strike="noStrike">
              <a:solidFill>
                <a:schemeClr val="dk1"/>
              </a:solidFill>
              <a:effectLst/>
              <a:uFillTx/>
              <a:latin typeface="Calibri"/>
            </a:endParaRPr>
          </a:p>
          <a:p>
            <a:pPr marL="1296000" lvl="2" indent="-288000" algn="l" defTabSz="914400">
              <a:lnSpc>
                <a:spcPct val="100000"/>
              </a:lnSpc>
              <a:spcBef>
                <a:spcPts val="850"/>
              </a:spcBef>
              <a:buClr>
                <a:srgbClr val="000000"/>
              </a:buClr>
              <a:buSzPct val="45000"/>
              <a:buFont typeface="Wingdings" charset="2"/>
              <a:buChar char=""/>
              <a:tabLst>
                <a:tab pos="0" algn="l"/>
              </a:tabLst>
            </a:pPr>
            <a:r>
              <a:rPr lang="fr-FR" sz="3200" b="0" u="none" strike="noStrike">
                <a:solidFill>
                  <a:schemeClr val="dk1"/>
                </a:solidFill>
                <a:effectLst/>
                <a:uFillTx/>
                <a:latin typeface="Calibri"/>
              </a:rPr>
              <a:t>Troisième niveau de plan</a:t>
            </a:r>
            <a:endParaRPr lang="fr-FR" sz="3200" b="0" u="none" strike="noStrike">
              <a:solidFill>
                <a:schemeClr val="dk1"/>
              </a:solidFill>
              <a:effectLst/>
              <a:uFillTx/>
              <a:latin typeface="Calibri"/>
            </a:endParaRPr>
          </a:p>
          <a:p>
            <a:pPr marL="1728000" lvl="3" indent="-216000" algn="l" defTabSz="914400">
              <a:lnSpc>
                <a:spcPct val="100000"/>
              </a:lnSpc>
              <a:spcBef>
                <a:spcPts val="567"/>
              </a:spcBef>
              <a:buClr>
                <a:srgbClr val="000000"/>
              </a:buClr>
              <a:buSzPct val="75000"/>
              <a:buFont typeface="Symbol" charset="2"/>
              <a:buChar char=""/>
              <a:tabLst>
                <a:tab pos="0" algn="l"/>
              </a:tabLst>
            </a:pPr>
            <a:r>
              <a:rPr lang="fr-FR" sz="3200" b="0" u="none" strike="noStrike">
                <a:solidFill>
                  <a:schemeClr val="dk1"/>
                </a:solidFill>
                <a:effectLst/>
                <a:uFillTx/>
                <a:latin typeface="Calibri"/>
              </a:rPr>
              <a:t>Quatrième niveau de plan</a:t>
            </a:r>
            <a:endParaRPr lang="fr-FR" sz="3200" b="0" u="none" strike="noStrike">
              <a:solidFill>
                <a:schemeClr val="dk1"/>
              </a:solidFill>
              <a:effectLst/>
              <a:uFillTx/>
              <a:latin typeface="Calibri"/>
            </a:endParaRPr>
          </a:p>
          <a:p>
            <a:pPr marL="2160000" lvl="4" indent="-216000" algn="l" defTabSz="914400">
              <a:lnSpc>
                <a:spcPct val="100000"/>
              </a:lnSpc>
              <a:spcBef>
                <a:spcPts val="283"/>
              </a:spcBef>
              <a:buClr>
                <a:srgbClr val="000000"/>
              </a:buClr>
              <a:buSzPct val="45000"/>
              <a:buFont typeface="Wingdings" charset="2"/>
              <a:buChar char=""/>
              <a:tabLst>
                <a:tab pos="0" algn="l"/>
              </a:tabLst>
            </a:pPr>
            <a:r>
              <a:rPr lang="fr-FR" sz="3200" b="0" u="none" strike="noStrike">
                <a:solidFill>
                  <a:schemeClr val="dk1"/>
                </a:solidFill>
                <a:effectLst/>
                <a:uFillTx/>
                <a:latin typeface="Calibri"/>
              </a:rPr>
              <a:t>Cinquième niveau de plan</a:t>
            </a:r>
            <a:endParaRPr lang="fr-FR" sz="3200" b="0" u="none" strike="noStrike">
              <a:solidFill>
                <a:schemeClr val="dk1"/>
              </a:solidFill>
              <a:effectLst/>
              <a:uFillTx/>
              <a:latin typeface="Calibri"/>
            </a:endParaRPr>
          </a:p>
          <a:p>
            <a:pPr marL="2592000" lvl="5" indent="-216000" algn="l" defTabSz="914400">
              <a:lnSpc>
                <a:spcPct val="100000"/>
              </a:lnSpc>
              <a:spcBef>
                <a:spcPts val="283"/>
              </a:spcBef>
              <a:buClr>
                <a:srgbClr val="000000"/>
              </a:buClr>
              <a:buSzPct val="45000"/>
              <a:buFont typeface="Wingdings" charset="2"/>
              <a:buChar char=""/>
              <a:tabLst>
                <a:tab pos="0" algn="l"/>
              </a:tabLst>
            </a:pPr>
            <a:r>
              <a:rPr lang="fr-FR" sz="3200" b="0" u="none" strike="noStrike">
                <a:solidFill>
                  <a:schemeClr val="dk1"/>
                </a:solidFill>
                <a:effectLst/>
                <a:uFillTx/>
                <a:latin typeface="Calibri"/>
              </a:rPr>
              <a:t>Sixième niveau de plan</a:t>
            </a:r>
            <a:endParaRPr lang="fr-FR" sz="3200" b="0" u="none" strike="noStrike">
              <a:solidFill>
                <a:schemeClr val="dk1"/>
              </a:solidFill>
              <a:effectLst/>
              <a:uFillTx/>
              <a:latin typeface="Calibri"/>
            </a:endParaRPr>
          </a:p>
          <a:p>
            <a:pPr marL="3024000" lvl="6" indent="-216000" algn="l" defTabSz="914400">
              <a:lnSpc>
                <a:spcPct val="100000"/>
              </a:lnSpc>
              <a:spcBef>
                <a:spcPts val="283"/>
              </a:spcBef>
              <a:buClr>
                <a:srgbClr val="000000"/>
              </a:buClr>
              <a:buSzPct val="45000"/>
              <a:buFont typeface="Wingdings" charset="2"/>
              <a:buChar char=""/>
              <a:tabLst>
                <a:tab pos="0" algn="l"/>
              </a:tabLst>
            </a:pPr>
            <a:r>
              <a:rPr lang="fr-FR" sz="3200" b="0" u="none" strike="noStrike">
                <a:solidFill>
                  <a:schemeClr val="dk1"/>
                </a:solidFill>
                <a:effectLst/>
                <a:uFillTx/>
                <a:latin typeface="Calibri"/>
              </a:rPr>
              <a:t>Septième niveau de plan</a:t>
            </a:r>
            <a:endParaRPr lang="fr-FR" sz="3200" b="0" u="none" strike="noStrike">
              <a:solidFill>
                <a:schemeClr val="dk1"/>
              </a:solidFill>
              <a:effectLst/>
              <a:uFillTx/>
              <a:latin typeface="Calibri"/>
            </a:endParaRPr>
          </a:p>
        </p:txBody>
      </p:sp>
      <p:sp>
        <p:nvSpPr>
          <p:cNvPr id="41" name="PlaceHolder 3"/>
          <p:cNvSpPr>
            <a:spLocks noGrp="1"/>
          </p:cNvSpPr>
          <p:nvPr>
            <p:ph type="body"/>
          </p:nvPr>
        </p:nvSpPr>
        <p:spPr>
          <a:xfrm>
            <a:off x="1792440" y="5367240"/>
            <a:ext cx="5483880" cy="802440"/>
          </a:xfrm>
          <a:prstGeom prst="rect">
            <a:avLst/>
          </a:prstGeom>
          <a:noFill/>
          <a:ln w="0">
            <a:noFill/>
          </a:ln>
        </p:spPr>
        <p:txBody>
          <a:bodyPr lIns="91440" tIns="45720" rIns="91440" bIns="45720" anchor="t">
            <a:noAutofit/>
          </a:bodyPr>
          <a:lstStyle>
            <a:lvl1pPr indent="0" algn="l" defTabSz="914400">
              <a:lnSpc>
                <a:spcPct val="100000"/>
              </a:lnSpc>
              <a:spcBef>
                <a:spcPts val="281"/>
              </a:spcBef>
              <a:buNone/>
              <a:tabLst>
                <a:tab pos="0" algn="l"/>
              </a:tabLst>
              <a:defRPr lang="fr-FR" sz="1400" b="0" u="none" strike="noStrike">
                <a:solidFill>
                  <a:schemeClr val="dk1"/>
                </a:solidFill>
                <a:effectLst/>
                <a:uFillTx/>
                <a:latin typeface="Calibri"/>
              </a:defRPr>
            </a:lvl1pPr>
          </a:lstStyle>
          <a:p>
            <a:pPr indent="0" algn="l" defTabSz="914400">
              <a:lnSpc>
                <a:spcPct val="100000"/>
              </a:lnSpc>
              <a:spcBef>
                <a:spcPts val="281"/>
              </a:spcBef>
              <a:buNone/>
              <a:tabLst>
                <a:tab pos="0" algn="l"/>
              </a:tabLst>
            </a:pPr>
            <a:r>
              <a:rPr lang="fr-FR" sz="1400" b="0" u="none" strike="noStrike">
                <a:solidFill>
                  <a:schemeClr val="dk1"/>
                </a:solidFill>
                <a:effectLst/>
                <a:uFillTx/>
                <a:latin typeface="Calibri"/>
              </a:rPr>
              <a:t>Cliquez pour modifier les styles du texte du masque</a:t>
            </a:r>
            <a:endParaRPr lang="fr-FR" sz="1400" b="0" u="none" strike="noStrike">
              <a:solidFill>
                <a:schemeClr val="dk1"/>
              </a:solidFill>
              <a:effectLst/>
              <a:uFillTx/>
              <a:latin typeface="Calibri"/>
            </a:endParaRPr>
          </a:p>
        </p:txBody>
      </p:sp>
      <p:sp>
        <p:nvSpPr>
          <p:cNvPr id="42" name="PlaceHolder 4"/>
          <p:cNvSpPr>
            <a:spLocks noGrp="1"/>
          </p:cNvSpPr>
          <p:nvPr>
            <p:ph type="dt" idx="22"/>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43" name="PlaceHolder 5"/>
          <p:cNvSpPr>
            <a:spLocks noGrp="1"/>
          </p:cNvSpPr>
          <p:nvPr>
            <p:ph type="ftr" idx="23"/>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44" name="PlaceHolder 6"/>
          <p:cNvSpPr>
            <a:spLocks noGrp="1"/>
          </p:cNvSpPr>
          <p:nvPr>
            <p:ph type="sldNum" idx="24"/>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64579789-71E5-41DF-95A3-2C7E0C2F6A89}"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e de titre">
    <p:bg>
      <p:bgPr>
        <a:solidFill>
          <a:srgbClr val="FFFFFF"/>
        </a:solidFill>
      </p:bgPr>
    </p:bg>
    <p:spTree>
      <p:nvGrpSpPr>
        <p:cNvPr id="1" name=""/>
        <p:cNvGrpSpPr/>
        <p:nvPr/>
      </p:nvGrpSpPr>
      <p:grpSpPr>
        <a:xfrm>
          <a:off x="0" y="0"/>
          <a:ext cx="0" cy="0"/>
          <a:chOff x="0" y="0"/>
          <a:chExt cx="0" cy="0"/>
        </a:xfrm>
      </p:grpSpPr>
      <p:sp>
        <p:nvSpPr>
          <p:cNvPr id="45" name="PlaceHolder 1"/>
          <p:cNvSpPr>
            <a:spLocks noGrp="1"/>
          </p:cNvSpPr>
          <p:nvPr>
            <p:ph type="title"/>
          </p:nvPr>
        </p:nvSpPr>
        <p:spPr>
          <a:xfrm>
            <a:off x="685800" y="2130480"/>
            <a:ext cx="7769880" cy="146736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4400" b="0" u="none" strike="noStrike">
                <a:solidFill>
                  <a:schemeClr val="dk1"/>
                </a:solidFill>
                <a:effectLst/>
                <a:uFillTx/>
                <a:latin typeface="Calibri"/>
              </a:defRPr>
            </a:lvl1pPr>
          </a:lstStyle>
          <a:p>
            <a:pPr indent="0" algn="ctr" defTabSz="914400">
              <a:lnSpc>
                <a:spcPct val="100000"/>
              </a:lnSpc>
              <a:buNone/>
              <a:tabLst>
                <a:tab pos="0" algn="l"/>
              </a:tabLst>
            </a:pPr>
            <a:r>
              <a:rPr lang="fr-FR" sz="4400" b="0" u="none" strike="noStrike">
                <a:solidFill>
                  <a:schemeClr val="dk1"/>
                </a:solidFill>
                <a:effectLst/>
                <a:uFillTx/>
                <a:latin typeface="Calibri"/>
              </a:rPr>
              <a:t>Cliquez pour modifier le style du titre</a:t>
            </a:r>
            <a:endParaRPr lang="fr-FR" sz="4400" b="0" u="none" strike="noStrike">
              <a:solidFill>
                <a:schemeClr val="dk1"/>
              </a:solidFill>
              <a:effectLst/>
              <a:uFillTx/>
              <a:latin typeface="Calibri"/>
            </a:endParaRPr>
          </a:p>
        </p:txBody>
      </p:sp>
      <p:sp>
        <p:nvSpPr>
          <p:cNvPr id="46" name="PlaceHolder 2"/>
          <p:cNvSpPr>
            <a:spLocks noGrp="1"/>
          </p:cNvSpPr>
          <p:nvPr>
            <p:ph type="dt" idx="25"/>
          </p:nvPr>
        </p:nvSpPr>
        <p:spPr>
          <a:xfrm>
            <a:off x="457200" y="6356520"/>
            <a:ext cx="2131200" cy="36252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l"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47" name="PlaceHolder 3"/>
          <p:cNvSpPr>
            <a:spLocks noGrp="1"/>
          </p:cNvSpPr>
          <p:nvPr>
            <p:ph type="ftr" idx="26"/>
          </p:nvPr>
        </p:nvSpPr>
        <p:spPr>
          <a:xfrm>
            <a:off x="3124080" y="6356520"/>
            <a:ext cx="2892960" cy="3625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 </a:t>
            </a:r>
            <a:endParaRPr lang="fr-FR" sz="1400" b="0" u="none" strike="noStrike">
              <a:solidFill>
                <a:srgbClr val="000000"/>
              </a:solidFill>
              <a:effectLst/>
              <a:uFillTx/>
              <a:latin typeface="Times New Roman"/>
            </a:endParaRPr>
          </a:p>
        </p:txBody>
      </p:sp>
      <p:sp>
        <p:nvSpPr>
          <p:cNvPr id="48" name="PlaceHolder 4"/>
          <p:cNvSpPr>
            <a:spLocks noGrp="1"/>
          </p:cNvSpPr>
          <p:nvPr>
            <p:ph type="sldNum" idx="27"/>
          </p:nvPr>
        </p:nvSpPr>
        <p:spPr>
          <a:xfrm>
            <a:off x="6553080" y="6356520"/>
            <a:ext cx="2131200" cy="3625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4D8DBB54-80E4-4086-87A8-62A79F20B3D4}"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
        <p:nvSpPr>
          <p:cNvPr id="49" name="PlaceHolder 5"/>
          <p:cNvSpPr>
            <a:spLocks noGrp="1"/>
          </p:cNvSpPr>
          <p:nvPr>
            <p:ph type="body"/>
          </p:nvPr>
        </p:nvSpPr>
        <p:spPr>
          <a:xfrm>
            <a:off x="457200" y="1604520"/>
            <a:ext cx="8227080" cy="3975120"/>
          </a:xfrm>
          <a:prstGeom prst="rect">
            <a:avLst/>
          </a:prstGeom>
          <a:noFill/>
          <a:ln w="0">
            <a:noFill/>
          </a:ln>
        </p:spPr>
        <p:txBody>
          <a:bodyPr lIns="0" tIns="0" rIns="0" bIns="0" anchor="t">
            <a:normAutofit/>
          </a:bodyPr>
          <a:lstStyle>
            <a:lvl1pPr algn="l">
              <a:lnSpc>
                <a:spcPct val="100000"/>
              </a:lnSpc>
              <a:spcBef>
                <a:spcPts val="1417"/>
              </a:spcBef>
              <a:buClr>
                <a:srgbClr val="000000"/>
              </a:buClr>
              <a:buSzPct val="45000"/>
              <a:buFont typeface="Wingdings" charset="2"/>
              <a:buChar char=""/>
              <a:defRPr lang="fr-FR" sz="3200" b="0" u="none" strike="noStrike">
                <a:solidFill>
                  <a:schemeClr val="dk1"/>
                </a:solidFill>
                <a:effectLst/>
                <a:uFillTx/>
                <a:latin typeface="Calibri"/>
              </a:defRPr>
            </a:lvl1pPr>
            <a:lvl2pPr lvl="1" algn="l">
              <a:lnSpc>
                <a:spcPct val="100000"/>
              </a:lnSpc>
              <a:spcBef>
                <a:spcPts val="1134"/>
              </a:spcBef>
              <a:buClr>
                <a:srgbClr val="000000"/>
              </a:buClr>
              <a:buSzPct val="75000"/>
              <a:buFont typeface="Symbol" charset="2"/>
              <a:buChar char=""/>
              <a:defRPr lang="fr-FR" sz="2400" b="0" u="none" strike="noStrike">
                <a:solidFill>
                  <a:schemeClr val="dk1"/>
                </a:solidFill>
                <a:effectLst/>
                <a:uFillTx/>
                <a:latin typeface="Calibri"/>
              </a:defRPr>
            </a:lvl2pPr>
            <a:lvl3pPr lvl="2" algn="l">
              <a:lnSpc>
                <a:spcPct val="100000"/>
              </a:lnSpc>
              <a:spcBef>
                <a:spcPts val="850"/>
              </a:spcBef>
              <a:buClr>
                <a:srgbClr val="000000"/>
              </a:buClr>
              <a:buSzPct val="45000"/>
              <a:buFont typeface="Wingdings" charset="2"/>
              <a:buChar char=""/>
              <a:defRPr lang="fr-FR" sz="2000" b="0" u="none" strike="noStrike">
                <a:solidFill>
                  <a:schemeClr val="dk1"/>
                </a:solidFill>
                <a:effectLst/>
                <a:uFillTx/>
                <a:latin typeface="Calibri"/>
              </a:defRPr>
            </a:lvl3pPr>
            <a:lvl4pPr lvl="3" algn="l">
              <a:lnSpc>
                <a:spcPct val="100000"/>
              </a:lnSpc>
              <a:spcBef>
                <a:spcPts val="567"/>
              </a:spcBef>
              <a:buClr>
                <a:srgbClr val="000000"/>
              </a:buClr>
              <a:buSzPct val="75000"/>
              <a:buFont typeface="Symbol" charset="2"/>
              <a:buChar char=""/>
              <a:defRPr lang="fr-FR" sz="2000" b="0" u="none" strike="noStrike">
                <a:solidFill>
                  <a:schemeClr val="dk1"/>
                </a:solidFill>
                <a:effectLst/>
                <a:uFillTx/>
                <a:latin typeface="Calibri"/>
              </a:defRPr>
            </a:lvl4pPr>
            <a:lvl5pPr lvl="4" algn="l">
              <a:lnSpc>
                <a:spcPct val="100000"/>
              </a:lnSpc>
              <a:spcBef>
                <a:spcPts val="283"/>
              </a:spcBef>
              <a:buClr>
                <a:srgbClr val="000000"/>
              </a:buClr>
              <a:buSzPct val="45000"/>
              <a:buFont typeface="Wingdings" charset="2"/>
              <a:buChar char=""/>
              <a:defRPr lang="fr-FR" sz="2000" b="0" u="none" strike="noStrike">
                <a:solidFill>
                  <a:schemeClr val="dk1"/>
                </a:solidFill>
                <a:effectLst/>
                <a:uFillTx/>
                <a:latin typeface="Calibri"/>
              </a:defRPr>
            </a:lvl5pPr>
            <a:lvl6pPr lvl="5" algn="l">
              <a:lnSpc>
                <a:spcPct val="100000"/>
              </a:lnSpc>
              <a:spcBef>
                <a:spcPts val="283"/>
              </a:spcBef>
              <a:buClr>
                <a:srgbClr val="000000"/>
              </a:buClr>
              <a:buSzPct val="45000"/>
              <a:buFont typeface="Wingdings" charset="2"/>
              <a:buChar char=""/>
              <a:defRPr lang="fr-FR" sz="2000" b="0" u="none" strike="noStrike">
                <a:solidFill>
                  <a:schemeClr val="dk1"/>
                </a:solidFill>
                <a:effectLst/>
                <a:uFillTx/>
                <a:latin typeface="Calibri"/>
              </a:defRPr>
            </a:lvl6pPr>
            <a:lvl7pPr lvl="6" algn="l">
              <a:lnSpc>
                <a:spcPct val="100000"/>
              </a:lnSpc>
              <a:spcBef>
                <a:spcPts val="283"/>
              </a:spcBef>
              <a:buClr>
                <a:srgbClr val="000000"/>
              </a:buClr>
              <a:buSzPct val="45000"/>
              <a:buFont typeface="Wingdings" charset="2"/>
              <a:buChar char=""/>
              <a:defRPr lang="fr-FR" sz="2000" b="0" u="none" strike="noStrike">
                <a:solidFill>
                  <a:schemeClr val="dk1"/>
                </a:solidFill>
                <a:effectLst/>
                <a:uFillTx/>
                <a:latin typeface="Calibri"/>
              </a:defRPr>
            </a:lvl7pPr>
          </a:lstStyle>
          <a:p>
            <a:pPr marL="432000" indent="-324000" algn="l">
              <a:lnSpc>
                <a:spcPct val="100000"/>
              </a:lnSpc>
              <a:spcBef>
                <a:spcPts val="1417"/>
              </a:spcBef>
              <a:buClr>
                <a:srgbClr val="000000"/>
              </a:buClr>
              <a:buSzPct val="45000"/>
              <a:buFont typeface="Wingdings" charset="2"/>
              <a:buChar char=""/>
            </a:pPr>
            <a:r>
              <a:rPr lang="fr-FR" sz="3200" b="0" u="none" strike="noStrike">
                <a:solidFill>
                  <a:schemeClr val="dk1"/>
                </a:solidFill>
                <a:effectLst/>
                <a:uFillTx/>
                <a:latin typeface="Calibri"/>
              </a:rPr>
              <a:t>Cliquez pour éditer le format du plan de texte</a:t>
            </a:r>
            <a:endParaRPr lang="fr-FR" sz="3200" b="0" u="none" strike="noStrike">
              <a:solidFill>
                <a:schemeClr val="dk1"/>
              </a:solidFill>
              <a:effectLst/>
              <a:uFillTx/>
              <a:latin typeface="Calibri"/>
            </a:endParaRPr>
          </a:p>
          <a:p>
            <a:pPr marL="864000" lvl="1" indent="-324000" algn="l">
              <a:lnSpc>
                <a:spcPct val="100000"/>
              </a:lnSpc>
              <a:spcBef>
                <a:spcPts val="1134"/>
              </a:spcBef>
              <a:buClr>
                <a:srgbClr val="000000"/>
              </a:buClr>
              <a:buSzPct val="75000"/>
              <a:buFont typeface="Symbol" charset="2"/>
              <a:buChar char=""/>
            </a:pPr>
            <a:r>
              <a:rPr lang="fr-FR" sz="2400" b="0" u="none" strike="noStrike">
                <a:solidFill>
                  <a:schemeClr val="dk1"/>
                </a:solidFill>
                <a:effectLst/>
                <a:uFillTx/>
                <a:latin typeface="Calibri"/>
              </a:rPr>
              <a:t>Second niveau de plan</a:t>
            </a:r>
            <a:endParaRPr lang="fr-FR" sz="2400" b="0" u="none" strike="noStrike">
              <a:solidFill>
                <a:schemeClr val="dk1"/>
              </a:solidFill>
              <a:effectLst/>
              <a:uFillTx/>
              <a:latin typeface="Calibri"/>
            </a:endParaRPr>
          </a:p>
          <a:p>
            <a:pPr marL="1296000" lvl="2" indent="-288000" algn="l">
              <a:lnSpc>
                <a:spcPct val="100000"/>
              </a:lnSpc>
              <a:spcBef>
                <a:spcPts val="850"/>
              </a:spcBef>
              <a:buClr>
                <a:srgbClr val="000000"/>
              </a:buClr>
              <a:buSzPct val="45000"/>
              <a:buFont typeface="Wingdings" charset="2"/>
              <a:buChar char=""/>
            </a:pPr>
            <a:r>
              <a:rPr lang="fr-FR" sz="2000" b="0" u="none" strike="noStrike">
                <a:solidFill>
                  <a:schemeClr val="dk1"/>
                </a:solidFill>
                <a:effectLst/>
                <a:uFillTx/>
                <a:latin typeface="Calibri"/>
              </a:rPr>
              <a:t>Troisième niveau de plan</a:t>
            </a:r>
            <a:endParaRPr lang="fr-FR" sz="2000" b="0" u="none" strike="noStrike">
              <a:solidFill>
                <a:schemeClr val="dk1"/>
              </a:solidFill>
              <a:effectLst/>
              <a:uFillTx/>
              <a:latin typeface="Calibri"/>
            </a:endParaRPr>
          </a:p>
          <a:p>
            <a:pPr marL="1728000" lvl="3" indent="-216000" algn="l">
              <a:lnSpc>
                <a:spcPct val="100000"/>
              </a:lnSpc>
              <a:spcBef>
                <a:spcPts val="567"/>
              </a:spcBef>
              <a:buClr>
                <a:srgbClr val="000000"/>
              </a:buClr>
              <a:buSzPct val="75000"/>
              <a:buFont typeface="Symbol" charset="2"/>
              <a:buChar char=""/>
            </a:pPr>
            <a:r>
              <a:rPr lang="fr-FR" sz="2000" b="0" u="none" strike="noStrike">
                <a:solidFill>
                  <a:schemeClr val="dk1"/>
                </a:solidFill>
                <a:effectLst/>
                <a:uFillTx/>
                <a:latin typeface="Calibri"/>
              </a:rPr>
              <a:t>Quatrième niveau de plan</a:t>
            </a:r>
            <a:endParaRPr lang="fr-FR" sz="2000" b="0" u="none" strike="noStrike">
              <a:solidFill>
                <a:schemeClr val="dk1"/>
              </a:solidFill>
              <a:effectLst/>
              <a:uFillTx/>
              <a:latin typeface="Calibri"/>
            </a:endParaRPr>
          </a:p>
          <a:p>
            <a:pPr marL="2160000" lvl="4" indent="-216000" algn="l">
              <a:lnSpc>
                <a:spcPct val="100000"/>
              </a:lnSpc>
              <a:spcBef>
                <a:spcPts val="283"/>
              </a:spcBef>
              <a:buClr>
                <a:srgbClr val="000000"/>
              </a:buClr>
              <a:buSzPct val="45000"/>
              <a:buFont typeface="Wingdings" charset="2"/>
              <a:buChar char=""/>
            </a:pPr>
            <a:r>
              <a:rPr lang="fr-FR" sz="2000" b="0" u="none" strike="noStrike">
                <a:solidFill>
                  <a:schemeClr val="dk1"/>
                </a:solidFill>
                <a:effectLst/>
                <a:uFillTx/>
                <a:latin typeface="Calibri"/>
              </a:rPr>
              <a:t>Cinquième niveau de plan</a:t>
            </a:r>
            <a:endParaRPr lang="fr-FR" sz="2000" b="0" u="none" strike="noStrike">
              <a:solidFill>
                <a:schemeClr val="dk1"/>
              </a:solidFill>
              <a:effectLst/>
              <a:uFillTx/>
              <a:latin typeface="Calibri"/>
            </a:endParaRPr>
          </a:p>
          <a:p>
            <a:pPr marL="2592000" lvl="5" indent="-216000" algn="l">
              <a:lnSpc>
                <a:spcPct val="100000"/>
              </a:lnSpc>
              <a:spcBef>
                <a:spcPts val="283"/>
              </a:spcBef>
              <a:buClr>
                <a:srgbClr val="000000"/>
              </a:buClr>
              <a:buSzPct val="45000"/>
              <a:buFont typeface="Wingdings" charset="2"/>
              <a:buChar char=""/>
            </a:pPr>
            <a:r>
              <a:rPr lang="fr-FR" sz="2000" b="0" u="none" strike="noStrike">
                <a:solidFill>
                  <a:schemeClr val="dk1"/>
                </a:solidFill>
                <a:effectLst/>
                <a:uFillTx/>
                <a:latin typeface="Calibri"/>
              </a:rPr>
              <a:t>Sixième niveau de plan</a:t>
            </a:r>
            <a:endParaRPr lang="fr-FR" sz="2000" b="0" u="none" strike="noStrike">
              <a:solidFill>
                <a:schemeClr val="dk1"/>
              </a:solidFill>
              <a:effectLst/>
              <a:uFillTx/>
              <a:latin typeface="Calibri"/>
            </a:endParaRPr>
          </a:p>
          <a:p>
            <a:pPr marL="3024000" lvl="6" indent="-216000" algn="l">
              <a:lnSpc>
                <a:spcPct val="100000"/>
              </a:lnSpc>
              <a:spcBef>
                <a:spcPts val="283"/>
              </a:spcBef>
              <a:buClr>
                <a:srgbClr val="000000"/>
              </a:buClr>
              <a:buSzPct val="45000"/>
              <a:buFont typeface="Wingdings" charset="2"/>
              <a:buChar char=""/>
            </a:pPr>
            <a:r>
              <a:rPr lang="fr-FR" sz="2000" b="0" u="none" strike="noStrike">
                <a:solidFill>
                  <a:schemeClr val="dk1"/>
                </a:solidFill>
                <a:effectLst/>
                <a:uFillTx/>
                <a:latin typeface="Calibri"/>
              </a:rPr>
              <a:t>Septième niveau de plan</a:t>
            </a:r>
            <a:endParaRPr lang="fr-FR" sz="2000" b="0" u="none" strike="noStrike">
              <a:solidFill>
                <a:schemeClr val="dk1"/>
              </a:solidFill>
              <a:effectLst/>
              <a:uFillTx/>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174600"/>
            <a:ext cx="8227080" cy="1341000"/>
          </a:xfrm>
          <a:prstGeom prst="rect">
            <a:avLst/>
          </a:prstGeom>
          <a:noFill/>
          <a:ln w="0">
            <a:noFill/>
          </a:ln>
        </p:spPr>
        <p:txBody>
          <a:bodyPr lIns="0" tIns="0" rIns="0" bIns="0" anchor="ctr">
            <a:spAutoFit/>
          </a:bodyPr>
          <a:lstStyle>
            <a:lvl1pPr indent="0" algn="l" defTabSz="914400">
              <a:buNone/>
              <a:tabLst>
                <a:tab pos="0" algn="l"/>
              </a:tabLst>
              <a:defRPr lang="fr-FR" sz="4400" b="0" u="none" strike="noStrike">
                <a:solidFill>
                  <a:schemeClr val="dk1"/>
                </a:solidFill>
                <a:effectLst/>
                <a:uFillTx/>
                <a:latin typeface="Calibri"/>
              </a:defRPr>
            </a:lvl1pPr>
          </a:lstStyle>
          <a:p>
            <a:pPr indent="0" algn="l" defTabSz="914400">
              <a:buNone/>
              <a:tabLst>
                <a:tab pos="0" algn="l"/>
              </a:tabLst>
            </a:pPr>
            <a:r>
              <a:rPr lang="fr-FR" sz="4400" b="0" u="none" strike="noStrike">
                <a:solidFill>
                  <a:schemeClr val="dk1"/>
                </a:solidFill>
                <a:effectLst/>
                <a:uFillTx/>
                <a:latin typeface="Calibri"/>
              </a:rPr>
              <a:t>Cliquez pour éditer le format du texte-titre</a:t>
            </a:r>
            <a:endParaRPr lang="fr-FR" sz="4400" b="0" u="none" strike="noStrike">
              <a:solidFill>
                <a:schemeClr val="dk1"/>
              </a:solidFill>
              <a:effectLst/>
              <a:uFillTx/>
              <a:latin typeface="Calibri"/>
            </a:endParaRPr>
          </a:p>
        </p:txBody>
      </p:sp>
      <p:sp>
        <p:nvSpPr>
          <p:cNvPr id="66" name="PlaceHolder 2"/>
          <p:cNvSpPr>
            <a:spLocks noGrp="1"/>
          </p:cNvSpPr>
          <p:nvPr>
            <p:ph type="body"/>
          </p:nvPr>
        </p:nvSpPr>
        <p:spPr>
          <a:xfrm>
            <a:off x="457200" y="1600200"/>
            <a:ext cx="8227080" cy="4523400"/>
          </a:xfrm>
          <a:prstGeom prst="rect">
            <a:avLst/>
          </a:prstGeom>
          <a:noFill/>
          <a:ln w="0">
            <a:noFill/>
          </a:ln>
        </p:spPr>
        <p:txBody>
          <a:bodyPr lIns="0" tIns="0" rIns="0" bIns="0" anchor="t">
            <a:normAutofit/>
          </a:bodyPr>
          <a:lstStyle>
            <a:lvl1pPr algn="l" defTabSz="914400">
              <a:spcBef>
                <a:spcPts val="641"/>
              </a:spcBef>
              <a:buClr>
                <a:srgbClr val="000000"/>
              </a:buClr>
              <a:buFont typeface="Arial"/>
              <a:buChar char="•"/>
              <a:defRPr lang="fr-FR" sz="3200" b="0" u="none" strike="noStrike">
                <a:solidFill>
                  <a:schemeClr val="dk1"/>
                </a:solidFill>
                <a:effectLst/>
                <a:uFillTx/>
                <a:latin typeface="Calibri"/>
              </a:defRPr>
            </a:lvl1pPr>
            <a:lvl2pPr lvl="1" algn="l" defTabSz="914400">
              <a:spcBef>
                <a:spcPts val="561"/>
              </a:spcBef>
              <a:buClr>
                <a:srgbClr val="000000"/>
              </a:buClr>
              <a:buSzPct val="75000"/>
              <a:buFont typeface="Symbol" charset="2"/>
              <a:buChar char=""/>
              <a:defRPr lang="fr-FR" sz="3200" b="0" u="none" strike="noStrike">
                <a:solidFill>
                  <a:schemeClr val="dk1"/>
                </a:solidFill>
                <a:effectLst/>
                <a:uFillTx/>
                <a:latin typeface="Calibri"/>
              </a:defRPr>
            </a:lvl2pPr>
            <a:lvl3pPr lvl="2" algn="l" defTabSz="914400">
              <a:spcBef>
                <a:spcPts val="479"/>
              </a:spcBef>
              <a:buClr>
                <a:srgbClr val="000000"/>
              </a:buClr>
              <a:buSzPct val="45000"/>
              <a:buFont typeface="Wingdings" charset="2"/>
              <a:buChar char=""/>
              <a:defRPr lang="fr-FR" sz="3200" b="0" u="none" strike="noStrike">
                <a:solidFill>
                  <a:schemeClr val="dk1"/>
                </a:solidFill>
                <a:effectLst/>
                <a:uFillTx/>
                <a:latin typeface="Calibri"/>
              </a:defRPr>
            </a:lvl3pPr>
            <a:lvl4pPr lvl="3" algn="l" defTabSz="914400">
              <a:spcBef>
                <a:spcPts val="400"/>
              </a:spcBef>
              <a:buClr>
                <a:srgbClr val="000000"/>
              </a:buClr>
              <a:buSzPct val="75000"/>
              <a:buFont typeface="Symbol" charset="2"/>
              <a:buChar char=""/>
              <a:defRPr lang="fr-FR" sz="3200" b="0" u="none" strike="noStrike">
                <a:solidFill>
                  <a:schemeClr val="dk1"/>
                </a:solidFill>
                <a:effectLst/>
                <a:uFillTx/>
                <a:latin typeface="Calibri"/>
              </a:defRPr>
            </a:lvl4pPr>
            <a:lvl5pPr lvl="4" algn="l" defTabSz="914400">
              <a:spcBef>
                <a:spcPts val="400"/>
              </a:spcBef>
              <a:buClr>
                <a:srgbClr val="000000"/>
              </a:buClr>
              <a:buSzPct val="45000"/>
              <a:buFont typeface="Wingdings" charset="2"/>
              <a:buChar char=""/>
              <a:defRPr lang="fr-FR" sz="3200" b="0" u="none" strike="noStrike">
                <a:solidFill>
                  <a:schemeClr val="dk1"/>
                </a:solidFill>
                <a:effectLst/>
                <a:uFillTx/>
                <a:latin typeface="Calibri"/>
              </a:defRPr>
            </a:lvl5pPr>
            <a:lvl6pPr lvl="5" algn="l" defTabSz="914400">
              <a:spcBef>
                <a:spcPts val="283"/>
              </a:spcBef>
              <a:buClr>
                <a:srgbClr val="000000"/>
              </a:buClr>
              <a:buSzPct val="45000"/>
              <a:buFont typeface="Wingdings" charset="2"/>
              <a:buChar char=""/>
              <a:defRPr lang="fr-FR" sz="3200" b="0" u="none" strike="noStrike">
                <a:solidFill>
                  <a:schemeClr val="dk1"/>
                </a:solidFill>
                <a:effectLst/>
                <a:uFillTx/>
                <a:latin typeface="Calibri"/>
              </a:defRPr>
            </a:lvl6pPr>
            <a:lvl7pPr lvl="6" algn="l" defTabSz="914400">
              <a:spcBef>
                <a:spcPts val="283"/>
              </a:spcBef>
              <a:buClr>
                <a:srgbClr val="000000"/>
              </a:buClr>
              <a:buSzPct val="45000"/>
              <a:buFont typeface="Wingdings" charset="2"/>
              <a:buChar char=""/>
              <a:defRPr lang="fr-FR" sz="3200" b="0" u="none" strike="noStrike">
                <a:solidFill>
                  <a:schemeClr val="dk1"/>
                </a:solidFill>
                <a:effectLst/>
                <a:uFillTx/>
                <a:latin typeface="Calibri"/>
              </a:defRPr>
            </a:lvl7pPr>
          </a:lstStyle>
          <a:p>
            <a:pPr indent="-324000" algn="l" defTabSz="914400">
              <a:spcBef>
                <a:spcPts val="641"/>
              </a:spcBef>
              <a:buClr>
                <a:srgbClr val="000000"/>
              </a:buClr>
              <a:buFont typeface="Arial"/>
              <a:buChar char="•"/>
            </a:pPr>
            <a:r>
              <a:rPr lang="fr-FR" sz="3200" b="0" u="none" strike="noStrike">
                <a:solidFill>
                  <a:schemeClr val="dk1"/>
                </a:solidFill>
                <a:effectLst/>
                <a:uFillTx/>
                <a:latin typeface="Calibri"/>
              </a:rPr>
              <a:t>Cliquez pour éditer le format du plan de texte</a:t>
            </a:r>
            <a:endParaRPr lang="fr-FR" sz="3200" b="0" u="none" strike="noStrike">
              <a:solidFill>
                <a:schemeClr val="dk1"/>
              </a:solidFill>
              <a:effectLst/>
              <a:uFillTx/>
              <a:latin typeface="Calibri"/>
            </a:endParaRPr>
          </a:p>
          <a:p>
            <a:pPr marL="864000" lvl="1" indent="-324000" algn="l" defTabSz="914400">
              <a:spcBef>
                <a:spcPts val="561"/>
              </a:spcBef>
              <a:buClr>
                <a:srgbClr val="000000"/>
              </a:buClr>
              <a:buSzPct val="75000"/>
              <a:buFont typeface="Symbol" charset="2"/>
              <a:buChar char=""/>
            </a:pPr>
            <a:r>
              <a:rPr lang="fr-FR" sz="3200" b="0" u="none" strike="noStrike">
                <a:solidFill>
                  <a:schemeClr val="dk1"/>
                </a:solidFill>
                <a:effectLst/>
                <a:uFillTx/>
                <a:latin typeface="Calibri"/>
              </a:rPr>
              <a:t>Second niveau de plan</a:t>
            </a:r>
            <a:endParaRPr lang="fr-FR" sz="3200" b="0" u="none" strike="noStrike">
              <a:solidFill>
                <a:schemeClr val="dk1"/>
              </a:solidFill>
              <a:effectLst/>
              <a:uFillTx/>
              <a:latin typeface="Calibri"/>
            </a:endParaRPr>
          </a:p>
          <a:p>
            <a:pPr marL="1296000" lvl="2" indent="-288000" algn="l" defTabSz="914400">
              <a:spcBef>
                <a:spcPts val="479"/>
              </a:spcBef>
              <a:buClr>
                <a:srgbClr val="000000"/>
              </a:buClr>
              <a:buSzPct val="45000"/>
              <a:buFont typeface="Wingdings" charset="2"/>
              <a:buChar char=""/>
            </a:pPr>
            <a:r>
              <a:rPr lang="fr-FR" sz="3200" b="0" u="none" strike="noStrike">
                <a:solidFill>
                  <a:schemeClr val="dk1"/>
                </a:solidFill>
                <a:effectLst/>
                <a:uFillTx/>
                <a:latin typeface="Calibri"/>
              </a:rPr>
              <a:t>Troisième niveau de plan</a:t>
            </a:r>
            <a:endParaRPr lang="fr-FR" sz="3200" b="0" u="none" strike="noStrike">
              <a:solidFill>
                <a:schemeClr val="dk1"/>
              </a:solidFill>
              <a:effectLst/>
              <a:uFillTx/>
              <a:latin typeface="Calibri"/>
            </a:endParaRPr>
          </a:p>
          <a:p>
            <a:pPr marL="1728000" lvl="3" indent="-216000" algn="l" defTabSz="914400">
              <a:spcBef>
                <a:spcPts val="400"/>
              </a:spcBef>
              <a:buClr>
                <a:srgbClr val="000000"/>
              </a:buClr>
              <a:buSzPct val="75000"/>
              <a:buFont typeface="Symbol" charset="2"/>
              <a:buChar char=""/>
            </a:pPr>
            <a:r>
              <a:rPr lang="fr-FR" sz="3200" b="0" u="none" strike="noStrike">
                <a:solidFill>
                  <a:schemeClr val="dk1"/>
                </a:solidFill>
                <a:effectLst/>
                <a:uFillTx/>
                <a:latin typeface="Calibri"/>
              </a:rPr>
              <a:t>Quatrième niveau de plan</a:t>
            </a:r>
            <a:endParaRPr lang="fr-FR" sz="3200" b="0" u="none" strike="noStrike">
              <a:solidFill>
                <a:schemeClr val="dk1"/>
              </a:solidFill>
              <a:effectLst/>
              <a:uFillTx/>
              <a:latin typeface="Calibri"/>
            </a:endParaRPr>
          </a:p>
          <a:p>
            <a:pPr marL="2160000" lvl="4" indent="-216000" algn="l" defTabSz="914400">
              <a:spcBef>
                <a:spcPts val="400"/>
              </a:spcBef>
              <a:buClr>
                <a:srgbClr val="000000"/>
              </a:buClr>
              <a:buSzPct val="45000"/>
              <a:buFont typeface="Wingdings" charset="2"/>
              <a:buChar char=""/>
            </a:pPr>
            <a:r>
              <a:rPr lang="fr-FR" sz="3200" b="0" u="none" strike="noStrike">
                <a:solidFill>
                  <a:schemeClr val="dk1"/>
                </a:solidFill>
                <a:effectLst/>
                <a:uFillTx/>
                <a:latin typeface="Calibri"/>
              </a:rPr>
              <a:t>Cinquième niveau de plan</a:t>
            </a:r>
            <a:endParaRPr lang="fr-FR" sz="3200" b="0" u="none" strike="noStrike">
              <a:solidFill>
                <a:schemeClr val="dk1"/>
              </a:solidFill>
              <a:effectLst/>
              <a:uFillTx/>
              <a:latin typeface="Calibri"/>
            </a:endParaRPr>
          </a:p>
          <a:p>
            <a:pPr marL="2592000" lvl="5" indent="-216000" algn="l" defTabSz="914400">
              <a:spcBef>
                <a:spcPts val="283"/>
              </a:spcBef>
              <a:buClr>
                <a:srgbClr val="000000"/>
              </a:buClr>
              <a:buSzPct val="45000"/>
              <a:buFont typeface="Wingdings" charset="2"/>
              <a:buChar char=""/>
            </a:pPr>
            <a:r>
              <a:rPr lang="fr-FR" sz="3200" b="0" u="none" strike="noStrike">
                <a:solidFill>
                  <a:schemeClr val="dk1"/>
                </a:solidFill>
                <a:effectLst/>
                <a:uFillTx/>
                <a:latin typeface="Calibri"/>
              </a:rPr>
              <a:t>Sixième niveau de plan</a:t>
            </a:r>
            <a:endParaRPr lang="fr-FR" sz="3200" b="0" u="none" strike="noStrike">
              <a:solidFill>
                <a:schemeClr val="dk1"/>
              </a:solidFill>
              <a:effectLst/>
              <a:uFillTx/>
              <a:latin typeface="Calibri"/>
            </a:endParaRPr>
          </a:p>
          <a:p>
            <a:pPr marL="3024000" lvl="6" indent="-216000" algn="l" defTabSz="914400">
              <a:spcBef>
                <a:spcPts val="283"/>
              </a:spcBef>
              <a:buClr>
                <a:srgbClr val="000000"/>
              </a:buClr>
              <a:buSzPct val="45000"/>
              <a:buFont typeface="Wingdings" charset="2"/>
              <a:buChar char=""/>
            </a:pPr>
            <a:r>
              <a:rPr lang="fr-FR" sz="3200" b="0" u="none" strike="noStrike">
                <a:solidFill>
                  <a:schemeClr val="dk1"/>
                </a:solidFill>
                <a:effectLst/>
                <a:uFillTx/>
                <a:latin typeface="Calibri"/>
              </a:rPr>
              <a:t>Septième niveau de plan</a:t>
            </a:r>
            <a:endParaRPr lang="fr-FR" sz="3200" b="0" u="none" strike="noStrike">
              <a:solidFill>
                <a:schemeClr val="dk1"/>
              </a:solidFill>
              <a:effectLst/>
              <a:uFillTx/>
              <a:latin typeface="Calibri"/>
            </a:endParaRPr>
          </a:p>
        </p:txBody>
      </p:sp>
      <p:sp>
        <p:nvSpPr>
          <p:cNvPr id="67" name="PlaceHolder 3"/>
          <p:cNvSpPr>
            <a:spLocks noGrp="1"/>
          </p:cNvSpPr>
          <p:nvPr>
            <p:ph type="ftr" idx="37"/>
          </p:nvPr>
        </p:nvSpPr>
        <p:spPr>
          <a:xfrm>
            <a:off x="3124080" y="6356520"/>
            <a:ext cx="2894400" cy="3639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&lt;pied de page&gt;</a:t>
            </a:r>
            <a:endParaRPr lang="fr-FR" sz="1400" b="0" u="none" strike="noStrike">
              <a:solidFill>
                <a:srgbClr val="000000"/>
              </a:solidFill>
              <a:effectLst/>
              <a:uFillTx/>
              <a:latin typeface="Times New Roman"/>
            </a:endParaRPr>
          </a:p>
        </p:txBody>
      </p:sp>
      <p:sp>
        <p:nvSpPr>
          <p:cNvPr id="68" name="PlaceHolder 4"/>
          <p:cNvSpPr>
            <a:spLocks noGrp="1"/>
          </p:cNvSpPr>
          <p:nvPr>
            <p:ph type="sldNum" idx="38"/>
          </p:nvPr>
        </p:nvSpPr>
        <p:spPr>
          <a:xfrm>
            <a:off x="6553080" y="6356520"/>
            <a:ext cx="2132640" cy="3639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900F2568-113D-4E95-8346-41E95542E609}" type="slidenum">
              <a:rPr lang="fr-FR" sz="1200" b="0" u="none" strike="noStrike">
                <a:solidFill>
                  <a:schemeClr val="dk1">
                    <a:tint val="75000"/>
                  </a:schemeClr>
                </a:solidFill>
                <a:effectLst/>
                <a:uFillTx/>
                <a:latin typeface="Calibri"/>
              </a:rPr>
              <a:t>&lt;numéro&gt;</a:t>
            </a:fld>
            <a:endParaRPr lang="fr-FR" sz="1200" b="0" u="none" strike="noStrike">
              <a:solidFill>
                <a:srgbClr val="000000"/>
              </a:solidFill>
              <a:effectLst/>
              <a:uFillTx/>
              <a:latin typeface="Times New Roman"/>
            </a:endParaRPr>
          </a:p>
        </p:txBody>
      </p:sp>
      <p:sp>
        <p:nvSpPr>
          <p:cNvPr id="69" name="PlaceHolder 5"/>
          <p:cNvSpPr>
            <a:spLocks noGrp="1"/>
          </p:cNvSpPr>
          <p:nvPr>
            <p:ph type="dt" idx="39"/>
          </p:nvPr>
        </p:nvSpPr>
        <p:spPr>
          <a:xfrm>
            <a:off x="457200" y="6356520"/>
            <a:ext cx="2132640" cy="363960"/>
          </a:xfrm>
          <a:prstGeom prst="rect">
            <a:avLst/>
          </a:prstGeom>
          <a:noFill/>
          <a:ln w="0">
            <a:noFill/>
          </a:ln>
        </p:spPr>
        <p:txBody>
          <a:bodyPr lIns="91440" tIns="45720" rIns="91440" bIns="45720" anchor="ctr">
            <a:noAutofit/>
          </a:bodyPr>
          <a:lstStyle>
            <a:lvl1pPr indent="0" algn="l">
              <a:buNone/>
              <a:defRPr lang="fr-FR" sz="1400" b="0" u="none" strike="noStrike">
                <a:solidFill>
                  <a:srgbClr val="000000"/>
                </a:solidFill>
                <a:effectLst/>
                <a:uFillTx/>
                <a:latin typeface="Times New Roman"/>
              </a:defRPr>
            </a:lvl1pPr>
          </a:lstStyle>
          <a:p>
            <a:pPr indent="0" algn="l">
              <a:buNone/>
            </a:pPr>
            <a:r>
              <a:rPr lang="fr-FR" sz="1400" b="0" u="none" strike="noStrike">
                <a:solidFill>
                  <a:srgbClr val="000000"/>
                </a:solidFill>
                <a:effectLst/>
                <a:uFillTx/>
                <a:latin typeface="Times New Roman"/>
              </a:rPr>
              <a:t>&lt;date/heure&gt;</a:t>
            </a:r>
            <a:endParaRPr lang="fr-FR"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62"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0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01.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12.xml"/>
</Relationships>
</file>

<file path=ppt/slides/_rels/slide102.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slideLayout" Target="../slideLayouts/slideLayout12.xml"/>
</Relationships>
</file>

<file path=ppt/slides/_rels/slide103.xml.rels><?xml version="1.0" encoding="UTF-8"?>
<Relationships xmlns="http://schemas.openxmlformats.org/package/2006/relationships"><Relationship Id="rId1" Type="http://schemas.openxmlformats.org/officeDocument/2006/relationships/image" Target="../media/image34.jpeg"/><Relationship Id="rId2" Type="http://schemas.openxmlformats.org/officeDocument/2006/relationships/slideLayout" Target="../slideLayouts/slideLayout12.xml"/>
</Relationships>
</file>

<file path=ppt/slides/_rels/slide104.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slideLayout" Target="../slideLayouts/slideLayout12.xml"/>
</Relationships>
</file>

<file path=ppt/slides/_rels/slide105.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12.xml"/>
</Relationships>
</file>

<file path=ppt/slides/_rels/slide106.xml.rels><?xml version="1.0" encoding="UTF-8"?>
<Relationships xmlns="http://schemas.openxmlformats.org/package/2006/relationships"><Relationship Id="rId1" Type="http://schemas.openxmlformats.org/officeDocument/2006/relationships/image" Target="../media/image37.jpeg"/><Relationship Id="rId2" Type="http://schemas.openxmlformats.org/officeDocument/2006/relationships/slideLayout" Target="../slideLayouts/slideLayout12.xml"/>
</Relationships>
</file>

<file path=ppt/slides/_rels/slide10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08.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slideLayout" Target="../slideLayouts/slideLayout12.xml"/>
</Relationships>
</file>

<file path=ppt/slides/_rels/slide109.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slideLayout" Target="../slideLayouts/slideLayout12.xml"/>
</Relationships>
</file>

<file path=ppt/slides/_rels/slide11.xml.rels><?xml version="1.0" encoding="UTF-8"?>
<Relationships xmlns="http://schemas.openxmlformats.org/package/2006/relationships"><Relationship Id="rId1" Type="http://schemas.openxmlformats.org/officeDocument/2006/relationships/hyperlink" Target="https://fr.sott.net/article/2898-John-A-Keel-est-mort" TargetMode="External"/><Relationship Id="rId2" Type="http://schemas.openxmlformats.org/officeDocument/2006/relationships/slideLayout" Target="../slideLayouts/slideLayout12.xml"/>
</Relationships>
</file>

<file path=ppt/slides/_rels/slide110.xml.rels><?xml version="1.0" encoding="UTF-8"?>
<Relationships xmlns="http://schemas.openxmlformats.org/package/2006/relationships"><Relationship Id="rId1" Type="http://schemas.openxmlformats.org/officeDocument/2006/relationships/image" Target="../media/image40.jpeg"/><Relationship Id="rId2" Type="http://schemas.openxmlformats.org/officeDocument/2006/relationships/slideLayout" Target="../slideLayouts/slideLayout12.xml"/>
</Relationships>
</file>

<file path=ppt/slides/_rels/slide111.xml.rels><?xml version="1.0" encoding="UTF-8"?>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2.xml"/>
</Relationships>
</file>

<file path=ppt/slides/_rels/slide112.xml.rels><?xml version="1.0" encoding="UTF-8"?>
<Relationships xmlns="http://schemas.openxmlformats.org/package/2006/relationships"><Relationship Id="rId1" Type="http://schemas.openxmlformats.org/officeDocument/2006/relationships/image" Target="../media/image42.jpeg"/><Relationship Id="rId2" Type="http://schemas.openxmlformats.org/officeDocument/2006/relationships/slideLayout" Target="../slideLayouts/slideLayout12.xml"/>
</Relationships>
</file>

<file path=ppt/slides/_rels/slide113.xml.rels><?xml version="1.0" encoding="UTF-8"?>
<Relationships xmlns="http://schemas.openxmlformats.org/package/2006/relationships"><Relationship Id="rId1" Type="http://schemas.openxmlformats.org/officeDocument/2006/relationships/image" Target="../media/image43.jpeg"/><Relationship Id="rId2" Type="http://schemas.openxmlformats.org/officeDocument/2006/relationships/slideLayout" Target="../slideLayouts/slideLayout12.xml"/>
</Relationships>
</file>

<file path=ppt/slides/_rels/slide11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15.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slideLayout" Target="../slideLayouts/slideLayout12.xml"/>
</Relationships>
</file>

<file path=ppt/slides/_rels/slide116.xml.rels><?xml version="1.0" encoding="UTF-8"?>
<Relationships xmlns="http://schemas.openxmlformats.org/package/2006/relationships"><Relationship Id="rId1" Type="http://schemas.openxmlformats.org/officeDocument/2006/relationships/image" Target="../media/image45.jpeg"/><Relationship Id="rId2" Type="http://schemas.openxmlformats.org/officeDocument/2006/relationships/slideLayout" Target="../slideLayouts/slideLayout12.xml"/>
</Relationships>
</file>

<file path=ppt/slides/_rels/slide117.xml.rels><?xml version="1.0" encoding="UTF-8"?>
<Relationships xmlns="http://schemas.openxmlformats.org/package/2006/relationships"><Relationship Id="rId1" Type="http://schemas.openxmlformats.org/officeDocument/2006/relationships/image" Target="../media/image46.jpeg"/><Relationship Id="rId2" Type="http://schemas.openxmlformats.org/officeDocument/2006/relationships/slideLayout" Target="../slideLayouts/slideLayout12.xml"/>
</Relationships>
</file>

<file path=ppt/slides/_rels/slide118.xml.rels><?xml version="1.0" encoding="UTF-8"?>
<Relationships xmlns="http://schemas.openxmlformats.org/package/2006/relationships"><Relationship Id="rId1" Type="http://schemas.openxmlformats.org/officeDocument/2006/relationships/image" Target="../media/image47.jpeg"/><Relationship Id="rId2" Type="http://schemas.openxmlformats.org/officeDocument/2006/relationships/slideLayout" Target="../slideLayouts/slideLayout12.xml"/>
</Relationships>
</file>

<file path=ppt/slides/_rels/slide119.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slideLayout" Target="../slideLayouts/slideLayout12.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20.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slideLayout" Target="../slideLayouts/slideLayout12.xml"/>
</Relationships>
</file>

<file path=ppt/slides/_rels/slide121.xml.rels><?xml version="1.0" encoding="UTF-8"?>
<Relationships xmlns="http://schemas.openxmlformats.org/package/2006/relationships"><Relationship Id="rId1" Type="http://schemas.openxmlformats.org/officeDocument/2006/relationships/image" Target="../media/image50.jpeg"/><Relationship Id="rId2" Type="http://schemas.openxmlformats.org/officeDocument/2006/relationships/slideLayout" Target="../slideLayouts/slideLayout12.xml"/>
</Relationships>
</file>

<file path=ppt/slides/_rels/slide122.xml.rels><?xml version="1.0" encoding="UTF-8"?>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2.xml"/>
</Relationships>
</file>

<file path=ppt/slides/_rels/slide123.xml.rels><?xml version="1.0" encoding="UTF-8"?>
<Relationships xmlns="http://schemas.openxmlformats.org/package/2006/relationships"><Relationship Id="rId1" Type="http://schemas.openxmlformats.org/officeDocument/2006/relationships/image" Target="../media/image52.jpeg"/><Relationship Id="rId2" Type="http://schemas.openxmlformats.org/officeDocument/2006/relationships/slideLayout" Target="../slideLayouts/slideLayout12.xml"/>
</Relationships>
</file>

<file path=ppt/slides/_rels/slide124.xml.rels><?xml version="1.0" encoding="UTF-8"?>
<Relationships xmlns="http://schemas.openxmlformats.org/package/2006/relationships"><Relationship Id="rId1" Type="http://schemas.openxmlformats.org/officeDocument/2006/relationships/image" Target="../media/image53.jpeg"/><Relationship Id="rId2" Type="http://schemas.openxmlformats.org/officeDocument/2006/relationships/slideLayout" Target="../slideLayouts/slideLayout12.xml"/>
</Relationships>
</file>

<file path=ppt/slides/_rels/slide125.xml.rels><?xml version="1.0" encoding="UTF-8"?>
<Relationships xmlns="http://schemas.openxmlformats.org/package/2006/relationships"><Relationship Id="rId1" Type="http://schemas.openxmlformats.org/officeDocument/2006/relationships/image" Target="../media/image54.jpeg"/><Relationship Id="rId2" Type="http://schemas.openxmlformats.org/officeDocument/2006/relationships/slideLayout" Target="../slideLayouts/slideLayout12.xml"/>
</Relationships>
</file>

<file path=ppt/slides/_rels/slide126.xml.rels><?xml version="1.0" encoding="UTF-8"?>
<Relationships xmlns="http://schemas.openxmlformats.org/package/2006/relationships"><Relationship Id="rId1" Type="http://schemas.openxmlformats.org/officeDocument/2006/relationships/image" Target="../media/image55.jpeg"/><Relationship Id="rId2" Type="http://schemas.openxmlformats.org/officeDocument/2006/relationships/slideLayout" Target="../slideLayouts/slideLayout12.xml"/>
</Relationships>
</file>

<file path=ppt/slides/_rels/slide12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28.xml.rels><?xml version="1.0" encoding="UTF-8"?>
<Relationships xmlns="http://schemas.openxmlformats.org/package/2006/relationships"><Relationship Id="rId1" Type="http://schemas.openxmlformats.org/officeDocument/2006/relationships/image" Target="../media/image56.jpeg"/><Relationship Id="rId2" Type="http://schemas.openxmlformats.org/officeDocument/2006/relationships/slideLayout" Target="../slideLayouts/slideLayout12.xml"/>
</Relationships>
</file>

<file path=ppt/slides/_rels/slide129.xml.rels><?xml version="1.0" encoding="UTF-8"?>
<Relationships xmlns="http://schemas.openxmlformats.org/package/2006/relationships"><Relationship Id="rId1" Type="http://schemas.openxmlformats.org/officeDocument/2006/relationships/image" Target="../media/image57.jpeg"/><Relationship Id="rId2" Type="http://schemas.openxmlformats.org/officeDocument/2006/relationships/slideLayout" Target="../slideLayouts/slideLayout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3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3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32.xml.rels><?xml version="1.0" encoding="UTF-8"?>
<Relationships xmlns="http://schemas.openxmlformats.org/package/2006/relationships"><Relationship Id="rId1" Type="http://schemas.openxmlformats.org/officeDocument/2006/relationships/image" Target="../media/image58.jpeg"/><Relationship Id="rId2" Type="http://schemas.openxmlformats.org/officeDocument/2006/relationships/slideLayout" Target="../slideLayouts/slideLayout12.xml"/>
</Relationships>
</file>

<file path=ppt/slides/_rels/slide133.xml.rels><?xml version="1.0" encoding="UTF-8"?>
<Relationships xmlns="http://schemas.openxmlformats.org/package/2006/relationships"><Relationship Id="rId1" Type="http://schemas.openxmlformats.org/officeDocument/2006/relationships/image" Target="../media/image59.jpeg"/><Relationship Id="rId2" Type="http://schemas.openxmlformats.org/officeDocument/2006/relationships/slideLayout" Target="../slideLayouts/slideLayout12.xml"/>
</Relationships>
</file>

<file path=ppt/slides/_rels/slide134.xml.rels><?xml version="1.0" encoding="UTF-8"?>
<Relationships xmlns="http://schemas.openxmlformats.org/package/2006/relationships"><Relationship Id="rId1" Type="http://schemas.openxmlformats.org/officeDocument/2006/relationships/image" Target="../media/image60.jpeg"/><Relationship Id="rId2" Type="http://schemas.openxmlformats.org/officeDocument/2006/relationships/slideLayout" Target="../slideLayouts/slideLayout12.xml"/>
</Relationships>
</file>

<file path=ppt/slides/_rels/slide13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36.xml.rels><?xml version="1.0" encoding="UTF-8"?>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2.xml"/>
</Relationships>
</file>

<file path=ppt/slides/_rels/slide137.xml.rels><?xml version="1.0" encoding="UTF-8"?>
<Relationships xmlns="http://schemas.openxmlformats.org/package/2006/relationships"><Relationship Id="rId1" Type="http://schemas.openxmlformats.org/officeDocument/2006/relationships/image" Target="../media/image62.jpeg"/><Relationship Id="rId2" Type="http://schemas.openxmlformats.org/officeDocument/2006/relationships/slideLayout" Target="../slideLayouts/slideLayout12.xml"/>
</Relationships>
</file>

<file path=ppt/slides/_rels/slide138.xml.rels><?xml version="1.0" encoding="UTF-8"?>
<Relationships xmlns="http://schemas.openxmlformats.org/package/2006/relationships"><Relationship Id="rId1" Type="http://schemas.openxmlformats.org/officeDocument/2006/relationships/image" Target="../media/image63.jpeg"/><Relationship Id="rId2" Type="http://schemas.openxmlformats.org/officeDocument/2006/relationships/slideLayout" Target="../slideLayouts/slideLayout12.xml"/>
</Relationships>
</file>

<file path=ppt/slides/_rels/slide13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2.xml"/>
</Relationships>
</file>

<file path=ppt/slides/_rels/slide14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4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4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43.xml.rels><?xml version="1.0" encoding="UTF-8"?>
<Relationships xmlns="http://schemas.openxmlformats.org/package/2006/relationships"><Relationship Id="rId1" Type="http://schemas.openxmlformats.org/officeDocument/2006/relationships/image" Target="../media/image64.jpeg"/><Relationship Id="rId2" Type="http://schemas.openxmlformats.org/officeDocument/2006/relationships/slideLayout" Target="../slideLayouts/slideLayout12.xml"/>
</Relationships>
</file>

<file path=ppt/slides/_rels/slide14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4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46.xml.rels><?xml version="1.0" encoding="UTF-8"?>
<Relationships xmlns="http://schemas.openxmlformats.org/package/2006/relationships"><Relationship Id="rId1" Type="http://schemas.openxmlformats.org/officeDocument/2006/relationships/image" Target="../media/image65.jpeg"/><Relationship Id="rId2" Type="http://schemas.openxmlformats.org/officeDocument/2006/relationships/slideLayout" Target="../slideLayouts/slideLayout12.xml"/>
</Relationships>
</file>

<file path=ppt/slides/_rels/slide147.xml.rels><?xml version="1.0" encoding="UTF-8"?>
<Relationships xmlns="http://schemas.openxmlformats.org/package/2006/relationships"><Relationship Id="rId1" Type="http://schemas.openxmlformats.org/officeDocument/2006/relationships/image" Target="../media/image66.jpeg"/><Relationship Id="rId2" Type="http://schemas.openxmlformats.org/officeDocument/2006/relationships/slideLayout" Target="../slideLayouts/slideLayout12.xml"/>
</Relationships>
</file>

<file path=ppt/slides/_rels/slide148.xml.rels><?xml version="1.0" encoding="UTF-8"?>
<Relationships xmlns="http://schemas.openxmlformats.org/package/2006/relationships"><Relationship Id="rId1" Type="http://schemas.openxmlformats.org/officeDocument/2006/relationships/image" Target="../media/image67.jpeg"/><Relationship Id="rId2" Type="http://schemas.openxmlformats.org/officeDocument/2006/relationships/slideLayout" Target="../slideLayouts/slideLayout12.xml"/>
</Relationships>
</file>

<file path=ppt/slides/_rels/slide14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2.xml"/>
</Relationships>
</file>

<file path=ppt/slides/_rels/slide150.xml.rels><?xml version="1.0" encoding="UTF-8"?>
<Relationships xmlns="http://schemas.openxmlformats.org/package/2006/relationships"><Relationship Id="rId1" Type="http://schemas.openxmlformats.org/officeDocument/2006/relationships/image" Target="../media/image68.jpeg"/><Relationship Id="rId2" Type="http://schemas.openxmlformats.org/officeDocument/2006/relationships/slideLayout" Target="../slideLayouts/slideLayout12.xml"/>
</Relationships>
</file>

<file path=ppt/slides/_rels/slide15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5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5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5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55.xml.rels><?xml version="1.0" encoding="UTF-8"?>
<Relationships xmlns="http://schemas.openxmlformats.org/package/2006/relationships"><Relationship Id="rId1" Type="http://schemas.openxmlformats.org/officeDocument/2006/relationships/image" Target="../media/image69.jpeg"/><Relationship Id="rId2" Type="http://schemas.openxmlformats.org/officeDocument/2006/relationships/slideLayout" Target="../slideLayouts/slideLayout12.xml"/>
</Relationships>
</file>

<file path=ppt/slides/_rels/slide15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5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5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59.xml.rels><?xml version="1.0" encoding="UTF-8"?>
<Relationships xmlns="http://schemas.openxmlformats.org/package/2006/relationships"><Relationship Id="rId1" Type="http://schemas.openxmlformats.org/officeDocument/2006/relationships/image" Target="../media/image70.jpe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6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6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6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6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6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6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6.xml.rels><?xml version="1.0" encoding="UTF-8"?>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3.xml"/>
</Relationships>
</file>

<file path=ppt/slides/_rels/slide167.xml.rels><?xml version="1.0" encoding="UTF-8"?>
<Relationships xmlns="http://schemas.openxmlformats.org/package/2006/relationships"><Relationship Id="rId1" Type="http://schemas.openxmlformats.org/officeDocument/2006/relationships/image" Target="../media/image72.jpeg"/><Relationship Id="rId2" Type="http://schemas.openxmlformats.org/officeDocument/2006/relationships/slideLayout" Target="../slideLayouts/slideLayout13.xml"/>
</Relationships>
</file>

<file path=ppt/slides/_rels/slide168.xml.rels><?xml version="1.0" encoding="UTF-8"?>
<Relationships xmlns="http://schemas.openxmlformats.org/package/2006/relationships"><Relationship Id="rId1" Type="http://schemas.openxmlformats.org/officeDocument/2006/relationships/image" Target="../media/image73.jpeg"/><Relationship Id="rId2" Type="http://schemas.openxmlformats.org/officeDocument/2006/relationships/slideLayout" Target="../slideLayouts/slideLayout13.xml"/>
</Relationships>
</file>

<file path=ppt/slides/_rels/slide169.xml.rels><?xml version="1.0" encoding="UTF-8"?>
<Relationships xmlns="http://schemas.openxmlformats.org/package/2006/relationships"><Relationship Id="rId1" Type="http://schemas.openxmlformats.org/officeDocument/2006/relationships/image" Target="../media/image74.jpeg"/><Relationship Id="rId2" Type="http://schemas.openxmlformats.org/officeDocument/2006/relationships/slideLayout" Target="../slideLayouts/slideLayout12.xml"/>
</Relationships>
</file>

<file path=ppt/slides/_rels/slide17.xml.rels><?xml version="1.0" encoding="UTF-8"?>
<Relationships xmlns="http://schemas.openxmlformats.org/package/2006/relationships"><Relationship Id="rId1" Type="http://schemas.openxmlformats.org/officeDocument/2006/relationships/hyperlink" Target="http://wwww.mindshadow.fr/" TargetMode="External"/><Relationship Id="rId2" Type="http://schemas.openxmlformats.org/officeDocument/2006/relationships/slideLayout" Target="../slideLayouts/slideLayout12.xml"/>
</Relationships>
</file>

<file path=ppt/slides/_rels/slide170.xml.rels><?xml version="1.0" encoding="UTF-8"?>
<Relationships xmlns="http://schemas.openxmlformats.org/package/2006/relationships"><Relationship Id="rId1" Type="http://schemas.openxmlformats.org/officeDocument/2006/relationships/image" Target="../media/image75.jpeg"/><Relationship Id="rId2" Type="http://schemas.openxmlformats.org/officeDocument/2006/relationships/slideLayout" Target="../slideLayouts/slideLayout12.xml"/>
</Relationships>
</file>

<file path=ppt/slides/_rels/slide171.xml.rels><?xml version="1.0" encoding="UTF-8"?>
<Relationships xmlns="http://schemas.openxmlformats.org/package/2006/relationships"><Relationship Id="rId1" Type="http://schemas.openxmlformats.org/officeDocument/2006/relationships/image" Target="../media/image76.jpeg"/><Relationship Id="rId2" Type="http://schemas.openxmlformats.org/officeDocument/2006/relationships/slideLayout" Target="../slideLayouts/slideLayout12.xml"/>
</Relationships>
</file>

<file path=ppt/slides/_rels/slide172.xml.rels><?xml version="1.0" encoding="UTF-8"?>
<Relationships xmlns="http://schemas.openxmlformats.org/package/2006/relationships"><Relationship Id="rId1" Type="http://schemas.openxmlformats.org/officeDocument/2006/relationships/image" Target="../media/image77.jpeg"/><Relationship Id="rId2" Type="http://schemas.openxmlformats.org/officeDocument/2006/relationships/slideLayout" Target="../slideLayouts/slideLayout12.xml"/>
</Relationships>
</file>

<file path=ppt/slides/_rels/slide173.xml.rels><?xml version="1.0" encoding="UTF-8"?>
<Relationships xmlns="http://schemas.openxmlformats.org/package/2006/relationships"><Relationship Id="rId1" Type="http://schemas.openxmlformats.org/officeDocument/2006/relationships/image" Target="../media/image78.jpeg"/><Relationship Id="rId2" Type="http://schemas.openxmlformats.org/officeDocument/2006/relationships/slideLayout" Target="../slideLayouts/slideLayout12.xml"/>
</Relationships>
</file>

<file path=ppt/slides/_rels/slide174.xml.rels><?xml version="1.0" encoding="UTF-8"?>
<Relationships xmlns="http://schemas.openxmlformats.org/package/2006/relationships"><Relationship Id="rId1" Type="http://schemas.openxmlformats.org/officeDocument/2006/relationships/image" Target="../media/image79.jpeg"/><Relationship Id="rId2" Type="http://schemas.openxmlformats.org/officeDocument/2006/relationships/slideLayout" Target="../slideLayouts/slideLayout12.xml"/>
</Relationships>
</file>

<file path=ppt/slides/_rels/slide175.xml.rels><?xml version="1.0" encoding="UTF-8"?>
<Relationships xmlns="http://schemas.openxmlformats.org/package/2006/relationships"><Relationship Id="rId1" Type="http://schemas.openxmlformats.org/officeDocument/2006/relationships/image" Target="../media/image80.jpeg"/><Relationship Id="rId2" Type="http://schemas.openxmlformats.org/officeDocument/2006/relationships/slideLayout" Target="../slideLayouts/slideLayout12.xml"/>
</Relationships>
</file>

<file path=ppt/slides/_rels/slide176.xml.rels><?xml version="1.0" encoding="UTF-8"?>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2.xml"/>
</Relationships>
</file>

<file path=ppt/slides/_rels/slide17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78.xml.rels><?xml version="1.0" encoding="UTF-8"?>
<Relationships xmlns="http://schemas.openxmlformats.org/package/2006/relationships"><Relationship Id="rId1" Type="http://schemas.openxmlformats.org/officeDocument/2006/relationships/image" Target="../media/image82.jpeg"/><Relationship Id="rId2" Type="http://schemas.openxmlformats.org/officeDocument/2006/relationships/slideLayout" Target="../slideLayouts/slideLayout12.xml"/>
</Relationships>
</file>

<file path=ppt/slides/_rels/slide179.xml.rels><?xml version="1.0" encoding="UTF-8"?>
<Relationships xmlns="http://schemas.openxmlformats.org/package/2006/relationships"><Relationship Id="rId1" Type="http://schemas.openxmlformats.org/officeDocument/2006/relationships/image" Target="../media/image83.jpeg"/><Relationship Id="rId2" Type="http://schemas.openxmlformats.org/officeDocument/2006/relationships/slideLayout" Target="../slideLayouts/slideLayout12.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80.xml.rels><?xml version="1.0" encoding="UTF-8"?>
<Relationships xmlns="http://schemas.openxmlformats.org/package/2006/relationships"><Relationship Id="rId1" Type="http://schemas.openxmlformats.org/officeDocument/2006/relationships/image" Target="../media/image84.jpeg"/><Relationship Id="rId2" Type="http://schemas.openxmlformats.org/officeDocument/2006/relationships/slideLayout" Target="../slideLayouts/slideLayout12.xml"/>
</Relationships>
</file>

<file path=ppt/slides/_rels/slide18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82.xml.rels><?xml version="1.0" encoding="UTF-8"?>
<Relationships xmlns="http://schemas.openxmlformats.org/package/2006/relationships"><Relationship Id="rId1" Type="http://schemas.openxmlformats.org/officeDocument/2006/relationships/image" Target="../media/image85.jpeg"/><Relationship Id="rId2" Type="http://schemas.openxmlformats.org/officeDocument/2006/relationships/slideLayout" Target="../slideLayouts/slideLayout12.xml"/>
</Relationships>
</file>

<file path=ppt/slides/_rels/slide183.xml.rels><?xml version="1.0" encoding="UTF-8"?>
<Relationships xmlns="http://schemas.openxmlformats.org/package/2006/relationships"><Relationship Id="rId1" Type="http://schemas.openxmlformats.org/officeDocument/2006/relationships/image" Target="../media/image86.jpeg"/><Relationship Id="rId2" Type="http://schemas.openxmlformats.org/officeDocument/2006/relationships/slideLayout" Target="../slideLayouts/slideLayout12.xml"/>
</Relationships>
</file>

<file path=ppt/slides/_rels/slide18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85.xml.rels><?xml version="1.0" encoding="UTF-8"?>
<Relationships xmlns="http://schemas.openxmlformats.org/package/2006/relationships"><Relationship Id="rId1" Type="http://schemas.openxmlformats.org/officeDocument/2006/relationships/image" Target="../media/image87.jpeg"/><Relationship Id="rId2" Type="http://schemas.openxmlformats.org/officeDocument/2006/relationships/slideLayout" Target="../slideLayouts/slideLayout12.xml"/>
</Relationships>
</file>

<file path=ppt/slides/_rels/slide18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87.xml.rels><?xml version="1.0" encoding="UTF-8"?>
<Relationships xmlns="http://schemas.openxmlformats.org/package/2006/relationships"><Relationship Id="rId1" Type="http://schemas.openxmlformats.org/officeDocument/2006/relationships/image" Target="../media/image88.jpeg"/><Relationship Id="rId2" Type="http://schemas.openxmlformats.org/officeDocument/2006/relationships/slideLayout" Target="../slideLayouts/slideLayout12.xml"/>
</Relationships>
</file>

<file path=ppt/slides/_rels/slide18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89.xml.rels><?xml version="1.0" encoding="UTF-8"?>
<Relationships xmlns="http://schemas.openxmlformats.org/package/2006/relationships"><Relationship Id="rId1" Type="http://schemas.openxmlformats.org/officeDocument/2006/relationships/image" Target="../media/image89.jpeg"/><Relationship Id="rId2" Type="http://schemas.openxmlformats.org/officeDocument/2006/relationships/slideLayout" Target="../slideLayouts/slideLayout12.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9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9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9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93.xml.rels><?xml version="1.0" encoding="UTF-8"?>
<Relationships xmlns="http://schemas.openxmlformats.org/package/2006/relationships"><Relationship Id="rId1" Type="http://schemas.openxmlformats.org/officeDocument/2006/relationships/image" Target="../media/image90.jpeg"/><Relationship Id="rId2" Type="http://schemas.openxmlformats.org/officeDocument/2006/relationships/slideLayout" Target="../slideLayouts/slideLayout12.xml"/>
</Relationships>
</file>

<file path=ppt/slides/_rels/slide19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9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9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97.xml.rels><?xml version="1.0" encoding="UTF-8"?>
<Relationships xmlns="http://schemas.openxmlformats.org/package/2006/relationships"><Relationship Id="rId1" Type="http://schemas.openxmlformats.org/officeDocument/2006/relationships/image" Target="../media/image91.jpeg"/><Relationship Id="rId2" Type="http://schemas.openxmlformats.org/officeDocument/2006/relationships/slideLayout" Target="../slideLayouts/slideLayout12.xml"/>
</Relationships>
</file>

<file path=ppt/slides/_rels/slide19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199.xml.rels><?xml version="1.0" encoding="UTF-8"?>
<Relationships xmlns="http://schemas.openxmlformats.org/package/2006/relationships"><Relationship Id="rId1" Type="http://schemas.openxmlformats.org/officeDocument/2006/relationships/image" Target="../media/image92.jpeg"/><Relationship Id="rId2" Type="http://schemas.openxmlformats.org/officeDocument/2006/relationships/slideLayout" Target="../slideLayouts/slideLayout1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00.xml.rels><?xml version="1.0" encoding="UTF-8"?>
<Relationships xmlns="http://schemas.openxmlformats.org/package/2006/relationships"><Relationship Id="rId1" Type="http://schemas.openxmlformats.org/officeDocument/2006/relationships/image" Target="../media/image93.jpeg"/><Relationship Id="rId2" Type="http://schemas.openxmlformats.org/officeDocument/2006/relationships/slideLayout" Target="../slideLayouts/slideLayout12.xml"/>
</Relationships>
</file>

<file path=ppt/slides/_rels/slide201.xml.rels><?xml version="1.0" encoding="UTF-8"?>
<Relationships xmlns="http://schemas.openxmlformats.org/package/2006/relationships"><Relationship Id="rId1" Type="http://schemas.openxmlformats.org/officeDocument/2006/relationships/image" Target="../media/image94.jpeg"/><Relationship Id="rId2" Type="http://schemas.openxmlformats.org/officeDocument/2006/relationships/slideLayout" Target="../slideLayouts/slideLayout12.xml"/>
</Relationships>
</file>

<file path=ppt/slides/_rels/slide20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0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0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0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0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0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08.xml.rels><?xml version="1.0" encoding="UTF-8"?>
<Relationships xmlns="http://schemas.openxmlformats.org/package/2006/relationships"><Relationship Id="rId1" Type="http://schemas.openxmlformats.org/officeDocument/2006/relationships/image" Target="../media/image95.jpeg"/><Relationship Id="rId2" Type="http://schemas.openxmlformats.org/officeDocument/2006/relationships/slideLayout" Target="../slideLayouts/slideLayout12.xml"/>
</Relationships>
</file>

<file path=ppt/slides/_rels/slide20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1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1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1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13.xml.rels><?xml version="1.0" encoding="UTF-8"?>
<Relationships xmlns="http://schemas.openxmlformats.org/package/2006/relationships"><Relationship Id="rId1" Type="http://schemas.openxmlformats.org/officeDocument/2006/relationships/image" Target="../media/image96.jpeg"/><Relationship Id="rId2" Type="http://schemas.openxmlformats.org/officeDocument/2006/relationships/slideLayout" Target="../slideLayouts/slideLayout12.xml"/>
</Relationships>
</file>

<file path=ppt/slides/_rels/slide21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1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1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17.xml.rels><?xml version="1.0" encoding="UTF-8"?>
<Relationships xmlns="http://schemas.openxmlformats.org/package/2006/relationships"><Relationship Id="rId1" Type="http://schemas.openxmlformats.org/officeDocument/2006/relationships/image" Target="../media/image97.jpeg"/><Relationship Id="rId2" Type="http://schemas.openxmlformats.org/officeDocument/2006/relationships/slideLayout" Target="../slideLayouts/slideLayout12.xml"/>
</Relationships>
</file>

<file path=ppt/slides/_rels/slide21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1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2.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2.xml"/>
</Relationships>
</file>

<file path=ppt/slides/_rels/slide22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2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22.xml.rels><?xml version="1.0" encoding="UTF-8"?>
<Relationships xmlns="http://schemas.openxmlformats.org/package/2006/relationships"><Relationship Id="rId1" Type="http://schemas.openxmlformats.org/officeDocument/2006/relationships/image" Target="../media/image98.jpeg"/><Relationship Id="rId2" Type="http://schemas.openxmlformats.org/officeDocument/2006/relationships/slideLayout" Target="../slideLayouts/slideLayout12.xml"/>
</Relationships>
</file>

<file path=ppt/slides/_rels/slide223.xml.rels><?xml version="1.0" encoding="UTF-8"?>
<Relationships xmlns="http://schemas.openxmlformats.org/package/2006/relationships"><Relationship Id="rId1" Type="http://schemas.openxmlformats.org/officeDocument/2006/relationships/image" Target="../media/image99.jpeg"/><Relationship Id="rId2" Type="http://schemas.openxmlformats.org/officeDocument/2006/relationships/slideLayout" Target="../slideLayouts/slideLayout12.xml"/>
</Relationships>
</file>

<file path=ppt/slides/_rels/slide224.xml.rels><?xml version="1.0" encoding="UTF-8"?>
<Relationships xmlns="http://schemas.openxmlformats.org/package/2006/relationships"><Relationship Id="rId1" Type="http://schemas.openxmlformats.org/officeDocument/2006/relationships/image" Target="../media/image100.jpeg"/><Relationship Id="rId2" Type="http://schemas.openxmlformats.org/officeDocument/2006/relationships/slideLayout" Target="../slideLayouts/slideLayout12.xml"/>
</Relationships>
</file>

<file path=ppt/slides/_rels/slide225.xml.rels><?xml version="1.0" encoding="UTF-8"?>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12.xml"/>
</Relationships>
</file>

<file path=ppt/slides/_rels/slide226.xml.rels><?xml version="1.0" encoding="UTF-8"?>
<Relationships xmlns="http://schemas.openxmlformats.org/package/2006/relationships"><Relationship Id="rId1" Type="http://schemas.openxmlformats.org/officeDocument/2006/relationships/image" Target="../media/image102.jpeg"/><Relationship Id="rId2" Type="http://schemas.openxmlformats.org/officeDocument/2006/relationships/slideLayout" Target="../slideLayouts/slideLayout12.xml"/>
</Relationships>
</file>

<file path=ppt/slides/_rels/slide227.xml.rels><?xml version="1.0" encoding="UTF-8"?>
<Relationships xmlns="http://schemas.openxmlformats.org/package/2006/relationships"><Relationship Id="rId1" Type="http://schemas.openxmlformats.org/officeDocument/2006/relationships/image" Target="../media/image103.jpeg"/><Relationship Id="rId2" Type="http://schemas.openxmlformats.org/officeDocument/2006/relationships/slideLayout" Target="../slideLayouts/slideLayout12.xml"/>
</Relationships>
</file>

<file path=ppt/slides/_rels/slide228.xml.rels><?xml version="1.0" encoding="UTF-8"?>
<Relationships xmlns="http://schemas.openxmlformats.org/package/2006/relationships"><Relationship Id="rId1" Type="http://schemas.openxmlformats.org/officeDocument/2006/relationships/image" Target="../media/image104.jpeg"/><Relationship Id="rId2" Type="http://schemas.openxmlformats.org/officeDocument/2006/relationships/slideLayout" Target="../slideLayouts/slideLayout12.xml"/>
</Relationships>
</file>

<file path=ppt/slides/_rels/slide22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2.xml"/><Relationship Id="rId3" Type="http://schemas.openxmlformats.org/officeDocument/2006/relationships/notesSlide" Target="../notesSlides/notesSlide23.xml"/>
</Relationships>
</file>

<file path=ppt/slides/_rels/slide230.xml.rels><?xml version="1.0" encoding="UTF-8"?>
<Relationships xmlns="http://schemas.openxmlformats.org/package/2006/relationships"><Relationship Id="rId1" Type="http://schemas.openxmlformats.org/officeDocument/2006/relationships/image" Target="../media/image105.jpeg"/><Relationship Id="rId2" Type="http://schemas.openxmlformats.org/officeDocument/2006/relationships/slideLayout" Target="../slideLayouts/slideLayout12.xml"/>
</Relationships>
</file>

<file path=ppt/slides/_rels/slide23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32.xml.rels><?xml version="1.0" encoding="UTF-8"?>
<Relationships xmlns="http://schemas.openxmlformats.org/package/2006/relationships"><Relationship Id="rId1" Type="http://schemas.openxmlformats.org/officeDocument/2006/relationships/image" Target="../media/image106.jpeg"/><Relationship Id="rId2" Type="http://schemas.openxmlformats.org/officeDocument/2006/relationships/slideLayout" Target="../slideLayouts/slideLayout12.xml"/>
</Relationships>
</file>

<file path=ppt/slides/_rels/slide233.xml.rels><?xml version="1.0" encoding="UTF-8"?>
<Relationships xmlns="http://schemas.openxmlformats.org/package/2006/relationships"><Relationship Id="rId1" Type="http://schemas.openxmlformats.org/officeDocument/2006/relationships/image" Target="../media/image107.jpeg"/><Relationship Id="rId2" Type="http://schemas.openxmlformats.org/officeDocument/2006/relationships/slideLayout" Target="../slideLayouts/slideLayout12.xml"/>
</Relationships>
</file>

<file path=ppt/slides/_rels/slide234.xml.rels><?xml version="1.0" encoding="UTF-8"?>
<Relationships xmlns="http://schemas.openxmlformats.org/package/2006/relationships"><Relationship Id="rId1" Type="http://schemas.openxmlformats.org/officeDocument/2006/relationships/image" Target="../media/image108.jpeg"/><Relationship Id="rId2" Type="http://schemas.openxmlformats.org/officeDocument/2006/relationships/slideLayout" Target="../slideLayouts/slideLayout12.xml"/>
</Relationships>
</file>

<file path=ppt/slides/_rels/slide23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3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3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38.xml.rels><?xml version="1.0" encoding="UTF-8"?>
<Relationships xmlns="http://schemas.openxmlformats.org/package/2006/relationships"><Relationship Id="rId1" Type="http://schemas.openxmlformats.org/officeDocument/2006/relationships/image" Target="../media/image109.jpeg"/><Relationship Id="rId2" Type="http://schemas.openxmlformats.org/officeDocument/2006/relationships/slideLayout" Target="../slideLayouts/slideLayout12.xml"/>
</Relationships>
</file>

<file path=ppt/slides/_rels/slide239.xml.rels><?xml version="1.0" encoding="UTF-8"?>
<Relationships xmlns="http://schemas.openxmlformats.org/package/2006/relationships"><Relationship Id="rId1" Type="http://schemas.openxmlformats.org/officeDocument/2006/relationships/image" Target="../media/image110.jpeg"/><Relationship Id="rId2" Type="http://schemas.openxmlformats.org/officeDocument/2006/relationships/slideLayout" Target="../slideLayouts/slideLayout12.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9.xml"/>
</Relationships>
</file>

<file path=ppt/slides/_rels/slide240.xml.rels><?xml version="1.0" encoding="UTF-8"?>
<Relationships xmlns="http://schemas.openxmlformats.org/package/2006/relationships"><Relationship Id="rId1" Type="http://schemas.openxmlformats.org/officeDocument/2006/relationships/image" Target="../media/image111.jpeg"/><Relationship Id="rId2" Type="http://schemas.openxmlformats.org/officeDocument/2006/relationships/slideLayout" Target="../slideLayouts/slideLayout12.xml"/>
</Relationships>
</file>

<file path=ppt/slides/_rels/slide241.xml.rels><?xml version="1.0" encoding="UTF-8"?>
<Relationships xmlns="http://schemas.openxmlformats.org/package/2006/relationships"><Relationship Id="rId1" Type="http://schemas.openxmlformats.org/officeDocument/2006/relationships/image" Target="../media/image112.jpeg"/><Relationship Id="rId2" Type="http://schemas.openxmlformats.org/officeDocument/2006/relationships/slideLayout" Target="../slideLayouts/slideLayout12.xml"/>
</Relationships>
</file>

<file path=ppt/slides/_rels/slide242.xml.rels><?xml version="1.0" encoding="UTF-8"?>
<Relationships xmlns="http://schemas.openxmlformats.org/package/2006/relationships"><Relationship Id="rId1" Type="http://schemas.openxmlformats.org/officeDocument/2006/relationships/image" Target="../media/image113.jpeg"/><Relationship Id="rId2" Type="http://schemas.openxmlformats.org/officeDocument/2006/relationships/slideLayout" Target="../slideLayouts/slideLayout12.xml"/>
</Relationships>
</file>

<file path=ppt/slides/_rels/slide243.xml.rels><?xml version="1.0" encoding="UTF-8"?>
<Relationships xmlns="http://schemas.openxmlformats.org/package/2006/relationships"><Relationship Id="rId1" Type="http://schemas.openxmlformats.org/officeDocument/2006/relationships/image" Target="../media/image114.jpeg"/><Relationship Id="rId2" Type="http://schemas.openxmlformats.org/officeDocument/2006/relationships/slideLayout" Target="../slideLayouts/slideLayout12.xml"/>
</Relationships>
</file>

<file path=ppt/slides/_rels/slide244.xml.rels><?xml version="1.0" encoding="UTF-8"?>
<Relationships xmlns="http://schemas.openxmlformats.org/package/2006/relationships"><Relationship Id="rId1" Type="http://schemas.openxmlformats.org/officeDocument/2006/relationships/image" Target="../media/image115.jpeg"/><Relationship Id="rId2" Type="http://schemas.openxmlformats.org/officeDocument/2006/relationships/slideLayout" Target="../slideLayouts/slideLayout12.xml"/>
</Relationships>
</file>

<file path=ppt/slides/_rels/slide245.xml.rels><?xml version="1.0" encoding="UTF-8"?>
<Relationships xmlns="http://schemas.openxmlformats.org/package/2006/relationships"><Relationship Id="rId1" Type="http://schemas.openxmlformats.org/officeDocument/2006/relationships/image" Target="../media/image116.jpeg"/><Relationship Id="rId2" Type="http://schemas.openxmlformats.org/officeDocument/2006/relationships/slideLayout" Target="../slideLayouts/slideLayout12.xml"/>
</Relationships>
</file>

<file path=ppt/slides/_rels/slide246.xml.rels><?xml version="1.0" encoding="UTF-8"?>
<Relationships xmlns="http://schemas.openxmlformats.org/package/2006/relationships"><Relationship Id="rId1" Type="http://schemas.openxmlformats.org/officeDocument/2006/relationships/image" Target="../media/image117.jpeg"/><Relationship Id="rId2" Type="http://schemas.openxmlformats.org/officeDocument/2006/relationships/slideLayout" Target="../slideLayouts/slideLayout12.xml"/>
</Relationships>
</file>

<file path=ppt/slides/_rels/slide24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4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4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5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51.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2.xml"/>
</Relationships>
</file>

<file path=ppt/slides/_rels/slide252.xml.rels><?xml version="1.0" encoding="UTF-8"?>
<Relationships xmlns="http://schemas.openxmlformats.org/package/2006/relationships"><Relationship Id="rId1" Type="http://schemas.openxmlformats.org/officeDocument/2006/relationships/image" Target="../media/image118.jpeg"/><Relationship Id="rId2" Type="http://schemas.openxmlformats.org/officeDocument/2006/relationships/slideLayout" Target="../slideLayouts/slideLayout12.xml"/>
</Relationships>
</file>

<file path=ppt/slides/_rels/slide25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54.xml.rels><?xml version="1.0" encoding="UTF-8"?>
<Relationships xmlns="http://schemas.openxmlformats.org/package/2006/relationships"><Relationship Id="rId1" Type="http://schemas.openxmlformats.org/officeDocument/2006/relationships/image" Target="../media/image119.jpeg"/><Relationship Id="rId2" Type="http://schemas.openxmlformats.org/officeDocument/2006/relationships/slideLayout" Target="../slideLayouts/slideLayout12.xml"/>
</Relationships>
</file>

<file path=ppt/slides/_rels/slide255.xml.rels><?xml version="1.0" encoding="UTF-8"?>
<Relationships xmlns="http://schemas.openxmlformats.org/package/2006/relationships"><Relationship Id="rId1" Type="http://schemas.openxmlformats.org/officeDocument/2006/relationships/image" Target="../media/image120.jpeg"/><Relationship Id="rId2" Type="http://schemas.openxmlformats.org/officeDocument/2006/relationships/slideLayout" Target="../slideLayouts/slideLayout12.xml"/>
</Relationships>
</file>

<file path=ppt/slides/_rels/slide25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5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58.xml.rels><?xml version="1.0" encoding="UTF-8"?>
<Relationships xmlns="http://schemas.openxmlformats.org/package/2006/relationships"><Relationship Id="rId1" Type="http://schemas.openxmlformats.org/officeDocument/2006/relationships/image" Target="../media/image121.jpeg"/><Relationship Id="rId2" Type="http://schemas.openxmlformats.org/officeDocument/2006/relationships/slideLayout" Target="../slideLayouts/slideLayout12.xml"/>
</Relationships>
</file>

<file path=ppt/slides/_rels/slide259.xml.rels><?xml version="1.0" encoding="UTF-8"?>
<Relationships xmlns="http://schemas.openxmlformats.org/package/2006/relationships"><Relationship Id="rId1" Type="http://schemas.openxmlformats.org/officeDocument/2006/relationships/image" Target="../media/image122.jpeg"/><Relationship Id="rId2" Type="http://schemas.openxmlformats.org/officeDocument/2006/relationships/slideLayout" Target="../slideLayouts/slideLayout12.xml"/>
</Relationships>
</file>

<file path=ppt/slides/_rels/slide26.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2.xml"/>
</Relationships>
</file>

<file path=ppt/slides/_rels/slide260.xml.rels><?xml version="1.0" encoding="UTF-8"?>
<Relationships xmlns="http://schemas.openxmlformats.org/package/2006/relationships"><Relationship Id="rId1" Type="http://schemas.openxmlformats.org/officeDocument/2006/relationships/image" Target="../media/image123.jpeg"/><Relationship Id="rId2" Type="http://schemas.openxmlformats.org/officeDocument/2006/relationships/slideLayout" Target="../slideLayouts/slideLayout12.xml"/>
</Relationships>
</file>

<file path=ppt/slides/_rels/slide261.xml.rels><?xml version="1.0" encoding="UTF-8"?>
<Relationships xmlns="http://schemas.openxmlformats.org/package/2006/relationships"><Relationship Id="rId1" Type="http://schemas.openxmlformats.org/officeDocument/2006/relationships/image" Target="../media/image124.jpeg"/><Relationship Id="rId2" Type="http://schemas.openxmlformats.org/officeDocument/2006/relationships/slideLayout" Target="../slideLayouts/slideLayout12.xml"/>
</Relationships>
</file>

<file path=ppt/slides/_rels/slide262.xml.rels><?xml version="1.0" encoding="UTF-8"?>
<Relationships xmlns="http://schemas.openxmlformats.org/package/2006/relationships"><Relationship Id="rId1" Type="http://schemas.openxmlformats.org/officeDocument/2006/relationships/image" Target="../media/image125.jpeg"/><Relationship Id="rId2" Type="http://schemas.openxmlformats.org/officeDocument/2006/relationships/slideLayout" Target="../slideLayouts/slideLayout12.xml"/>
</Relationships>
</file>

<file path=ppt/slides/_rels/slide26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6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65.xml.rels><?xml version="1.0" encoding="UTF-8"?>
<Relationships xmlns="http://schemas.openxmlformats.org/package/2006/relationships"><Relationship Id="rId1" Type="http://schemas.openxmlformats.org/officeDocument/2006/relationships/image" Target="../media/image126.jpeg"/><Relationship Id="rId2" Type="http://schemas.openxmlformats.org/officeDocument/2006/relationships/slideLayout" Target="../slideLayouts/slideLayout12.xml"/>
</Relationships>
</file>

<file path=ppt/slides/_rels/slide266.xml.rels><?xml version="1.0" encoding="UTF-8"?>
<Relationships xmlns="http://schemas.openxmlformats.org/package/2006/relationships"><Relationship Id="rId1" Type="http://schemas.openxmlformats.org/officeDocument/2006/relationships/image" Target="../media/image127.jpeg"/><Relationship Id="rId2" Type="http://schemas.openxmlformats.org/officeDocument/2006/relationships/slideLayout" Target="../slideLayouts/slideLayout12.xml"/>
</Relationships>
</file>

<file path=ppt/slides/_rels/slide26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6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6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70.xml.rels><?xml version="1.0" encoding="UTF-8"?>
<Relationships xmlns="http://schemas.openxmlformats.org/package/2006/relationships"><Relationship Id="rId1" Type="http://schemas.openxmlformats.org/officeDocument/2006/relationships/image" Target="../media/image128.jpeg"/><Relationship Id="rId2" Type="http://schemas.openxmlformats.org/officeDocument/2006/relationships/slideLayout" Target="../slideLayouts/slideLayout12.xml"/>
</Relationships>
</file>

<file path=ppt/slides/_rels/slide27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72.xml.rels><?xml version="1.0" encoding="UTF-8"?>
<Relationships xmlns="http://schemas.openxmlformats.org/package/2006/relationships"><Relationship Id="rId1" Type="http://schemas.openxmlformats.org/officeDocument/2006/relationships/image" Target="../media/image129.jpeg"/><Relationship Id="rId2" Type="http://schemas.openxmlformats.org/officeDocument/2006/relationships/slideLayout" Target="../slideLayouts/slideLayout12.xml"/>
</Relationships>
</file>

<file path=ppt/slides/_rels/slide27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7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7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7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7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7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7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8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81.xml.rels><?xml version="1.0" encoding="UTF-8"?>
<Relationships xmlns="http://schemas.openxmlformats.org/package/2006/relationships"><Relationship Id="rId1" Type="http://schemas.openxmlformats.org/officeDocument/2006/relationships/image" Target="../media/image130.jpeg"/><Relationship Id="rId2" Type="http://schemas.openxmlformats.org/officeDocument/2006/relationships/slideLayout" Target="../slideLayouts/slideLayout12.xml"/>
</Relationships>
</file>

<file path=ppt/slides/_rels/slide28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8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84.xml.rels><?xml version="1.0" encoding="UTF-8"?>
<Relationships xmlns="http://schemas.openxmlformats.org/package/2006/relationships"><Relationship Id="rId1" Type="http://schemas.openxmlformats.org/officeDocument/2006/relationships/image" Target="../media/image131.jpeg"/><Relationship Id="rId2" Type="http://schemas.openxmlformats.org/officeDocument/2006/relationships/slideLayout" Target="../slideLayouts/slideLayout12.xml"/>
</Relationships>
</file>

<file path=ppt/slides/_rels/slide285.xml.rels><?xml version="1.0" encoding="UTF-8"?>
<Relationships xmlns="http://schemas.openxmlformats.org/package/2006/relationships"><Relationship Id="rId1" Type="http://schemas.openxmlformats.org/officeDocument/2006/relationships/image" Target="../media/image132.jpeg"/><Relationship Id="rId2" Type="http://schemas.openxmlformats.org/officeDocument/2006/relationships/slideLayout" Target="../slideLayouts/slideLayout12.xml"/>
</Relationships>
</file>

<file path=ppt/slides/_rels/slide286.xml.rels><?xml version="1.0" encoding="UTF-8"?>
<Relationships xmlns="http://schemas.openxmlformats.org/package/2006/relationships"><Relationship Id="rId1" Type="http://schemas.openxmlformats.org/officeDocument/2006/relationships/image" Target="../media/image133.jpeg"/><Relationship Id="rId2" Type="http://schemas.openxmlformats.org/officeDocument/2006/relationships/slideLayout" Target="../slideLayouts/slideLayout12.xml"/>
</Relationships>
</file>

<file path=ppt/slides/_rels/slide287.xml.rels><?xml version="1.0" encoding="UTF-8"?>
<Relationships xmlns="http://schemas.openxmlformats.org/package/2006/relationships"><Relationship Id="rId1" Type="http://schemas.openxmlformats.org/officeDocument/2006/relationships/image" Target="../media/image134.jpeg"/><Relationship Id="rId2" Type="http://schemas.openxmlformats.org/officeDocument/2006/relationships/slideLayout" Target="../slideLayouts/slideLayout12.xml"/>
</Relationships>
</file>

<file path=ppt/slides/_rels/slide288.xml.rels><?xml version="1.0" encoding="UTF-8"?>
<Relationships xmlns="http://schemas.openxmlformats.org/package/2006/relationships"><Relationship Id="rId1" Type="http://schemas.openxmlformats.org/officeDocument/2006/relationships/image" Target="../media/image135.jpeg"/><Relationship Id="rId2" Type="http://schemas.openxmlformats.org/officeDocument/2006/relationships/slideLayout" Target="../slideLayouts/slideLayout12.xml"/>
</Relationships>
</file>

<file path=ppt/slides/_rels/slide28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9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9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92.xml.rels><?xml version="1.0" encoding="UTF-8"?>
<Relationships xmlns="http://schemas.openxmlformats.org/package/2006/relationships"><Relationship Id="rId1" Type="http://schemas.openxmlformats.org/officeDocument/2006/relationships/image" Target="../media/image136.jpeg"/><Relationship Id="rId2" Type="http://schemas.openxmlformats.org/officeDocument/2006/relationships/slideLayout" Target="../slideLayouts/slideLayout12.xml"/>
</Relationships>
</file>

<file path=ppt/slides/_rels/slide29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9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95.xml.rels><?xml version="1.0" encoding="UTF-8"?>
<Relationships xmlns="http://schemas.openxmlformats.org/package/2006/relationships"><Relationship Id="rId1" Type="http://schemas.openxmlformats.org/officeDocument/2006/relationships/image" Target="../media/image137.jpeg"/><Relationship Id="rId2" Type="http://schemas.openxmlformats.org/officeDocument/2006/relationships/slideLayout" Target="../slideLayouts/slideLayout12.xml"/>
</Relationships>
</file>

<file path=ppt/slides/_rels/slide29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9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298.xml.rels><?xml version="1.0" encoding="UTF-8"?>
<Relationships xmlns="http://schemas.openxmlformats.org/package/2006/relationships"><Relationship Id="rId1" Type="http://schemas.openxmlformats.org/officeDocument/2006/relationships/hyperlink" Target="https://archive.org/details/LDLN_lumieres_dans_la_nuit_pdf_collection/LDLN%20-%20No%20126/page/n3/mode/2up" TargetMode="External"/><Relationship Id="rId2" Type="http://schemas.openxmlformats.org/officeDocument/2006/relationships/slideLayout" Target="../slideLayouts/slideLayout12.xml"/>
</Relationships>
</file>

<file path=ppt/slides/_rels/slide29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0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1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1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12.xml.rels><?xml version="1.0" encoding="UTF-8"?>
<Relationships xmlns="http://schemas.openxmlformats.org/package/2006/relationships"><Relationship Id="rId1" Type="http://schemas.openxmlformats.org/officeDocument/2006/relationships/image" Target="../media/image138.jpeg"/><Relationship Id="rId2" Type="http://schemas.openxmlformats.org/officeDocument/2006/relationships/slideLayout" Target="../slideLayouts/slideLayout12.xml"/>
</Relationships>
</file>

<file path=ppt/slides/_rels/slide31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1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15.xml.rels><?xml version="1.0" encoding="UTF-8"?>
<Relationships xmlns="http://schemas.openxmlformats.org/package/2006/relationships"><Relationship Id="rId1" Type="http://schemas.openxmlformats.org/officeDocument/2006/relationships/image" Target="../media/image138.jpeg"/><Relationship Id="rId2" Type="http://schemas.openxmlformats.org/officeDocument/2006/relationships/slideLayout" Target="../slideLayouts/slideLayout12.xml"/>
</Relationships>
</file>

<file path=ppt/slides/_rels/slide31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1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1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1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2.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2.xml"/>
</Relationships>
</file>

<file path=ppt/slides/_rels/slide32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2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2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2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2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25.xml.rels><?xml version="1.0" encoding="UTF-8"?>
<Relationships xmlns="http://schemas.openxmlformats.org/package/2006/relationships"><Relationship Id="rId1" Type="http://schemas.openxmlformats.org/officeDocument/2006/relationships/image" Target="../media/image139.jpeg"/><Relationship Id="rId2" Type="http://schemas.openxmlformats.org/officeDocument/2006/relationships/slideLayout" Target="../slideLayouts/slideLayout12.xml"/>
</Relationships>
</file>

<file path=ppt/slides/_rels/slide32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2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28.xml.rels><?xml version="1.0" encoding="UTF-8"?>
<Relationships xmlns="http://schemas.openxmlformats.org/package/2006/relationships"><Relationship Id="rId1" Type="http://schemas.openxmlformats.org/officeDocument/2006/relationships/hyperlink" Target="https://rr0.org/people/d/DM/index.html" TargetMode="External"/><Relationship Id="rId2" Type="http://schemas.openxmlformats.org/officeDocument/2006/relationships/slideLayout" Target="../slideLayouts/slideLayout12.xml"/>
</Relationships>
</file>

<file path=ppt/slides/_rels/slide32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30.xml.rels><?xml version="1.0" encoding="UTF-8"?>
<Relationships xmlns="http://schemas.openxmlformats.org/package/2006/relationships"><Relationship Id="rId1" Type="http://schemas.openxmlformats.org/officeDocument/2006/relationships/image" Target="../media/image140.jpeg"/><Relationship Id="rId2" Type="http://schemas.openxmlformats.org/officeDocument/2006/relationships/slideLayout" Target="../slideLayouts/slideLayout12.xml"/>
</Relationships>
</file>

<file path=ppt/slides/_rels/slide33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32.xml.rels><?xml version="1.0" encoding="UTF-8"?>
<Relationships xmlns="http://schemas.openxmlformats.org/package/2006/relationships"><Relationship Id="rId1" Type="http://schemas.openxmlformats.org/officeDocument/2006/relationships/image" Target="../media/image141.jpeg"/><Relationship Id="rId2" Type="http://schemas.openxmlformats.org/officeDocument/2006/relationships/slideLayout" Target="../slideLayouts/slideLayout12.xml"/>
</Relationships>
</file>

<file path=ppt/slides/_rels/slide33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3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3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36.xml.rels><?xml version="1.0" encoding="UTF-8"?>
<Relationships xmlns="http://schemas.openxmlformats.org/package/2006/relationships"><Relationship Id="rId1" Type="http://schemas.openxmlformats.org/officeDocument/2006/relationships/image" Target="../media/image142.jpeg"/><Relationship Id="rId2" Type="http://schemas.openxmlformats.org/officeDocument/2006/relationships/slideLayout" Target="../slideLayouts/slideLayout12.xml"/>
</Relationships>
</file>

<file path=ppt/slides/_rels/slide33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3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3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49.xml.rels><?xml version="1.0" encoding="UTF-8"?>
<Relationships xmlns="http://schemas.openxmlformats.org/package/2006/relationships"><Relationship Id="rId1" Type="http://schemas.openxmlformats.org/officeDocument/2006/relationships/image" Target="../media/image143.jpeg"/><Relationship Id="rId2" Type="http://schemas.openxmlformats.org/officeDocument/2006/relationships/slideLayout" Target="../slideLayouts/slideLayout12.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5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51.xml.rels><?xml version="1.0" encoding="UTF-8"?>
<Relationships xmlns="http://schemas.openxmlformats.org/package/2006/relationships"><Relationship Id="rId1" Type="http://schemas.openxmlformats.org/officeDocument/2006/relationships/image" Target="../media/image144.jpeg"/><Relationship Id="rId2" Type="http://schemas.openxmlformats.org/officeDocument/2006/relationships/slideLayout" Target="../slideLayouts/slideLayout12.xml"/>
</Relationships>
</file>

<file path=ppt/slides/_rels/slide35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5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54.xml.rels><?xml version="1.0" encoding="UTF-8"?>
<Relationships xmlns="http://schemas.openxmlformats.org/package/2006/relationships"><Relationship Id="rId1" Type="http://schemas.openxmlformats.org/officeDocument/2006/relationships/image" Target="../media/image145.jpeg"/><Relationship Id="rId2" Type="http://schemas.openxmlformats.org/officeDocument/2006/relationships/slideLayout" Target="../slideLayouts/slideLayout12.xml"/>
</Relationships>
</file>

<file path=ppt/slides/_rels/slide35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56.xml.rels><?xml version="1.0" encoding="UTF-8"?>
<Relationships xmlns="http://schemas.openxmlformats.org/package/2006/relationships"><Relationship Id="rId1" Type="http://schemas.openxmlformats.org/officeDocument/2006/relationships/hyperlink" Target="https://archive.org/details/LDLN_lumieres_dans_la_nuit_pdf_collection/LDLN%20-%20No%20208/page/n11/mode/2up" TargetMode="External"/><Relationship Id="rId2" Type="http://schemas.openxmlformats.org/officeDocument/2006/relationships/slideLayout" Target="../slideLayouts/slideLayout12.xml"/>
</Relationships>
</file>

<file path=ppt/slides/_rels/slide35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5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5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6.xml.rels><?xml version="1.0" encoding="UTF-8"?>
<Relationships xmlns="http://schemas.openxmlformats.org/package/2006/relationships"><Relationship Id="rId1" Type="http://schemas.openxmlformats.org/officeDocument/2006/relationships/hyperlink" Target="http://apocalypse-des-ovnis.eklablog.com/l-apocalypse-des-ovnis-livre-iii-chapitre-xxiii-la-table-d-emeraude-a204355586" TargetMode="External"/><Relationship Id="rId2" Type="http://schemas.openxmlformats.org/officeDocument/2006/relationships/slideLayout" Target="../slideLayouts/slideLayout12.xml"/>
</Relationships>
</file>

<file path=ppt/slides/_rels/slide36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6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6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63.xml.rels><?xml version="1.0" encoding="UTF-8"?>
<Relationships xmlns="http://schemas.openxmlformats.org/package/2006/relationships"><Relationship Id="rId1" Type="http://schemas.openxmlformats.org/officeDocument/2006/relationships/hyperlink" Target="https://archive.org/details/LDLN_lumieres_dans_la_nuit_pdf_collection/LDLN%20-%20No%20208/page/n11/mode/2up" TargetMode="External"/><Relationship Id="rId2" Type="http://schemas.openxmlformats.org/officeDocument/2006/relationships/slideLayout" Target="../slideLayouts/slideLayout12.xml"/>
</Relationships>
</file>

<file path=ppt/slides/_rels/slide364.xml.rels><?xml version="1.0" encoding="UTF-8"?>
<Relationships xmlns="http://schemas.openxmlformats.org/package/2006/relationships"><Relationship Id="rId1" Type="http://schemas.openxmlformats.org/officeDocument/2006/relationships/image" Target="../media/image146.jpeg"/><Relationship Id="rId2" Type="http://schemas.openxmlformats.org/officeDocument/2006/relationships/slideLayout" Target="../slideLayouts/slideLayout12.xml"/>
</Relationships>
</file>

<file path=ppt/slides/_rels/slide36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66.xml.rels><?xml version="1.0" encoding="UTF-8"?>
<Relationships xmlns="http://schemas.openxmlformats.org/package/2006/relationships"><Relationship Id="rId1" Type="http://schemas.openxmlformats.org/officeDocument/2006/relationships/image" Target="../media/image147.jpeg"/><Relationship Id="rId2" Type="http://schemas.openxmlformats.org/officeDocument/2006/relationships/slideLayout" Target="../slideLayouts/slideLayout12.xml"/>
</Relationships>
</file>

<file path=ppt/slides/_rels/slide36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6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69.xml.rels><?xml version="1.0" encoding="UTF-8"?>
<Relationships xmlns="http://schemas.openxmlformats.org/package/2006/relationships"><Relationship Id="rId1" Type="http://schemas.openxmlformats.org/officeDocument/2006/relationships/image" Target="../media/image148.jpeg"/><Relationship Id="rId2" Type="http://schemas.openxmlformats.org/officeDocument/2006/relationships/slideLayout" Target="../slideLayouts/slideLayout12.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7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7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7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73.xml.rels><?xml version="1.0" encoding="UTF-8"?>
<Relationships xmlns="http://schemas.openxmlformats.org/package/2006/relationships"><Relationship Id="rId1" Type="http://schemas.openxmlformats.org/officeDocument/2006/relationships/hyperlink" Target="https://www.forum-ovni-ufologie.com/t12848-ovni-au-dessus-d-une-centrale-nucleaire-cherbourg" TargetMode="External"/><Relationship Id="rId2" Type="http://schemas.openxmlformats.org/officeDocument/2006/relationships/slideLayout" Target="../slideLayouts/slideLayout12.xml"/>
</Relationships>
</file>

<file path=ppt/slides/_rels/slide37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7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76.xml.rels><?xml version="1.0" encoding="UTF-8"?>
<Relationships xmlns="http://schemas.openxmlformats.org/package/2006/relationships"><Relationship Id="rId1" Type="http://schemas.openxmlformats.org/officeDocument/2006/relationships/image" Target="../media/image149.jpeg"/><Relationship Id="rId2" Type="http://schemas.openxmlformats.org/officeDocument/2006/relationships/slideLayout" Target="../slideLayouts/slideLayout12.xml"/>
</Relationships>
</file>

<file path=ppt/slides/_rels/slide377.xml.rels><?xml version="1.0" encoding="UTF-8"?>
<Relationships xmlns="http://schemas.openxmlformats.org/package/2006/relationships"><Relationship Id="rId1" Type="http://schemas.openxmlformats.org/officeDocument/2006/relationships/image" Target="../media/image150.jpeg"/><Relationship Id="rId2" Type="http://schemas.openxmlformats.org/officeDocument/2006/relationships/slideLayout" Target="../slideLayouts/slideLayout12.xml"/>
</Relationships>
</file>

<file path=ppt/slides/_rels/slide37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79.xml.rels><?xml version="1.0" encoding="UTF-8"?>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12.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8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8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82.xml.rels><?xml version="1.0" encoding="UTF-8"?>
<Relationships xmlns="http://schemas.openxmlformats.org/package/2006/relationships"><Relationship Id="rId1" Type="http://schemas.openxmlformats.org/officeDocument/2006/relationships/image" Target="../media/image152.jpeg"/><Relationship Id="rId2" Type="http://schemas.openxmlformats.org/officeDocument/2006/relationships/image" Target="../media/image152.jpeg"/><Relationship Id="rId3" Type="http://schemas.openxmlformats.org/officeDocument/2006/relationships/slideLayout" Target="../slideLayouts/slideLayout12.xml"/>
</Relationships>
</file>

<file path=ppt/slides/_rels/slide38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84.xml.rels><?xml version="1.0" encoding="UTF-8"?>
<Relationships xmlns="http://schemas.openxmlformats.org/package/2006/relationships"><Relationship Id="rId1" Type="http://schemas.openxmlformats.org/officeDocument/2006/relationships/image" Target="../media/image153.jpeg"/><Relationship Id="rId2" Type="http://schemas.openxmlformats.org/officeDocument/2006/relationships/slideLayout" Target="../slideLayouts/slideLayout12.xml"/>
</Relationships>
</file>

<file path=ppt/slides/_rels/slide38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8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8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8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8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90.xml.rels><?xml version="1.0" encoding="UTF-8"?>
<Relationships xmlns="http://schemas.openxmlformats.org/package/2006/relationships"><Relationship Id="rId1" Type="http://schemas.openxmlformats.org/officeDocument/2006/relationships/image" Target="../media/image154.jpeg"/><Relationship Id="rId2" Type="http://schemas.openxmlformats.org/officeDocument/2006/relationships/slideLayout" Target="../slideLayouts/slideLayout12.xml"/>
</Relationships>
</file>

<file path=ppt/slides/_rels/slide391.xml.rels><?xml version="1.0" encoding="UTF-8"?>
<Relationships xmlns="http://schemas.openxmlformats.org/package/2006/relationships"><Relationship Id="rId1" Type="http://schemas.openxmlformats.org/officeDocument/2006/relationships/image" Target="../media/image155.jpeg"/><Relationship Id="rId2" Type="http://schemas.openxmlformats.org/officeDocument/2006/relationships/slideLayout" Target="../slideLayouts/slideLayout12.xml"/>
</Relationships>
</file>

<file path=ppt/slides/_rels/slide39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93.xml.rels><?xml version="1.0" encoding="UTF-8"?>
<Relationships xmlns="http://schemas.openxmlformats.org/package/2006/relationships"><Relationship Id="rId1" Type="http://schemas.openxmlformats.org/officeDocument/2006/relationships/image" Target="../media/image156.jpeg"/><Relationship Id="rId2" Type="http://schemas.openxmlformats.org/officeDocument/2006/relationships/slideLayout" Target="../slideLayouts/slideLayout12.xml"/>
</Relationships>
</file>

<file path=ppt/slides/_rels/slide394.xml.rels><?xml version="1.0" encoding="UTF-8"?>
<Relationships xmlns="http://schemas.openxmlformats.org/package/2006/relationships"><Relationship Id="rId1" Type="http://schemas.openxmlformats.org/officeDocument/2006/relationships/hyperlink" Target="http://chasseur2legende.jimdo.com/france-r&#233;gions-normandie" TargetMode="External"/><Relationship Id="rId2" Type="http://schemas.openxmlformats.org/officeDocument/2006/relationships/hyperlink" Target="http://chasseur2legende.jimdo.com/france-r&#233;gions-normandie" TargetMode="External"/><Relationship Id="rId3" Type="http://schemas.openxmlformats.org/officeDocument/2006/relationships/hyperlink" Target="http://chasseur2legende.jimdo.com/france-r&#233;gions-normandie" TargetMode="External"/><Relationship Id="rId4" Type="http://schemas.openxmlformats.org/officeDocument/2006/relationships/hyperlink" Target="http://chasseur2legende.jimdo.com/france-r&#233;gions-normandie" TargetMode="External"/><Relationship Id="rId5" Type="http://schemas.openxmlformats.org/officeDocument/2006/relationships/hyperlink" Target="http://chasseur2legende.jimdo.com/france-r&#233;gions-normandie" TargetMode="External"/><Relationship Id="rId6" Type="http://schemas.openxmlformats.org/officeDocument/2006/relationships/hyperlink" Target="http://chasseur2legende.jimdo.com/france-r&#233;gions-normandie" TargetMode="External"/><Relationship Id="rId7" Type="http://schemas.openxmlformats.org/officeDocument/2006/relationships/slideLayout" Target="../slideLayouts/slideLayout12.xml"/>
</Relationships>
</file>

<file path=ppt/slides/_rels/slide39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9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9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9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39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2.xml"/>
</Relationships>
</file>

<file path=ppt/slides/_rels/slide40.xml.rels><?xml version="1.0" encoding="UTF-8"?>
<Relationships xmlns="http://schemas.openxmlformats.org/package/2006/relationships"><Relationship Id="rId1" Type="http://schemas.openxmlformats.org/officeDocument/2006/relationships/hyperlink" Target="http://chroniques-stellaires.eklablog.com/les-rencontres-rapprochees-du-passe-a215670047" TargetMode="External"/><Relationship Id="rId2" Type="http://schemas.openxmlformats.org/officeDocument/2006/relationships/slideLayout" Target="../slideLayouts/slideLayout12.xml"/>
</Relationships>
</file>

<file path=ppt/slides/_rels/slide40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0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02.xml.rels><?xml version="1.0" encoding="UTF-8"?>
<Relationships xmlns="http://schemas.openxmlformats.org/package/2006/relationships"><Relationship Id="rId1" Type="http://schemas.openxmlformats.org/officeDocument/2006/relationships/hyperlink" Target="http://www.ufologie-paranormal.org/t812-c-est-un-ovni-qui-a-brule-mon-champ" TargetMode="External"/><Relationship Id="rId2" Type="http://schemas.openxmlformats.org/officeDocument/2006/relationships/slideLayout" Target="../slideLayouts/slideLayout12.xml"/>
</Relationships>
</file>

<file path=ppt/slides/_rels/slide40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0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0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0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0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0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09.xml.rels><?xml version="1.0" encoding="UTF-8"?>
<Relationships xmlns="http://schemas.openxmlformats.org/package/2006/relationships"><Relationship Id="rId1" Type="http://schemas.openxmlformats.org/officeDocument/2006/relationships/hyperlink" Target="https://www.forum-ovni-ufologie.com/t12848-ovni-au-dessus-d-une-centrale-nucleaire-cherbourg" TargetMode="External"/><Relationship Id="rId2" Type="http://schemas.openxmlformats.org/officeDocument/2006/relationships/slideLayout" Target="../slideLayouts/slideLayout12.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1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1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1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13.xml.rels><?xml version="1.0" encoding="UTF-8"?>
<Relationships xmlns="http://schemas.openxmlformats.org/package/2006/relationships"><Relationship Id="rId1" Type="http://schemas.openxmlformats.org/officeDocument/2006/relationships/image" Target="../media/image157.jpeg"/><Relationship Id="rId2" Type="http://schemas.openxmlformats.org/officeDocument/2006/relationships/slideLayout" Target="../slideLayouts/slideLayout12.xml"/>
</Relationships>
</file>

<file path=ppt/slides/_rels/slide414.xml.rels><?xml version="1.0" encoding="UTF-8"?>
<Relationships xmlns="http://schemas.openxmlformats.org/package/2006/relationships"><Relationship Id="rId1" Type="http://schemas.openxmlformats.org/officeDocument/2006/relationships/image" Target="../media/image158.jpeg"/><Relationship Id="rId2" Type="http://schemas.openxmlformats.org/officeDocument/2006/relationships/slideLayout" Target="../slideLayouts/slideLayout12.xml"/>
</Relationships>
</file>

<file path=ppt/slides/_rels/slide415.xml.rels><?xml version="1.0" encoding="UTF-8"?>
<Relationships xmlns="http://schemas.openxmlformats.org/package/2006/relationships"><Relationship Id="rId1" Type="http://schemas.openxmlformats.org/officeDocument/2006/relationships/image" Target="../media/image159.jpeg"/><Relationship Id="rId2" Type="http://schemas.openxmlformats.org/officeDocument/2006/relationships/slideLayout" Target="../slideLayouts/slideLayout12.xml"/>
</Relationships>
</file>

<file path=ppt/slides/_rels/slide416.xml.rels><?xml version="1.0" encoding="UTF-8"?>
<Relationships xmlns="http://schemas.openxmlformats.org/package/2006/relationships"><Relationship Id="rId1" Type="http://schemas.openxmlformats.org/officeDocument/2006/relationships/image" Target="../media/image160.jpeg"/><Relationship Id="rId2" Type="http://schemas.openxmlformats.org/officeDocument/2006/relationships/slideLayout" Target="../slideLayouts/slideLayout12.xml"/>
</Relationships>
</file>

<file path=ppt/slides/_rels/slide417.xml.rels><?xml version="1.0" encoding="UTF-8"?>
<Relationships xmlns="http://schemas.openxmlformats.org/package/2006/relationships"><Relationship Id="rId1" Type="http://schemas.openxmlformats.org/officeDocument/2006/relationships/image" Target="../media/image161.jpeg"/><Relationship Id="rId2" Type="http://schemas.openxmlformats.org/officeDocument/2006/relationships/slideLayout" Target="../slideLayouts/slideLayout12.xml"/>
</Relationships>
</file>

<file path=ppt/slides/_rels/slide41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19.xml.rels><?xml version="1.0" encoding="UTF-8"?>
<Relationships xmlns="http://schemas.openxmlformats.org/package/2006/relationships"><Relationship Id="rId1" Type="http://schemas.openxmlformats.org/officeDocument/2006/relationships/image" Target="../media/image162.jpeg"/><Relationship Id="rId2" Type="http://schemas.openxmlformats.org/officeDocument/2006/relationships/slideLayout" Target="../slideLayouts/slideLayout12.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2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21.xml.rels><?xml version="1.0" encoding="UTF-8"?>
<Relationships xmlns="http://schemas.openxmlformats.org/package/2006/relationships"><Relationship Id="rId1" Type="http://schemas.openxmlformats.org/officeDocument/2006/relationships/image" Target="../media/image163.jpeg"/><Relationship Id="rId2" Type="http://schemas.openxmlformats.org/officeDocument/2006/relationships/slideLayout" Target="../slideLayouts/slideLayout12.xml"/>
</Relationships>
</file>

<file path=ppt/slides/_rels/slide422.xml.rels><?xml version="1.0" encoding="UTF-8"?>
<Relationships xmlns="http://schemas.openxmlformats.org/package/2006/relationships"><Relationship Id="rId1" Type="http://schemas.openxmlformats.org/officeDocument/2006/relationships/image" Target="../media/image164.jpeg"/><Relationship Id="rId2" Type="http://schemas.openxmlformats.org/officeDocument/2006/relationships/slideLayout" Target="../slideLayouts/slideLayout12.xml"/>
</Relationships>
</file>

<file path=ppt/slides/_rels/slide423.xml.rels><?xml version="1.0" encoding="UTF-8"?>
<Relationships xmlns="http://schemas.openxmlformats.org/package/2006/relationships"><Relationship Id="rId1" Type="http://schemas.openxmlformats.org/officeDocument/2006/relationships/image" Target="../media/image165.jpeg"/><Relationship Id="rId2" Type="http://schemas.openxmlformats.org/officeDocument/2006/relationships/slideLayout" Target="../slideLayouts/slideLayout12.xml"/>
</Relationships>
</file>

<file path=ppt/slides/_rels/slide424.xml.rels><?xml version="1.0" encoding="UTF-8"?>
<Relationships xmlns="http://schemas.openxmlformats.org/package/2006/relationships"><Relationship Id="rId1" Type="http://schemas.openxmlformats.org/officeDocument/2006/relationships/image" Target="../media/image166.jpeg"/><Relationship Id="rId2" Type="http://schemas.openxmlformats.org/officeDocument/2006/relationships/slideLayout" Target="../slideLayouts/slideLayout12.xml"/>
</Relationships>
</file>

<file path=ppt/slides/_rels/slide42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26.xml.rels><?xml version="1.0" encoding="UTF-8"?>
<Relationships xmlns="http://schemas.openxmlformats.org/package/2006/relationships"><Relationship Id="rId1" Type="http://schemas.openxmlformats.org/officeDocument/2006/relationships/image" Target="../media/image167.jpeg"/><Relationship Id="rId2" Type="http://schemas.openxmlformats.org/officeDocument/2006/relationships/slideLayout" Target="../slideLayouts/slideLayout12.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2.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54.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2.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5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5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5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5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6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61.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2.xml"/>
</Relationships>
</file>

<file path=ppt/slides/_rels/slide62.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2.xml"/>
</Relationships>
</file>

<file path=ppt/slides/_rels/slide63.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2.xml"/>
</Relationships>
</file>

<file path=ppt/slides/_rels/slide6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65.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66.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2.xml"/>
</Relationships>
</file>

<file path=ppt/slides/_rels/slide6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68.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2.xml"/>
</Relationships>
</file>

<file path=ppt/slides/_rels/slide6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7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71.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2.xml"/>
</Relationships>
</file>

<file path=ppt/slides/_rels/slide7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73.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2.xml"/>
</Relationships>
</file>

<file path=ppt/slides/_rels/slide74.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75.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2.xml"/>
</Relationships>
</file>

<file path=ppt/slides/_rels/slide7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7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7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79.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12.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80.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81.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82.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83.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84.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2.xml"/>
</Relationships>
</file>

<file path=ppt/slides/_rels/slide85.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2.xml"/>
</Relationships>
</file>

<file path=ppt/slides/_rels/slide86.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12.xml"/>
</Relationships>
</file>

<file path=ppt/slides/_rels/slide87.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2.xml"/>
</Relationships>
</file>

<file path=ppt/slides/_rels/slide88.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2.xml"/>
</Relationships>
</file>

<file path=ppt/slides/_rels/slide89.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12.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90.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12.xml"/>
</Relationships>
</file>

<file path=ppt/slides/_rels/slide91.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2.xml"/>
</Relationships>
</file>

<file path=ppt/slides/_rels/slide92.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12.xml"/>
</Relationships>
</file>

<file path=ppt/slides/_rels/slide93.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12.xml"/>
</Relationships>
</file>

<file path=ppt/slides/_rels/slide94.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12.xml"/>
</Relationships>
</file>

<file path=ppt/slides/_rels/slide95.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12.xml"/>
</Relationships>
</file>

<file path=ppt/slides/_rels/slide96.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97.xml.rels><?xml version="1.0" encoding="UTF-8"?>
<Relationships xmlns="http://schemas.openxmlformats.org/package/2006/relationships"><Relationship Id="rId1" Type="http://schemas.openxmlformats.org/officeDocument/2006/relationships/slideLayout" Target="../slideLayouts/slideLayout12.xml"/>
</Relationships>
</file>

<file path=ppt/slides/_rels/slide98.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slideLayout" Target="../slideLayouts/slideLayout12.xml"/>
</Relationships>
</file>

<file path=ppt/slides/_rels/slide99.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u="none" strike="noStrike">
                <a:solidFill>
                  <a:schemeClr val="dk1"/>
                </a:solidFill>
                <a:effectLst/>
                <a:uFillTx/>
                <a:latin typeface="Calibri"/>
              </a:rPr>
              <a:t>Image/02/Logo de N.F.O.</a:t>
            </a:r>
            <a:endParaRPr lang="fr-FR" sz="3600" b="0" u="none" strike="noStrike">
              <a:solidFill>
                <a:schemeClr val="dk1"/>
              </a:solidFill>
              <a:effectLst/>
              <a:uFillTx/>
              <a:latin typeface="Calibri"/>
            </a:endParaRPr>
          </a:p>
        </p:txBody>
      </p:sp>
      <p:pic>
        <p:nvPicPr>
          <p:cNvPr id="79" name="Picture 2" descr="C:\Users\Lecalvé\Desktop\CONFERENCE OVNI - PARIS\02 LOGO NFO.jpg"/>
          <p:cNvPicPr/>
          <p:nvPr/>
        </p:nvPicPr>
        <p:blipFill>
          <a:blip r:embed="rId1"/>
          <a:stretch/>
        </p:blipFill>
        <p:spPr>
          <a:xfrm>
            <a:off x="2699640" y="1484640"/>
            <a:ext cx="3953160" cy="3927960"/>
          </a:xfrm>
          <a:prstGeom prst="rect">
            <a:avLst/>
          </a:prstGeom>
          <a:noFill/>
          <a:ln w="0">
            <a:noFill/>
          </a:ln>
        </p:spPr>
      </p:pic>
      <p:sp>
        <p:nvSpPr>
          <p:cNvPr id="80" name="Rectangle 3"/>
          <p:cNvSpPr/>
          <p:nvPr/>
        </p:nvSpPr>
        <p:spPr>
          <a:xfrm>
            <a:off x="1763640" y="5661360"/>
            <a:ext cx="5974200" cy="57744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pPr>
            <a:r>
              <a:rPr lang="fr-FR" sz="3200" b="1" u="none" strike="noStrike">
                <a:solidFill>
                  <a:schemeClr val="dk1"/>
                </a:solidFill>
                <a:effectLst/>
                <a:uFillTx/>
                <a:latin typeface="Calibri"/>
              </a:rPr>
              <a:t>https://chroniques-stellaire-2.fr/</a:t>
            </a:r>
            <a:endParaRPr lang="fr-FR" sz="3200" b="0" u="none" strike="noStrike">
              <a:solidFill>
                <a:srgbClr val="000000"/>
              </a:solidFill>
              <a:effectLst/>
              <a:uFillTx/>
              <a:latin typeface="Arial"/>
            </a:endParaRPr>
          </a:p>
        </p:txBody>
      </p:sp>
      <p:sp>
        <p:nvSpPr>
          <p:cNvPr id="81" name=""/>
          <p:cNvSpPr/>
          <p:nvPr/>
        </p:nvSpPr>
        <p:spPr>
          <a:xfrm>
            <a:off x="4500000" y="6300000"/>
            <a:ext cx="3823560" cy="425880"/>
          </a:xfrm>
          <a:prstGeom prst="rect">
            <a:avLst/>
          </a:prstGeom>
          <a:noFill/>
          <a:ln w="0">
            <a:noFill/>
          </a:ln>
        </p:spPr>
        <p:style>
          <a:lnRef idx="0"/>
          <a:fillRef idx="0"/>
          <a:effectRef idx="0"/>
          <a:fontRef idx="minor"/>
        </p:style>
        <p:txBody>
          <a:bodyPr lIns="90000" tIns="45000" rIns="90000" bIns="45000" anchor="t">
            <a:normAutofit lnSpcReduction="9999"/>
          </a:bodyPr>
          <a:p>
            <a:pPr>
              <a:lnSpc>
                <a:spcPct val="100000"/>
              </a:lnSpc>
            </a:pPr>
            <a:fld id="{E6DACC2C-60C3-45D5-8FCB-FD47D90B488B}" type="slidenum">
              <a:rPr lang="fr-FR" sz="2400" b="0" u="none" strike="noStrike">
                <a:solidFill>
                  <a:srgbClr val="000000"/>
                </a:solidFill>
                <a:effectLst/>
                <a:uFillTx/>
                <a:latin typeface="Times New Roman"/>
              </a:rPr>
              <a:t>1</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D0A45E33-9FF6-483F-86FA-C8FBE3AC2151}" type="slidenum">
              <a:t>1</a:t>
            </a:fld>
          </a:p>
        </p:txBody>
      </p:sp>
    </p:spTree>
  </p:cSld>
  <p:transition>
    <p:fade thruBlk="true"/>
  </p:transition>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PlaceHolder 1"/>
          <p:cNvSpPr>
            <a:spLocks noGrp="1"/>
          </p:cNvSpPr>
          <p:nvPr>
            <p:ph/>
          </p:nvPr>
        </p:nvSpPr>
        <p:spPr>
          <a:xfrm>
            <a:off x="457200" y="332640"/>
            <a:ext cx="8360640" cy="6334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Keel dit que la magie noire est souvent liée au phénomène [OVNI], et certaines personnes ont vécu des expériences si effrayantes qui touchent à ce sujet, qu’elles l’abandonnent définitivement. En fait, Keel dit à ses lecteurs adultes qui sont des parents d’avertir leurs enfants au sujet de l’ufologie : J’ai dans mes dossiers des centaines de cas, dont certains ont maintenant été examinés par des psychiatres qualifiés, dans lesquels de jeunes hommes et femmes obsédés par le phénomène OVNI ont reçu des visites effrayantes de ces apparitions, suivi par de mystérieuses Cadillac noires qui sont apparues et ont soudainement disparu. Ils ont été terrifiées jusqu’à renoncer à leurs recherches sur les OVNIS. De nombreux contactés rapportent des expériences similaires. »</a:t>
            </a:r>
            <a:endParaRPr lang="fr-FR" sz="3200" b="0" u="none" strike="noStrike">
              <a:solidFill>
                <a:schemeClr val="dk1"/>
              </a:solidFill>
              <a:effectLst/>
              <a:uFillTx/>
              <a:latin typeface="Calibri"/>
            </a:endParaRPr>
          </a:p>
        </p:txBody>
      </p:sp>
      <p:sp>
        <p:nvSpPr>
          <p:cNvPr id="99" name=""/>
          <p:cNvSpPr/>
          <p:nvPr/>
        </p:nvSpPr>
        <p:spPr>
          <a:xfrm>
            <a:off x="4275000" y="6240960"/>
            <a:ext cx="3823560" cy="42588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C0BB74BC-9DB1-416D-9C45-C43A389E6C41}" type="slidenum">
              <a:rPr lang="fr-FR" sz="2400" b="0" u="none" strike="noStrike">
                <a:solidFill>
                  <a:srgbClr val="000000"/>
                </a:solidFill>
                <a:effectLst/>
                <a:uFillTx/>
                <a:latin typeface="Times New Roman"/>
              </a:rPr>
              <a:t>10</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68520720-5826-4C28-9EFD-DE229AB67EE0}" type="slidenum">
              <a:t>10</a:t>
            </a:fld>
          </a:p>
        </p:txBody>
      </p:sp>
    </p:spTree>
  </p:cSld>
  <p:transition>
    <p:fade thruBlk="true"/>
  </p:transition>
</p:sld>
</file>

<file path=ppt/slides/slide1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7" name="PlaceHolder 1"/>
          <p:cNvSpPr>
            <a:spLocks noGrp="1"/>
          </p:cNvSpPr>
          <p:nvPr>
            <p:ph/>
          </p:nvPr>
        </p:nvSpPr>
        <p:spPr>
          <a:xfrm>
            <a:off x="457200" y="332640"/>
            <a:ext cx="8227080" cy="6118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2 frères jumeaux sortent d’un établissement hospitalier, où leur mère est en convalescence après la pose d’un pacemaker (qui se déréglera, lorsqu’elle regagnera son domicile, à cause de la proximité d’un pylône antenne relai satellitaire, ce qui entraînera son décès prématuré, le 16/06/2016), l’un capte mentalement la présence du disque volant et le verra, tandis que l’autre ne ressentira et ne verra rien, mais réussira, malgré tout, à le photographier.</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01C2C63-A0E1-4A12-825F-9B078B3EB305}" type="slidenum">
              <a:t>100</a:t>
            </a:fld>
          </a:p>
        </p:txBody>
      </p:sp>
    </p:spTree>
  </p:cSld>
  <p:transition>
    <p:fade thruBlk="true"/>
  </p:transition>
</p:sld>
</file>

<file path=ppt/slides/slide1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PlaceHolder 1"/>
          <p:cNvSpPr>
            <a:spLocks noGrp="1"/>
          </p:cNvSpPr>
          <p:nvPr>
            <p:ph type="title"/>
          </p:nvPr>
        </p:nvSpPr>
        <p:spPr>
          <a:xfrm>
            <a:off x="457200" y="11664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Image/030/La Chasse</a:t>
            </a:r>
            <a:endParaRPr lang="fr-FR" sz="3600" b="0" u="none" strike="noStrike">
              <a:solidFill>
                <a:schemeClr val="dk1"/>
              </a:solidFill>
              <a:effectLst/>
              <a:uFillTx/>
              <a:latin typeface="Calibri"/>
            </a:endParaRPr>
          </a:p>
        </p:txBody>
      </p:sp>
      <p:pic>
        <p:nvPicPr>
          <p:cNvPr id="239" name="Espace réservé du contenu 3" descr="30 LA CHASSE.jpg"/>
          <p:cNvPicPr/>
          <p:nvPr/>
        </p:nvPicPr>
        <p:blipFill>
          <a:blip r:embed="rId1"/>
          <a:stretch/>
        </p:blipFill>
        <p:spPr>
          <a:xfrm>
            <a:off x="319680" y="1917000"/>
            <a:ext cx="8426160" cy="3615480"/>
          </a:xfrm>
          <a:prstGeom prst="rect">
            <a:avLst/>
          </a:prstGeom>
          <a:noFill/>
          <a:ln w="0">
            <a:noFill/>
          </a:ln>
        </p:spPr>
      </p:pic>
      <p:sp>
        <p:nvSpPr>
          <p:cNvPr id="3" name="PlaceHolder 2"/>
          <p:cNvSpPr>
            <a:spLocks noGrp="1"/>
          </p:cNvSpPr>
          <p:nvPr>
            <p:ph type="sldNum" idx="36"/>
          </p:nvPr>
        </p:nvSpPr>
        <p:spPr/>
        <p:txBody>
          <a:bodyPr/>
          <a:p>
            <a:fld id="{BA7F42E1-8145-4011-B84E-66494F306883}" type="slidenum">
              <a:t>101</a:t>
            </a:fld>
          </a:p>
        </p:txBody>
      </p:sp>
    </p:spTree>
  </p:cSld>
  <p:transition>
    <p:fade thruBlk="true"/>
  </p:transition>
</p:sld>
</file>

<file path=ppt/slides/slide1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Image/031/Ghost-Rocket 01</a:t>
            </a:r>
            <a:endParaRPr lang="fr-FR" sz="3600" b="0" u="none" strike="noStrike">
              <a:solidFill>
                <a:schemeClr val="dk1"/>
              </a:solidFill>
              <a:effectLst/>
              <a:uFillTx/>
              <a:latin typeface="Calibri"/>
            </a:endParaRPr>
          </a:p>
        </p:txBody>
      </p:sp>
      <p:pic>
        <p:nvPicPr>
          <p:cNvPr id="241" name="Espace réservé du contenu 3" descr="31 GHOST-ROCKET 01.jpg"/>
          <p:cNvPicPr/>
          <p:nvPr/>
        </p:nvPicPr>
        <p:blipFill>
          <a:blip r:embed="rId1"/>
          <a:stretch/>
        </p:blipFill>
        <p:spPr>
          <a:xfrm>
            <a:off x="467640" y="1282320"/>
            <a:ext cx="8304120" cy="4880520"/>
          </a:xfrm>
          <a:prstGeom prst="rect">
            <a:avLst/>
          </a:prstGeom>
          <a:noFill/>
          <a:ln w="0">
            <a:noFill/>
          </a:ln>
        </p:spPr>
      </p:pic>
      <p:sp>
        <p:nvSpPr>
          <p:cNvPr id="3" name="PlaceHolder 2"/>
          <p:cNvSpPr>
            <a:spLocks noGrp="1"/>
          </p:cNvSpPr>
          <p:nvPr>
            <p:ph type="sldNum" idx="36"/>
          </p:nvPr>
        </p:nvSpPr>
        <p:spPr/>
        <p:txBody>
          <a:bodyPr/>
          <a:p>
            <a:fld id="{EA3B092D-38A6-4CEA-A2F7-29A1DBA9548F}" type="slidenum">
              <a:t>102</a:t>
            </a:fld>
          </a:p>
        </p:txBody>
      </p:sp>
    </p:spTree>
  </p:cSld>
  <p:transition>
    <p:fade thruBlk="true"/>
  </p:transition>
</p:sld>
</file>

<file path=ppt/slides/slide1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Image/032/Ghost-Rocket 02</a:t>
            </a:r>
            <a:endParaRPr lang="fr-FR" sz="3600" b="0" u="none" strike="noStrike">
              <a:solidFill>
                <a:schemeClr val="dk1"/>
              </a:solidFill>
              <a:effectLst/>
              <a:uFillTx/>
              <a:latin typeface="Calibri"/>
            </a:endParaRPr>
          </a:p>
        </p:txBody>
      </p:sp>
      <p:pic>
        <p:nvPicPr>
          <p:cNvPr id="243" name="Espace réservé du contenu 3" descr="32 GHOST-ROCKET 02.jpg"/>
          <p:cNvPicPr/>
          <p:nvPr/>
        </p:nvPicPr>
        <p:blipFill>
          <a:blip r:embed="rId1"/>
          <a:stretch/>
        </p:blipFill>
        <p:spPr>
          <a:xfrm>
            <a:off x="206640" y="1756080"/>
            <a:ext cx="8755200" cy="4046760"/>
          </a:xfrm>
          <a:prstGeom prst="rect">
            <a:avLst/>
          </a:prstGeom>
          <a:noFill/>
          <a:ln w="0">
            <a:noFill/>
          </a:ln>
        </p:spPr>
      </p:pic>
      <p:sp>
        <p:nvSpPr>
          <p:cNvPr id="3" name="PlaceHolder 2"/>
          <p:cNvSpPr>
            <a:spLocks noGrp="1"/>
          </p:cNvSpPr>
          <p:nvPr>
            <p:ph type="sldNum" idx="36"/>
          </p:nvPr>
        </p:nvSpPr>
        <p:spPr/>
        <p:txBody>
          <a:bodyPr/>
          <a:p>
            <a:fld id="{C5316F37-E1A1-4C05-B539-1FB9169F2916}" type="slidenum">
              <a:t>103</a:t>
            </a:fld>
          </a:p>
        </p:txBody>
      </p:sp>
    </p:spTree>
  </p:cSld>
  <p:transition>
    <p:fade thruBlk="true"/>
  </p:transition>
</p:sld>
</file>

<file path=ppt/slides/slide1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Image/033/Ghost-Rocket 03</a:t>
            </a:r>
            <a:endParaRPr lang="fr-FR" sz="3600" b="0" u="none" strike="noStrike">
              <a:solidFill>
                <a:schemeClr val="dk1"/>
              </a:solidFill>
              <a:effectLst/>
              <a:uFillTx/>
              <a:latin typeface="Calibri"/>
            </a:endParaRPr>
          </a:p>
        </p:txBody>
      </p:sp>
      <p:pic>
        <p:nvPicPr>
          <p:cNvPr id="245" name="Espace réservé du contenu 5" descr="33 GHOST-ROCKET 03.jpg"/>
          <p:cNvPicPr/>
          <p:nvPr/>
        </p:nvPicPr>
        <p:blipFill>
          <a:blip r:embed="rId1"/>
          <a:stretch/>
        </p:blipFill>
        <p:spPr>
          <a:xfrm>
            <a:off x="1259640" y="1194120"/>
            <a:ext cx="6622200" cy="5335920"/>
          </a:xfrm>
          <a:prstGeom prst="rect">
            <a:avLst/>
          </a:prstGeom>
          <a:noFill/>
          <a:ln w="0">
            <a:noFill/>
          </a:ln>
        </p:spPr>
      </p:pic>
      <p:sp>
        <p:nvSpPr>
          <p:cNvPr id="3" name="PlaceHolder 2"/>
          <p:cNvSpPr>
            <a:spLocks noGrp="1"/>
          </p:cNvSpPr>
          <p:nvPr>
            <p:ph type="sldNum" idx="36"/>
          </p:nvPr>
        </p:nvSpPr>
        <p:spPr/>
        <p:txBody>
          <a:bodyPr/>
          <a:p>
            <a:fld id="{D9E79B74-BF76-4DC1-B889-2315B01D6D25}" type="slidenum">
              <a:t>104</a:t>
            </a:fld>
          </a:p>
        </p:txBody>
      </p:sp>
    </p:spTree>
  </p:cSld>
  <p:transition>
    <p:fade thruBlk="true"/>
  </p:transition>
</p:sld>
</file>

<file path=ppt/slides/slide1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PlaceHolder 1"/>
          <p:cNvSpPr>
            <a:spLocks noGrp="1"/>
          </p:cNvSpPr>
          <p:nvPr>
            <p:ph type="title"/>
          </p:nvPr>
        </p:nvSpPr>
        <p:spPr>
          <a:xfrm>
            <a:off x="457200" y="274680"/>
            <a:ext cx="8227080" cy="847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Image/034/Disque Volant</a:t>
            </a:r>
            <a:endParaRPr lang="fr-FR" sz="3600" b="0" u="none" strike="noStrike">
              <a:solidFill>
                <a:schemeClr val="dk1"/>
              </a:solidFill>
              <a:effectLst/>
              <a:uFillTx/>
              <a:latin typeface="Calibri"/>
            </a:endParaRPr>
          </a:p>
        </p:txBody>
      </p:sp>
      <p:pic>
        <p:nvPicPr>
          <p:cNvPr id="247" name="Espace réservé du contenu 3" descr="34 DISQUE VOLANT.jpg"/>
          <p:cNvPicPr/>
          <p:nvPr/>
        </p:nvPicPr>
        <p:blipFill>
          <a:blip r:embed="rId1"/>
          <a:stretch/>
        </p:blipFill>
        <p:spPr>
          <a:xfrm>
            <a:off x="539640" y="1155240"/>
            <a:ext cx="8005320" cy="5223600"/>
          </a:xfrm>
          <a:prstGeom prst="rect">
            <a:avLst/>
          </a:prstGeom>
          <a:noFill/>
          <a:ln w="0">
            <a:noFill/>
          </a:ln>
        </p:spPr>
      </p:pic>
      <p:sp>
        <p:nvSpPr>
          <p:cNvPr id="3" name="PlaceHolder 2"/>
          <p:cNvSpPr>
            <a:spLocks noGrp="1"/>
          </p:cNvSpPr>
          <p:nvPr>
            <p:ph type="sldNum" idx="36"/>
          </p:nvPr>
        </p:nvSpPr>
        <p:spPr/>
        <p:txBody>
          <a:bodyPr/>
          <a:p>
            <a:fld id="{AD5E99AD-DC8B-4836-8EAC-833789D7BB63}" type="slidenum">
              <a:t>105</a:t>
            </a:fld>
          </a:p>
        </p:txBody>
      </p:sp>
    </p:spTree>
  </p:cSld>
  <p:transition>
    <p:fade thruBlk="true"/>
  </p:transition>
</p:sld>
</file>

<file path=ppt/slides/slide1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Image/035/Triangle Noir</a:t>
            </a:r>
            <a:endParaRPr lang="fr-FR" sz="3600" b="0" u="none" strike="noStrike">
              <a:solidFill>
                <a:schemeClr val="dk1"/>
              </a:solidFill>
              <a:effectLst/>
              <a:uFillTx/>
              <a:latin typeface="Calibri"/>
            </a:endParaRPr>
          </a:p>
        </p:txBody>
      </p:sp>
      <p:pic>
        <p:nvPicPr>
          <p:cNvPr id="249" name="Espace réservé du contenu 3" descr="35 Triangle Noir.jpg"/>
          <p:cNvPicPr/>
          <p:nvPr/>
        </p:nvPicPr>
        <p:blipFill>
          <a:blip r:embed="rId1"/>
          <a:stretch/>
        </p:blipFill>
        <p:spPr>
          <a:xfrm>
            <a:off x="195120" y="1484640"/>
            <a:ext cx="8743680" cy="4749840"/>
          </a:xfrm>
          <a:prstGeom prst="rect">
            <a:avLst/>
          </a:prstGeom>
          <a:noFill/>
          <a:ln w="0">
            <a:noFill/>
          </a:ln>
        </p:spPr>
      </p:pic>
      <p:sp>
        <p:nvSpPr>
          <p:cNvPr id="3" name="PlaceHolder 2"/>
          <p:cNvSpPr>
            <a:spLocks noGrp="1"/>
          </p:cNvSpPr>
          <p:nvPr>
            <p:ph type="sldNum" idx="36"/>
          </p:nvPr>
        </p:nvSpPr>
        <p:spPr/>
        <p:txBody>
          <a:bodyPr/>
          <a:p>
            <a:fld id="{9779A0EA-69FA-46C5-AE9B-3CDC8CC03EA8}" type="slidenum">
              <a:t>106</a:t>
            </a:fld>
          </a:p>
        </p:txBody>
      </p:sp>
    </p:spTree>
  </p:cSld>
  <p:transition>
    <p:fade thruBlk="true"/>
  </p:transition>
</p:sld>
</file>

<file path=ppt/slides/slide1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PlaceHolder 1"/>
          <p:cNvSpPr>
            <a:spLocks noGrp="1"/>
          </p:cNvSpPr>
          <p:nvPr>
            <p:ph type="title"/>
          </p:nvPr>
        </p:nvSpPr>
        <p:spPr>
          <a:xfrm>
            <a:off x="395640" y="263700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4400" b="1" u="none" strike="noStrike">
                <a:solidFill>
                  <a:schemeClr val="dk1"/>
                </a:solidFill>
                <a:effectLst/>
                <a:uFillTx/>
                <a:latin typeface="Calibri"/>
              </a:rPr>
              <a:t>Les</a:t>
            </a:r>
            <a:r>
              <a:rPr lang="fr-FR" sz="4400" b="0" u="none" strike="noStrike">
                <a:solidFill>
                  <a:schemeClr val="dk1"/>
                </a:solidFill>
                <a:effectLst/>
                <a:uFillTx/>
                <a:latin typeface="Calibri"/>
              </a:rPr>
              <a:t> </a:t>
            </a:r>
            <a:r>
              <a:rPr lang="fr-FR" sz="4400" b="1" u="none" strike="noStrike">
                <a:solidFill>
                  <a:schemeClr val="dk1"/>
                </a:solidFill>
                <a:effectLst/>
                <a:uFillTx/>
                <a:latin typeface="Calibri"/>
              </a:rPr>
              <a:t>entités</a:t>
            </a:r>
            <a:r>
              <a:rPr lang="fr-FR" sz="4400" b="0" u="none" strike="noStrike">
                <a:solidFill>
                  <a:schemeClr val="dk1"/>
                </a:solidFill>
                <a:effectLst/>
                <a:uFillTx/>
                <a:latin typeface="Calibri"/>
              </a:rPr>
              <a:t> </a:t>
            </a:r>
            <a:r>
              <a:rPr lang="fr-FR" sz="4400" b="1" u="none" strike="noStrike">
                <a:solidFill>
                  <a:schemeClr val="dk1"/>
                </a:solidFill>
                <a:effectLst/>
                <a:uFillTx/>
                <a:latin typeface="Calibri"/>
              </a:rPr>
              <a:t>xénomorphes</a:t>
            </a:r>
            <a:endParaRPr lang="fr-FR" sz="44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A68B3EA-A21D-466D-87C4-6E41FB10E7B3}" type="slidenum">
              <a:t>107</a:t>
            </a:fld>
          </a:p>
        </p:txBody>
      </p:sp>
    </p:spTree>
  </p:cSld>
  <p:transition>
    <p:fade thruBlk="true"/>
  </p:transition>
</p:sld>
</file>

<file path=ppt/slides/slide1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Image/036/Xénomorphe 01</a:t>
            </a:r>
            <a:endParaRPr lang="fr-FR" sz="3600" b="0" u="none" strike="noStrike">
              <a:solidFill>
                <a:schemeClr val="dk1"/>
              </a:solidFill>
              <a:effectLst/>
              <a:uFillTx/>
              <a:latin typeface="Calibri"/>
            </a:endParaRPr>
          </a:p>
        </p:txBody>
      </p:sp>
      <p:pic>
        <p:nvPicPr>
          <p:cNvPr id="252" name="Espace réservé du contenu 3" descr="36 Xénomorphe 01.jpg"/>
          <p:cNvPicPr/>
          <p:nvPr/>
        </p:nvPicPr>
        <p:blipFill>
          <a:blip r:embed="rId1"/>
          <a:stretch/>
        </p:blipFill>
        <p:spPr>
          <a:xfrm>
            <a:off x="1835640" y="1226520"/>
            <a:ext cx="5560920" cy="5368320"/>
          </a:xfrm>
          <a:prstGeom prst="rect">
            <a:avLst/>
          </a:prstGeom>
          <a:noFill/>
          <a:ln w="0">
            <a:noFill/>
          </a:ln>
        </p:spPr>
      </p:pic>
      <p:sp>
        <p:nvSpPr>
          <p:cNvPr id="3" name="PlaceHolder 2"/>
          <p:cNvSpPr>
            <a:spLocks noGrp="1"/>
          </p:cNvSpPr>
          <p:nvPr>
            <p:ph type="sldNum" idx="36"/>
          </p:nvPr>
        </p:nvSpPr>
        <p:spPr/>
        <p:txBody>
          <a:bodyPr/>
          <a:p>
            <a:fld id="{39D95B04-94E6-4E7F-8419-EC68F84E1580}" type="slidenum">
              <a:t>108</a:t>
            </a:fld>
          </a:p>
        </p:txBody>
      </p:sp>
    </p:spTree>
  </p:cSld>
  <p:transition>
    <p:fade thruBlk="true"/>
  </p:transition>
</p:sld>
</file>

<file path=ppt/slides/slide1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PlaceHolder 1"/>
          <p:cNvSpPr>
            <a:spLocks noGrp="1"/>
          </p:cNvSpPr>
          <p:nvPr>
            <p:ph type="title"/>
          </p:nvPr>
        </p:nvSpPr>
        <p:spPr>
          <a:xfrm>
            <a:off x="457200" y="274680"/>
            <a:ext cx="8227080" cy="847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Image/037/Xénomorphe 02</a:t>
            </a:r>
            <a:endParaRPr lang="fr-FR" sz="3600" b="0" u="none" strike="noStrike">
              <a:solidFill>
                <a:schemeClr val="dk1"/>
              </a:solidFill>
              <a:effectLst/>
              <a:uFillTx/>
              <a:latin typeface="Calibri"/>
            </a:endParaRPr>
          </a:p>
        </p:txBody>
      </p:sp>
      <p:pic>
        <p:nvPicPr>
          <p:cNvPr id="254" name="Espace réservé du contenu 3" descr="37 Xénomorphe 02.jpg"/>
          <p:cNvPicPr/>
          <p:nvPr/>
        </p:nvPicPr>
        <p:blipFill>
          <a:blip r:embed="rId1"/>
          <a:stretch/>
        </p:blipFill>
        <p:spPr>
          <a:xfrm>
            <a:off x="1979640" y="1057320"/>
            <a:ext cx="5110200" cy="5689080"/>
          </a:xfrm>
          <a:prstGeom prst="rect">
            <a:avLst/>
          </a:prstGeom>
          <a:noFill/>
          <a:ln w="0">
            <a:noFill/>
          </a:ln>
        </p:spPr>
      </p:pic>
      <p:sp>
        <p:nvSpPr>
          <p:cNvPr id="3" name="PlaceHolder 2"/>
          <p:cNvSpPr>
            <a:spLocks noGrp="1"/>
          </p:cNvSpPr>
          <p:nvPr>
            <p:ph type="sldNum" idx="36"/>
          </p:nvPr>
        </p:nvSpPr>
        <p:spPr/>
        <p:txBody>
          <a:bodyPr/>
          <a:p>
            <a:fld id="{6B35731A-2BE2-4781-AB90-731026353328}" type="slidenum">
              <a:t>109</a:t>
            </a:fld>
          </a:p>
        </p:txBody>
      </p:sp>
    </p:spTree>
  </p:cSld>
  <p:transition>
    <p:fade thruBlk="tru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PlaceHolder 1"/>
          <p:cNvSpPr>
            <a:spLocks noGrp="1"/>
          </p:cNvSpPr>
          <p:nvPr>
            <p:ph/>
          </p:nvPr>
        </p:nvSpPr>
        <p:spPr>
          <a:xfrm>
            <a:off x="457200" y="36360"/>
            <a:ext cx="822708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[John Keel fut] un théoricien radical qui croit que les OVNIs sont ultraterrestres plutôt qu'extraterrestres. Il veut dire par-là qu'ils sont un phénomène de forme changeante, d'un autre ordre d'existence.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Ces ultraterrestres sont essentiellement hostiles, ou du moins méprisants envers les êtres humains, et les manipulent de diverses façons, par exemple en mettant en scène des miracles qui inspirent des croyances religieuses infondées. Les ultraterrestres et leurs sous-fifres peuvent se manifester en tant que monstres, gens de l'espace, fantômes et même entités paranormales. »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(The UFO Encyclopedia, Volume 1 : UFOs in the 1980s, page 148, NY : Agogee, 1990).</a:t>
            </a:r>
            <a:br>
              <a:rPr sz="3200"/>
            </a:br>
            <a:r>
              <a:rPr lang="en-US" sz="3200" b="0" u="none" strike="noStrike">
                <a:solidFill>
                  <a:schemeClr val="dk1"/>
                </a:solidFill>
                <a:effectLst/>
                <a:uFillTx/>
                <a:latin typeface="Calibri"/>
              </a:rPr>
              <a:t>[John Keel] [Andrew Griffin - 2017 ]</a:t>
            </a:r>
            <a:r>
              <a:rPr lang="en-US" sz="3200" b="0" u="sng" strike="noStrike">
                <a:solidFill>
                  <a:schemeClr val="dk1"/>
                </a:solidFill>
                <a:effectLst/>
                <a:uFillTx/>
                <a:latin typeface="Calibri"/>
                <a:hlinkClick r:id="rId1"/>
              </a:rPr>
              <a:t>https://fr.sott.net/article/2898-John-A-Keel-est-mort</a:t>
            </a:r>
            <a:r>
              <a:rPr lang="en-US"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101" name=""/>
          <p:cNvSpPr/>
          <p:nvPr/>
        </p:nvSpPr>
        <p:spPr>
          <a:xfrm>
            <a:off x="4140000" y="6300000"/>
            <a:ext cx="3823560" cy="42588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A4D59A4F-7F21-4C7A-B078-1BE739CE0F6A}" type="slidenum">
              <a:rPr lang="fr-FR" sz="2400" b="0" u="none" strike="noStrike">
                <a:solidFill>
                  <a:srgbClr val="000000"/>
                </a:solidFill>
                <a:effectLst/>
                <a:uFillTx/>
                <a:latin typeface="Times New Roman"/>
              </a:rPr>
              <a:t>11</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17D5171C-BF28-4178-82AC-A0FF825C0D26}" type="slidenum">
              <a:t>11</a:t>
            </a:fld>
          </a:p>
        </p:txBody>
      </p:sp>
    </p:spTree>
  </p:cSld>
  <p:transition>
    <p:fade thruBlk="true"/>
  </p:transition>
</p:sld>
</file>

<file path=ppt/slides/slide1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PlaceHolder 1"/>
          <p:cNvSpPr>
            <a:spLocks noGrp="1"/>
          </p:cNvSpPr>
          <p:nvPr>
            <p:ph type="title"/>
          </p:nvPr>
        </p:nvSpPr>
        <p:spPr>
          <a:xfrm>
            <a:off x="360000" y="33876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Image/038/Xénomorphe 03</a:t>
            </a:r>
            <a:endParaRPr lang="fr-FR" sz="3600" b="0" u="none" strike="noStrike">
              <a:solidFill>
                <a:schemeClr val="dk1"/>
              </a:solidFill>
              <a:effectLst/>
              <a:uFillTx/>
              <a:latin typeface="Calibri"/>
            </a:endParaRPr>
          </a:p>
        </p:txBody>
      </p:sp>
      <p:pic>
        <p:nvPicPr>
          <p:cNvPr id="256" name="Espace réservé du contenu 3" descr="38 Xénomorphe 03.jpg"/>
          <p:cNvPicPr/>
          <p:nvPr/>
        </p:nvPicPr>
        <p:blipFill>
          <a:blip r:embed="rId1"/>
          <a:stretch/>
        </p:blipFill>
        <p:spPr>
          <a:xfrm>
            <a:off x="314640" y="1728000"/>
            <a:ext cx="8683560" cy="4610160"/>
          </a:xfrm>
          <a:prstGeom prst="rect">
            <a:avLst/>
          </a:prstGeom>
          <a:noFill/>
          <a:ln w="0">
            <a:noFill/>
          </a:ln>
        </p:spPr>
      </p:pic>
      <p:sp>
        <p:nvSpPr>
          <p:cNvPr id="257" name=""/>
          <p:cNvSpPr/>
          <p:nvPr/>
        </p:nvSpPr>
        <p:spPr>
          <a:xfrm>
            <a:off x="4320000" y="623268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507B1F4F-7C0F-49C2-8BFA-F0B1A66E9734}" type="slidenum">
              <a:rPr lang="fr-FR" sz="2400" b="0" u="none" strike="noStrike">
                <a:solidFill>
                  <a:srgbClr val="000000"/>
                </a:solidFill>
                <a:effectLst/>
                <a:uFillTx/>
                <a:latin typeface="Times New Roman"/>
              </a:rPr>
              <a:t>110</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5DF948C7-8376-4B1D-8CC5-95963F396425}" type="slidenum">
              <a:t>110</a:t>
            </a:fld>
          </a:p>
        </p:txBody>
      </p:sp>
    </p:spTree>
  </p:cSld>
  <p:transition>
    <p:fade thruBlk="true"/>
  </p:transition>
</p:sld>
</file>

<file path=ppt/slides/slide1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PlaceHolder 1"/>
          <p:cNvSpPr>
            <a:spLocks noGrp="1"/>
          </p:cNvSpPr>
          <p:nvPr>
            <p:ph type="title"/>
          </p:nvPr>
        </p:nvSpPr>
        <p:spPr>
          <a:xfrm>
            <a:off x="457200" y="27468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Image/039/Xénomorphe 04</a:t>
            </a:r>
            <a:endParaRPr lang="fr-FR" sz="3600" b="0" u="none" strike="noStrike">
              <a:solidFill>
                <a:schemeClr val="dk1"/>
              </a:solidFill>
              <a:effectLst/>
              <a:uFillTx/>
              <a:latin typeface="Calibri"/>
            </a:endParaRPr>
          </a:p>
        </p:txBody>
      </p:sp>
      <p:pic>
        <p:nvPicPr>
          <p:cNvPr id="259" name="Espace réservé du contenu 3" descr="39 Xénomorphe 04.jpg"/>
          <p:cNvPicPr/>
          <p:nvPr/>
        </p:nvPicPr>
        <p:blipFill>
          <a:blip r:embed="rId1"/>
          <a:stretch/>
        </p:blipFill>
        <p:spPr>
          <a:xfrm>
            <a:off x="251640" y="1599480"/>
            <a:ext cx="8638560" cy="4524480"/>
          </a:xfrm>
          <a:prstGeom prst="rect">
            <a:avLst/>
          </a:prstGeom>
          <a:noFill/>
          <a:ln w="0">
            <a:noFill/>
          </a:ln>
        </p:spPr>
      </p:pic>
      <p:sp>
        <p:nvSpPr>
          <p:cNvPr id="3" name="PlaceHolder 2"/>
          <p:cNvSpPr>
            <a:spLocks noGrp="1"/>
          </p:cNvSpPr>
          <p:nvPr>
            <p:ph type="sldNum" idx="36"/>
          </p:nvPr>
        </p:nvSpPr>
        <p:spPr/>
        <p:txBody>
          <a:bodyPr/>
          <a:p>
            <a:fld id="{C2DA13AB-F6FF-4728-AFF1-ECAC20B920A9}" type="slidenum">
              <a:t>111</a:t>
            </a:fld>
          </a:p>
        </p:txBody>
      </p:sp>
    </p:spTree>
  </p:cSld>
  <p:transition>
    <p:fade thruBlk="true"/>
  </p:transition>
</p:sld>
</file>

<file path=ppt/slides/slide1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1"/>
          <p:cNvSpPr>
            <a:spLocks noGrp="1"/>
          </p:cNvSpPr>
          <p:nvPr>
            <p:ph type="title"/>
          </p:nvPr>
        </p:nvSpPr>
        <p:spPr>
          <a:xfrm>
            <a:off x="457200" y="27468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Image/040/Xénomorphe 05</a:t>
            </a:r>
            <a:endParaRPr lang="fr-FR" sz="3600" b="0" u="none" strike="noStrike">
              <a:solidFill>
                <a:schemeClr val="dk1"/>
              </a:solidFill>
              <a:effectLst/>
              <a:uFillTx/>
              <a:latin typeface="Calibri"/>
            </a:endParaRPr>
          </a:p>
        </p:txBody>
      </p:sp>
      <p:pic>
        <p:nvPicPr>
          <p:cNvPr id="261" name="Espace réservé du contenu 3" descr="40 Xénomorphe 05.jpg"/>
          <p:cNvPicPr/>
          <p:nvPr/>
        </p:nvPicPr>
        <p:blipFill>
          <a:blip r:embed="rId1"/>
          <a:stretch/>
        </p:blipFill>
        <p:spPr>
          <a:xfrm>
            <a:off x="553680" y="1692000"/>
            <a:ext cx="8025120" cy="3894480"/>
          </a:xfrm>
          <a:prstGeom prst="rect">
            <a:avLst/>
          </a:prstGeom>
          <a:noFill/>
          <a:ln w="0">
            <a:noFill/>
          </a:ln>
        </p:spPr>
      </p:pic>
      <p:sp>
        <p:nvSpPr>
          <p:cNvPr id="3" name="PlaceHolder 2"/>
          <p:cNvSpPr>
            <a:spLocks noGrp="1"/>
          </p:cNvSpPr>
          <p:nvPr>
            <p:ph type="sldNum" idx="36"/>
          </p:nvPr>
        </p:nvSpPr>
        <p:spPr/>
        <p:txBody>
          <a:bodyPr/>
          <a:p>
            <a:fld id="{818BFA61-DD85-4314-BA68-8DD5B13F8E42}" type="slidenum">
              <a:t>112</a:t>
            </a:fld>
          </a:p>
        </p:txBody>
      </p:sp>
    </p:spTree>
  </p:cSld>
  <p:transition>
    <p:fade thruBlk="true"/>
  </p:transition>
</p:sld>
</file>

<file path=ppt/slides/slide1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type="title"/>
          </p:nvPr>
        </p:nvSpPr>
        <p:spPr>
          <a:xfrm>
            <a:off x="457200" y="27468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Image/40 BIS/Xénomorphe 05</a:t>
            </a:r>
            <a:endParaRPr lang="fr-FR" sz="3600" b="0" u="none" strike="noStrike">
              <a:solidFill>
                <a:schemeClr val="dk1"/>
              </a:solidFill>
              <a:effectLst/>
              <a:uFillTx/>
              <a:latin typeface="Calibri"/>
            </a:endParaRPr>
          </a:p>
        </p:txBody>
      </p:sp>
      <p:pic>
        <p:nvPicPr>
          <p:cNvPr id="263" name="Espace réservé du contenu 3" descr="40 BIS  Xénomorphe 05.jpg"/>
          <p:cNvPicPr/>
          <p:nvPr/>
        </p:nvPicPr>
        <p:blipFill>
          <a:blip r:embed="rId1"/>
          <a:stretch/>
        </p:blipFill>
        <p:spPr>
          <a:xfrm>
            <a:off x="799560" y="1344960"/>
            <a:ext cx="7542360" cy="5033880"/>
          </a:xfrm>
          <a:prstGeom prst="rect">
            <a:avLst/>
          </a:prstGeom>
          <a:noFill/>
          <a:ln w="0">
            <a:noFill/>
          </a:ln>
        </p:spPr>
      </p:pic>
      <p:sp>
        <p:nvSpPr>
          <p:cNvPr id="3" name="PlaceHolder 2"/>
          <p:cNvSpPr>
            <a:spLocks noGrp="1"/>
          </p:cNvSpPr>
          <p:nvPr>
            <p:ph type="sldNum" idx="36"/>
          </p:nvPr>
        </p:nvSpPr>
        <p:spPr/>
        <p:txBody>
          <a:bodyPr/>
          <a:p>
            <a:fld id="{A812F1BD-1DE1-4251-AB6F-488BDA863C86}" type="slidenum">
              <a:t>113</a:t>
            </a:fld>
          </a:p>
        </p:txBody>
      </p:sp>
    </p:spTree>
  </p:cSld>
  <p:transition>
    <p:fade thruBlk="true"/>
  </p:transition>
</p:sld>
</file>

<file path=ppt/slides/slide1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PlaceHolder 1"/>
          <p:cNvSpPr>
            <a:spLocks noGrp="1"/>
          </p:cNvSpPr>
          <p:nvPr>
            <p:ph/>
          </p:nvPr>
        </p:nvSpPr>
        <p:spPr>
          <a:xfrm>
            <a:off x="457200" y="1600200"/>
            <a:ext cx="8227080" cy="297828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(voir les autres photos Le C. R. I. - Les dossiers non-classifiés - 8 - L'Anagogie des Anciens, des Chroniques Stellaires 1 et 2 - Eklablog)</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DD59238-6F70-4F6A-B0C0-85909BD981B8}" type="slidenum">
              <a:t>114</a:t>
            </a:fld>
          </a:p>
        </p:txBody>
      </p:sp>
    </p:spTree>
  </p:cSld>
  <p:transition>
    <p:fade thruBlk="true"/>
  </p:transition>
</p:sld>
</file>

<file path=ppt/slides/slide1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PlaceHolder 1"/>
          <p:cNvSpPr>
            <a:spLocks noGrp="1"/>
          </p:cNvSpPr>
          <p:nvPr>
            <p:ph type="title"/>
          </p:nvPr>
        </p:nvSpPr>
        <p:spPr>
          <a:xfrm>
            <a:off x="457200" y="18864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Image/041/La Méduse Volante</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01</a:t>
            </a:r>
            <a:endParaRPr lang="fr-FR" sz="3600" b="0" u="none" strike="noStrike">
              <a:solidFill>
                <a:schemeClr val="dk1"/>
              </a:solidFill>
              <a:effectLst/>
              <a:uFillTx/>
              <a:latin typeface="Calibri"/>
            </a:endParaRPr>
          </a:p>
        </p:txBody>
      </p:sp>
      <p:pic>
        <p:nvPicPr>
          <p:cNvPr id="266" name="Espace réservé du contenu 3" descr="41 LA MEDUSE VOLANTE 01.jpg"/>
          <p:cNvPicPr/>
          <p:nvPr/>
        </p:nvPicPr>
        <p:blipFill>
          <a:blip r:embed="rId1"/>
          <a:stretch/>
        </p:blipFill>
        <p:spPr>
          <a:xfrm>
            <a:off x="1691640" y="1052640"/>
            <a:ext cx="5807880" cy="3512160"/>
          </a:xfrm>
          <a:prstGeom prst="rect">
            <a:avLst/>
          </a:prstGeom>
          <a:noFill/>
          <a:ln w="0">
            <a:noFill/>
          </a:ln>
        </p:spPr>
      </p:pic>
      <p:sp>
        <p:nvSpPr>
          <p:cNvPr id="267" name="Rectangle 4"/>
          <p:cNvSpPr/>
          <p:nvPr/>
        </p:nvSpPr>
        <p:spPr>
          <a:xfrm>
            <a:off x="0" y="4797000"/>
            <a:ext cx="9141480" cy="181332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pPr>
            <a:r>
              <a:rPr lang="fr-FR" sz="2800" b="0" u="none" strike="noStrike">
                <a:solidFill>
                  <a:schemeClr val="dk1"/>
                </a:solidFill>
                <a:effectLst/>
                <a:uFillTx/>
                <a:latin typeface="Calibri"/>
              </a:rPr>
              <a:t>02/06/2017 – Poste de Vigie de La Maison Rouge (14) - Attaque Fulgurante d’une « Soucoupe-Méduse » qui Abducte, en Plein Jour, une Proie ressemblant à un des Moutons qui pâturent dans les Prés-Salés de la Baie de l’Orne</a:t>
            </a:r>
            <a:r>
              <a:rPr lang="fr-FR" sz="1800" b="0" u="none" strike="noStrike">
                <a:solidFill>
                  <a:schemeClr val="dk1"/>
                </a:solidFill>
                <a:effectLst/>
                <a:uFillTx/>
                <a:latin typeface="Calibri"/>
              </a:rPr>
              <a:t>.</a:t>
            </a:r>
            <a:endParaRPr lang="fr-FR" sz="18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4E548818-B1DA-48A6-84E6-0556F2A65A98}" type="slidenum">
              <a:t>115</a:t>
            </a:fld>
          </a:p>
        </p:txBody>
      </p:sp>
    </p:spTree>
  </p:cSld>
  <p:transition>
    <p:fade thruBlk="true"/>
  </p:transition>
</p:sld>
</file>

<file path=ppt/slides/slide1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Image/042/La Méduse Volante</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02</a:t>
            </a:r>
            <a:endParaRPr lang="fr-FR" sz="3600" b="0" u="none" strike="noStrike">
              <a:solidFill>
                <a:schemeClr val="dk1"/>
              </a:solidFill>
              <a:effectLst/>
              <a:uFillTx/>
              <a:latin typeface="Calibri"/>
            </a:endParaRPr>
          </a:p>
        </p:txBody>
      </p:sp>
      <p:pic>
        <p:nvPicPr>
          <p:cNvPr id="269" name="Espace réservé du contenu 3" descr="42 LA MEDUSE VOLANTE 02.jpg"/>
          <p:cNvPicPr/>
          <p:nvPr/>
        </p:nvPicPr>
        <p:blipFill>
          <a:blip r:embed="rId1"/>
          <a:stretch/>
        </p:blipFill>
        <p:spPr>
          <a:xfrm>
            <a:off x="1691640" y="1219320"/>
            <a:ext cx="5758200" cy="5285160"/>
          </a:xfrm>
          <a:prstGeom prst="rect">
            <a:avLst/>
          </a:prstGeom>
          <a:noFill/>
          <a:ln w="0">
            <a:noFill/>
          </a:ln>
        </p:spPr>
      </p:pic>
      <p:sp>
        <p:nvSpPr>
          <p:cNvPr id="3" name="PlaceHolder 2"/>
          <p:cNvSpPr>
            <a:spLocks noGrp="1"/>
          </p:cNvSpPr>
          <p:nvPr>
            <p:ph type="sldNum" idx="36"/>
          </p:nvPr>
        </p:nvSpPr>
        <p:spPr/>
        <p:txBody>
          <a:bodyPr/>
          <a:p>
            <a:fld id="{F65C6D71-78C5-4F19-9FD2-00F9F6F6F2F4}" type="slidenum">
              <a:t>116</a:t>
            </a:fld>
          </a:p>
        </p:txBody>
      </p:sp>
    </p:spTree>
  </p:cSld>
  <p:transition>
    <p:fade thruBlk="true"/>
  </p:transition>
</p:sld>
</file>

<file path=ppt/slides/slide1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Image/043/La Méduse Volante</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03</a:t>
            </a:r>
            <a:endParaRPr lang="fr-FR" sz="3600" b="0" u="none" strike="noStrike">
              <a:solidFill>
                <a:schemeClr val="dk1"/>
              </a:solidFill>
              <a:effectLst/>
              <a:uFillTx/>
              <a:latin typeface="Calibri"/>
            </a:endParaRPr>
          </a:p>
        </p:txBody>
      </p:sp>
      <p:pic>
        <p:nvPicPr>
          <p:cNvPr id="271" name="Espace réservé du contenu 3" descr="43 LA MEDUSE VOLANTE 03.jpg"/>
          <p:cNvPicPr/>
          <p:nvPr/>
        </p:nvPicPr>
        <p:blipFill>
          <a:blip r:embed="rId1"/>
          <a:stretch/>
        </p:blipFill>
        <p:spPr>
          <a:xfrm>
            <a:off x="516960" y="1825920"/>
            <a:ext cx="8156880" cy="3760560"/>
          </a:xfrm>
          <a:prstGeom prst="rect">
            <a:avLst/>
          </a:prstGeom>
          <a:noFill/>
          <a:ln w="0">
            <a:noFill/>
          </a:ln>
        </p:spPr>
      </p:pic>
      <p:sp>
        <p:nvSpPr>
          <p:cNvPr id="3" name="PlaceHolder 2"/>
          <p:cNvSpPr>
            <a:spLocks noGrp="1"/>
          </p:cNvSpPr>
          <p:nvPr>
            <p:ph type="sldNum" idx="36"/>
          </p:nvPr>
        </p:nvSpPr>
        <p:spPr/>
        <p:txBody>
          <a:bodyPr/>
          <a:p>
            <a:fld id="{87CF8E10-10C5-4539-8C10-50DB041270F9}" type="slidenum">
              <a:t>117</a:t>
            </a:fld>
          </a:p>
        </p:txBody>
      </p:sp>
    </p:spTree>
  </p:cSld>
  <p:transition>
    <p:fade thruBlk="true"/>
  </p:transition>
</p:sld>
</file>

<file path=ppt/slides/slide1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Image/044/La Méduse Volante</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04</a:t>
            </a:r>
            <a:endParaRPr lang="fr-FR" sz="3600" b="0" u="none" strike="noStrike">
              <a:solidFill>
                <a:schemeClr val="dk1"/>
              </a:solidFill>
              <a:effectLst/>
              <a:uFillTx/>
              <a:latin typeface="Calibri"/>
            </a:endParaRPr>
          </a:p>
        </p:txBody>
      </p:sp>
      <p:pic>
        <p:nvPicPr>
          <p:cNvPr id="273" name="Espace réservé du contenu 3" descr="44 LA MEDUSE VOLANTE 04.jpg"/>
          <p:cNvPicPr/>
          <p:nvPr/>
        </p:nvPicPr>
        <p:blipFill>
          <a:blip r:embed="rId1"/>
          <a:stretch/>
        </p:blipFill>
        <p:spPr>
          <a:xfrm>
            <a:off x="411120" y="2349000"/>
            <a:ext cx="8319240" cy="3026160"/>
          </a:xfrm>
          <a:prstGeom prst="rect">
            <a:avLst/>
          </a:prstGeom>
          <a:noFill/>
          <a:ln w="0">
            <a:noFill/>
          </a:ln>
        </p:spPr>
      </p:pic>
      <p:sp>
        <p:nvSpPr>
          <p:cNvPr id="3" name="PlaceHolder 2"/>
          <p:cNvSpPr>
            <a:spLocks noGrp="1"/>
          </p:cNvSpPr>
          <p:nvPr>
            <p:ph type="sldNum" idx="36"/>
          </p:nvPr>
        </p:nvSpPr>
        <p:spPr/>
        <p:txBody>
          <a:bodyPr/>
          <a:p>
            <a:fld id="{5CEE99EE-E5D3-4E6E-9612-4EFDB04FD608}" type="slidenum">
              <a:t>118</a:t>
            </a:fld>
          </a:p>
        </p:txBody>
      </p:sp>
    </p:spTree>
  </p:cSld>
  <p:transition>
    <p:fade thruBlk="true"/>
  </p:transition>
</p:sld>
</file>

<file path=ppt/slides/slide1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Image/045/La Méduse Volante</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05</a:t>
            </a:r>
            <a:endParaRPr lang="fr-FR" sz="3600" b="0" u="none" strike="noStrike">
              <a:solidFill>
                <a:schemeClr val="dk1"/>
              </a:solidFill>
              <a:effectLst/>
              <a:uFillTx/>
              <a:latin typeface="Calibri"/>
            </a:endParaRPr>
          </a:p>
        </p:txBody>
      </p:sp>
      <p:pic>
        <p:nvPicPr>
          <p:cNvPr id="275" name="Espace réservé du contenu 3" descr="45 LA MEDUSE VOLANTE 05.jpg"/>
          <p:cNvPicPr/>
          <p:nvPr/>
        </p:nvPicPr>
        <p:blipFill>
          <a:blip r:embed="rId1"/>
          <a:stretch/>
        </p:blipFill>
        <p:spPr>
          <a:xfrm>
            <a:off x="457200" y="1735200"/>
            <a:ext cx="8227080" cy="4253400"/>
          </a:xfrm>
          <a:prstGeom prst="rect">
            <a:avLst/>
          </a:prstGeom>
          <a:noFill/>
          <a:ln w="0">
            <a:noFill/>
          </a:ln>
        </p:spPr>
      </p:pic>
      <p:sp>
        <p:nvSpPr>
          <p:cNvPr id="3" name="PlaceHolder 2"/>
          <p:cNvSpPr>
            <a:spLocks noGrp="1"/>
          </p:cNvSpPr>
          <p:nvPr>
            <p:ph type="sldNum" idx="36"/>
          </p:nvPr>
        </p:nvSpPr>
        <p:spPr/>
        <p:txBody>
          <a:bodyPr/>
          <a:p>
            <a:fld id="{983759D8-E202-4796-867F-DAEB17117A72}" type="slidenum">
              <a:t>119</a:t>
            </a:fld>
          </a:p>
        </p:txBody>
      </p:sp>
    </p:spTree>
  </p:cSld>
  <p:transition>
    <p:fade thruBlk="true"/>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connexion surnaturelle et ovni est patente avec la géométrie formelle du </a:t>
            </a:r>
            <a:r>
              <a:rPr lang="fr-FR" sz="3200" b="0" i="1" u="none" strike="noStrike">
                <a:solidFill>
                  <a:schemeClr val="dk1"/>
                </a:solidFill>
                <a:effectLst/>
                <a:uFillTx/>
                <a:latin typeface="Calibri"/>
              </a:rPr>
              <a:t>triangle noir</a:t>
            </a:r>
            <a:r>
              <a:rPr lang="fr-FR" sz="3200" b="0" u="none" strike="noStrike">
                <a:solidFill>
                  <a:schemeClr val="dk1"/>
                </a:solidFill>
                <a:effectLst/>
                <a:uFillTx/>
                <a:latin typeface="Calibri"/>
              </a:rPr>
              <a:t> des vaisseaux non-identifiés appelés, </a:t>
            </a:r>
            <a:r>
              <a:rPr lang="fr-FR" sz="3200" b="0" i="1" u="none" strike="noStrike">
                <a:solidFill>
                  <a:schemeClr val="dk1"/>
                </a:solidFill>
                <a:effectLst/>
                <a:uFillTx/>
                <a:latin typeface="Calibri"/>
              </a:rPr>
              <a:t>triangles noirs</a:t>
            </a:r>
            <a:r>
              <a:rPr lang="fr-FR" sz="3200" b="0" u="none" strike="noStrike">
                <a:solidFill>
                  <a:schemeClr val="dk1"/>
                </a:solidFill>
                <a:effectLst/>
                <a:uFillTx/>
                <a:latin typeface="Calibri"/>
              </a:rPr>
              <a:t> par les ovnilogues modernes, puisque c’est le marqueur du </a:t>
            </a:r>
            <a:r>
              <a:rPr lang="fr-FR" sz="3200" b="0" i="1" u="none" strike="noStrike">
                <a:solidFill>
                  <a:schemeClr val="dk1"/>
                </a:solidFill>
                <a:effectLst/>
                <a:uFillTx/>
                <a:latin typeface="Calibri"/>
              </a:rPr>
              <a:t>Nigrum Ostia</a:t>
            </a:r>
            <a:r>
              <a:rPr lang="fr-FR" sz="3200" b="0" u="none" strike="noStrike">
                <a:solidFill>
                  <a:schemeClr val="dk1"/>
                </a:solidFill>
                <a:effectLst/>
                <a:uFillTx/>
                <a:latin typeface="Calibri"/>
              </a:rPr>
              <a:t>, de </a:t>
            </a:r>
            <a:r>
              <a:rPr lang="fr-FR" sz="3200" b="0" i="1" u="none" strike="noStrike">
                <a:solidFill>
                  <a:schemeClr val="dk1"/>
                </a:solidFill>
                <a:effectLst/>
                <a:uFillTx/>
                <a:latin typeface="Calibri"/>
              </a:rPr>
              <a:t>l’hostie triangulé</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de la Clavicula Nox</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(la petite clef nocturne des sabbats et des esbats)</a:t>
            </a: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imprimé sur la peau des abductés ufologiques sous la forme de griffures, de trois points, ou de triangles rouges, et des adeptes </a:t>
            </a:r>
            <a:r>
              <a:rPr lang="fr-FR" sz="3200" b="0" i="1" u="none" strike="noStrike">
                <a:solidFill>
                  <a:schemeClr val="dk1"/>
                </a:solidFill>
                <a:effectLst/>
                <a:uFillTx/>
                <a:latin typeface="Calibri"/>
              </a:rPr>
              <a:t>des sabbats et des esbats des occultistes </a:t>
            </a:r>
            <a:r>
              <a:rPr lang="fr-FR" sz="3200" b="0" u="none" strike="noStrike">
                <a:solidFill>
                  <a:schemeClr val="dk1"/>
                </a:solidFill>
                <a:effectLst/>
                <a:uFillTx/>
                <a:latin typeface="Calibri"/>
              </a:rPr>
              <a:t>qui entrent en contact avec </a:t>
            </a:r>
            <a:r>
              <a:rPr lang="fr-FR" sz="3200" b="0" i="1" u="none" strike="noStrike">
                <a:solidFill>
                  <a:schemeClr val="dk1"/>
                </a:solidFill>
                <a:effectLst/>
                <a:uFillTx/>
                <a:latin typeface="Calibri"/>
              </a:rPr>
              <a:t>les anges volants non-identifié </a:t>
            </a:r>
            <a:r>
              <a:rPr lang="fr-FR" sz="3200" b="0" u="none" strike="noStrike">
                <a:solidFill>
                  <a:schemeClr val="dk1"/>
                </a:solidFill>
                <a:effectLst/>
                <a:uFillTx/>
                <a:latin typeface="Calibri"/>
              </a:rPr>
              <a:t>comme les appelle Maurice Guingand,</a:t>
            </a:r>
            <a:br>
              <a:rPr sz="3200"/>
            </a:br>
            <a:r>
              <a:rPr lang="fr-FR" sz="3200" b="0" u="none" strike="noStrike">
                <a:solidFill>
                  <a:schemeClr val="dk1"/>
                </a:solidFill>
                <a:effectLst/>
                <a:uFillTx/>
                <a:latin typeface="Calibri"/>
              </a:rPr>
              <a:t>[cf. : Sur la piste des anges non identifiés - Maurice Guingand - 1976]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BB584AC-9CE0-4B0A-8D51-FEE6A8752072}" type="slidenum">
              <a:t>12</a:t>
            </a:fld>
          </a:p>
        </p:txBody>
      </p:sp>
    </p:spTree>
  </p:cSld>
  <p:transition>
    <p:fade thruBlk="true"/>
  </p:transition>
</p:sld>
</file>

<file path=ppt/slides/slide1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Image/046/Xénomorphe 07</a:t>
            </a:r>
            <a:endParaRPr lang="fr-FR" sz="3600" b="0" u="none" strike="noStrike">
              <a:solidFill>
                <a:schemeClr val="dk1"/>
              </a:solidFill>
              <a:effectLst/>
              <a:uFillTx/>
              <a:latin typeface="Calibri"/>
            </a:endParaRPr>
          </a:p>
        </p:txBody>
      </p:sp>
      <p:pic>
        <p:nvPicPr>
          <p:cNvPr id="277" name="Espace réservé du contenu 3" descr="46 Xénomorphe 07.jpg"/>
          <p:cNvPicPr/>
          <p:nvPr/>
        </p:nvPicPr>
        <p:blipFill>
          <a:blip r:embed="rId1"/>
          <a:stretch/>
        </p:blipFill>
        <p:spPr>
          <a:xfrm>
            <a:off x="1187640" y="944280"/>
            <a:ext cx="6766200" cy="5835240"/>
          </a:xfrm>
          <a:prstGeom prst="rect">
            <a:avLst/>
          </a:prstGeom>
          <a:noFill/>
          <a:ln w="0">
            <a:noFill/>
          </a:ln>
        </p:spPr>
      </p:pic>
      <p:sp>
        <p:nvSpPr>
          <p:cNvPr id="3" name="PlaceHolder 2"/>
          <p:cNvSpPr>
            <a:spLocks noGrp="1"/>
          </p:cNvSpPr>
          <p:nvPr>
            <p:ph type="sldNum" idx="36"/>
          </p:nvPr>
        </p:nvSpPr>
        <p:spPr/>
        <p:txBody>
          <a:bodyPr/>
          <a:p>
            <a:fld id="{CF8195A5-E91B-465D-ABE5-629CB9E5E815}" type="slidenum">
              <a:t>120</a:t>
            </a:fld>
          </a:p>
        </p:txBody>
      </p:sp>
    </p:spTree>
  </p:cSld>
  <p:transition>
    <p:fade thruBlk="true"/>
  </p:transition>
</p:sld>
</file>

<file path=ppt/slides/slide1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Image/047/Xénomorphe 08</a:t>
            </a:r>
            <a:endParaRPr lang="fr-FR" sz="3600" b="0" u="none" strike="noStrike">
              <a:solidFill>
                <a:schemeClr val="dk1"/>
              </a:solidFill>
              <a:effectLst/>
              <a:uFillTx/>
              <a:latin typeface="Calibri"/>
            </a:endParaRPr>
          </a:p>
        </p:txBody>
      </p:sp>
      <p:sp>
        <p:nvSpPr>
          <p:cNvPr id="279" name="Espace réservé du contenu 3"/>
          <p:cNvSpPr/>
          <p:nvPr/>
        </p:nvSpPr>
        <p:spPr>
          <a:xfrm>
            <a:off x="180000" y="1980000"/>
            <a:ext cx="8672400" cy="3845880"/>
          </a:xfrm>
          <a:prstGeom prst="rect">
            <a:avLst/>
          </a:prstGeom>
          <a:blipFill rotWithShape="0">
            <a:blip r:embed="rId1"/>
            <a:srcRect/>
            <a:stretch/>
          </a:blipFill>
          <a:ln w="0">
            <a:noFill/>
          </a:ln>
        </p:spPr>
        <p:style>
          <a:lnRef idx="0"/>
          <a:fillRef idx="0"/>
          <a:effectRef idx="0"/>
          <a:fontRef idx="minor"/>
        </p:style>
        <p:txBody>
          <a:bodyPr lIns="90000" tIns="45000" rIns="90000" bIns="45000" anchor="t" anchorCtr="1">
            <a:noAutofit/>
          </a:bodyPr>
          <a:p>
            <a:pPr>
              <a:lnSpc>
                <a:spcPct val="100000"/>
              </a:lnSpc>
            </a:pPr>
            <a:fld id="{2736CB2D-764C-40CB-9486-EA19A70FB838}" type="slidenum">
              <a:rPr lang="fr-FR" sz="1800" b="0" u="none" strike="noStrike">
                <a:solidFill>
                  <a:srgbClr val="000000"/>
                </a:solidFill>
                <a:effectLst/>
                <a:uFillTx/>
                <a:latin typeface="Arial"/>
              </a:rPr>
              <a:t>121</a:t>
            </a:fld>
            <a:endParaRPr lang="fr-FR" sz="1800" b="0" u="none" strike="noStrike">
              <a:solidFill>
                <a:srgbClr val="000000"/>
              </a:solidFill>
              <a:effectLst/>
              <a:uFillTx/>
              <a:latin typeface="Arial"/>
            </a:endParaRPr>
          </a:p>
        </p:txBody>
      </p:sp>
      <p:sp>
        <p:nvSpPr>
          <p:cNvPr id="280" name=""/>
          <p:cNvSpPr/>
          <p:nvPr/>
        </p:nvSpPr>
        <p:spPr>
          <a:xfrm>
            <a:off x="4095000" y="612000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A3414837-72CA-488E-9800-6674493A84E0}" type="slidenum">
              <a:rPr lang="fr-FR" sz="2400" b="0" u="none" strike="noStrike">
                <a:solidFill>
                  <a:srgbClr val="000000"/>
                </a:solidFill>
                <a:effectLst/>
                <a:uFillTx/>
                <a:latin typeface="Times New Roman"/>
              </a:rPr>
              <a:t>121</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B9B999DE-B24F-47E0-9972-2FE53C9BFD2E}" type="slidenum">
              <a:t>121</a:t>
            </a:fld>
          </a:p>
        </p:txBody>
      </p:sp>
    </p:spTree>
  </p:cSld>
  <p:transition>
    <p:fade thruBlk="true"/>
  </p:transition>
</p:sld>
</file>

<file path=ppt/slides/slide1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PlaceHolder 1"/>
          <p:cNvSpPr>
            <a:spLocks noGrp="1"/>
          </p:cNvSpPr>
          <p:nvPr>
            <p:ph type="title"/>
          </p:nvPr>
        </p:nvSpPr>
        <p:spPr>
          <a:xfrm>
            <a:off x="457200" y="116640"/>
            <a:ext cx="8227080" cy="717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Image/048/Xénomorphe 09</a:t>
            </a:r>
            <a:endParaRPr lang="fr-FR" sz="3600" b="0" u="none" strike="noStrike">
              <a:solidFill>
                <a:schemeClr val="dk1"/>
              </a:solidFill>
              <a:effectLst/>
              <a:uFillTx/>
              <a:latin typeface="Calibri"/>
            </a:endParaRPr>
          </a:p>
        </p:txBody>
      </p:sp>
      <p:pic>
        <p:nvPicPr>
          <p:cNvPr id="282" name="Espace réservé du contenu 3" descr="48 Xénomorphe 09.jpg"/>
          <p:cNvPicPr/>
          <p:nvPr/>
        </p:nvPicPr>
        <p:blipFill>
          <a:blip r:embed="rId1"/>
          <a:stretch/>
        </p:blipFill>
        <p:spPr>
          <a:xfrm>
            <a:off x="540000" y="764640"/>
            <a:ext cx="7989840" cy="3597840"/>
          </a:xfrm>
          <a:prstGeom prst="rect">
            <a:avLst/>
          </a:prstGeom>
          <a:noFill/>
          <a:ln w="0">
            <a:noFill/>
          </a:ln>
        </p:spPr>
      </p:pic>
      <p:sp>
        <p:nvSpPr>
          <p:cNvPr id="283" name="Rectangle 4"/>
          <p:cNvSpPr/>
          <p:nvPr/>
        </p:nvSpPr>
        <p:spPr>
          <a:xfrm>
            <a:off x="0" y="4581000"/>
            <a:ext cx="9141480" cy="267516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pPr>
            <a:r>
              <a:rPr lang="fr-FR" sz="2400" b="0" u="none" strike="noStrike">
                <a:solidFill>
                  <a:schemeClr val="dk1"/>
                </a:solidFill>
                <a:effectLst/>
                <a:uFillTx/>
                <a:latin typeface="Calibri"/>
              </a:rPr>
              <a:t>Normandie - France - Ovnis - Arrivée d'un motard non-identifié, qui s'est positionné au milieu d'un champ de culture, précédant l'apparition d'anomalies chromatiques apparentes sur les enregistrements photographiques automatisés.       </a:t>
            </a:r>
            <a:br>
              <a:rPr sz="2400"/>
            </a:br>
            <a:r>
              <a:rPr lang="fr-FR" sz="2400" b="0" u="none" strike="noStrike">
                <a:solidFill>
                  <a:schemeClr val="dk1"/>
                </a:solidFill>
                <a:effectLst/>
                <a:uFillTx/>
                <a:latin typeface="Calibri"/>
              </a:rPr>
              <a:t>28/09/2023 - entre 16h et 19h.</a:t>
            </a:r>
            <a:br>
              <a:rPr sz="2400"/>
            </a:br>
            <a:r>
              <a:rPr lang="fr-FR" sz="2400" b="0" u="none" strike="noStrike">
                <a:solidFill>
                  <a:schemeClr val="dk1"/>
                </a:solidFill>
                <a:effectLst/>
                <a:uFillTx/>
                <a:latin typeface="Calibri"/>
              </a:rPr>
              <a:t>Poste de vigie de la Maison Rouge 14860 - 02 Guetteurs-Opérateurs. </a:t>
            </a:r>
            <a:endParaRPr lang="fr-FR" sz="2400" b="0" u="none" strike="noStrike">
              <a:solidFill>
                <a:srgbClr val="000000"/>
              </a:solidFill>
              <a:effectLst/>
              <a:uFillTx/>
              <a:latin typeface="Arial"/>
            </a:endParaRPr>
          </a:p>
          <a:p>
            <a:pPr defTabSz="914400">
              <a:lnSpc>
                <a:spcPct val="100000"/>
              </a:lnSpc>
            </a:pPr>
            <a:endParaRPr lang="fr-FR" sz="2400" b="0" u="none" strike="noStrike">
              <a:solidFill>
                <a:srgbClr val="000000"/>
              </a:solidFill>
              <a:effectLst/>
              <a:uFillTx/>
              <a:latin typeface="Arial"/>
            </a:endParaRPr>
          </a:p>
        </p:txBody>
      </p:sp>
      <p:sp>
        <p:nvSpPr>
          <p:cNvPr id="284" name=""/>
          <p:cNvSpPr/>
          <p:nvPr/>
        </p:nvSpPr>
        <p:spPr>
          <a:xfrm>
            <a:off x="2669040" y="237708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2C93D28B-A97C-4005-A6EC-00A3702FB9DD}" type="slidenum">
              <a:rPr lang="fr-FR" sz="2400" b="0" u="none" strike="noStrike">
                <a:solidFill>
                  <a:srgbClr val="000000"/>
                </a:solidFill>
                <a:effectLst/>
                <a:uFillTx/>
                <a:latin typeface="Times New Roman"/>
              </a:rPr>
              <a:t>122</a:t>
            </a:fld>
            <a:endParaRPr lang="fr-FR" sz="2400" b="0" u="none" strike="noStrike">
              <a:solidFill>
                <a:srgbClr val="000000"/>
              </a:solidFill>
              <a:effectLst/>
              <a:uFillTx/>
              <a:latin typeface="Arial"/>
            </a:endParaRPr>
          </a:p>
        </p:txBody>
      </p:sp>
      <p:sp>
        <p:nvSpPr>
          <p:cNvPr id="285" name=""/>
          <p:cNvSpPr/>
          <p:nvPr/>
        </p:nvSpPr>
        <p:spPr>
          <a:xfrm>
            <a:off x="2835000" y="126000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FF961C35-A79A-4374-9E59-2A7C11C59310}" type="slidenum">
              <a:rPr lang="fr-FR" sz="2400" b="0" u="none" strike="noStrike">
                <a:solidFill>
                  <a:srgbClr val="000000"/>
                </a:solidFill>
                <a:effectLst/>
                <a:uFillTx/>
                <a:latin typeface="Times New Roman"/>
              </a:rPr>
              <a:t>122</a:t>
            </a:fld>
            <a:endParaRPr lang="fr-FR" sz="2400" b="0" u="none" strike="noStrike">
              <a:solidFill>
                <a:srgbClr val="000000"/>
              </a:solidFill>
              <a:effectLst/>
              <a:uFillTx/>
              <a:latin typeface="Arial"/>
            </a:endParaRPr>
          </a:p>
        </p:txBody>
      </p:sp>
      <p:sp>
        <p:nvSpPr>
          <p:cNvPr id="286" name=""/>
          <p:cNvSpPr/>
          <p:nvPr/>
        </p:nvSpPr>
        <p:spPr>
          <a:xfrm>
            <a:off x="540000" y="11268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948A5F4F-9210-42F7-ABF0-4C7B387DD375}" type="slidenum">
              <a:rPr lang="fr-FR" sz="2400" b="0" u="none" strike="noStrike">
                <a:solidFill>
                  <a:srgbClr val="000000"/>
                </a:solidFill>
                <a:effectLst/>
                <a:uFillTx/>
                <a:latin typeface="Times New Roman"/>
              </a:rPr>
              <a:t>122</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F9596479-962E-4747-8504-4A8E91813116}" type="slidenum">
              <a:t>122</a:t>
            </a:fld>
          </a:p>
        </p:txBody>
      </p:sp>
    </p:spTree>
  </p:cSld>
  <p:transition>
    <p:fade thruBlk="true"/>
  </p:transition>
</p:sld>
</file>

<file path=ppt/slides/slide1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Image/049/Xénomorphe 10</a:t>
            </a:r>
            <a:endParaRPr lang="fr-FR" sz="3600" b="0" u="none" strike="noStrike">
              <a:solidFill>
                <a:schemeClr val="dk1"/>
              </a:solidFill>
              <a:effectLst/>
              <a:uFillTx/>
              <a:latin typeface="Calibri"/>
            </a:endParaRPr>
          </a:p>
        </p:txBody>
      </p:sp>
      <p:pic>
        <p:nvPicPr>
          <p:cNvPr id="288" name="Espace réservé du contenu 3" descr="49 Xénomorphe 10.jpg"/>
          <p:cNvPicPr/>
          <p:nvPr/>
        </p:nvPicPr>
        <p:blipFill>
          <a:blip r:embed="rId1"/>
          <a:stretch/>
        </p:blipFill>
        <p:spPr>
          <a:xfrm>
            <a:off x="457200" y="1729440"/>
            <a:ext cx="8227080" cy="4264560"/>
          </a:xfrm>
          <a:prstGeom prst="rect">
            <a:avLst/>
          </a:prstGeom>
          <a:noFill/>
          <a:ln w="0">
            <a:noFill/>
          </a:ln>
        </p:spPr>
      </p:pic>
      <p:sp>
        <p:nvSpPr>
          <p:cNvPr id="289" name=""/>
          <p:cNvSpPr/>
          <p:nvPr/>
        </p:nvSpPr>
        <p:spPr>
          <a:xfrm>
            <a:off x="4095000" y="623268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C4388CBA-08A1-4348-B121-F502B24C364D}" type="slidenum">
              <a:rPr lang="fr-FR" sz="2400" b="0" u="none" strike="noStrike">
                <a:solidFill>
                  <a:srgbClr val="000000"/>
                </a:solidFill>
                <a:effectLst/>
                <a:uFillTx/>
                <a:latin typeface="Times New Roman"/>
              </a:rPr>
              <a:t>123</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A1869118-4DCD-40DE-B682-094F8537CFA1}" type="slidenum">
              <a:t>123</a:t>
            </a:fld>
          </a:p>
        </p:txBody>
      </p:sp>
    </p:spTree>
  </p:cSld>
  <p:transition>
    <p:fade thruBlk="true"/>
  </p:transition>
</p:sld>
</file>

<file path=ppt/slides/slide1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Image/049 bis /Xénomorphe 11</a:t>
            </a:r>
            <a:endParaRPr lang="fr-FR" sz="3600" b="0" u="none" strike="noStrike">
              <a:solidFill>
                <a:schemeClr val="dk1"/>
              </a:solidFill>
              <a:effectLst/>
              <a:uFillTx/>
              <a:latin typeface="Calibri"/>
            </a:endParaRPr>
          </a:p>
        </p:txBody>
      </p:sp>
      <p:pic>
        <p:nvPicPr>
          <p:cNvPr id="291" name="Espace réservé du contenu 3" descr="49 bis Xénomorphe 11.jpg"/>
          <p:cNvPicPr/>
          <p:nvPr/>
        </p:nvPicPr>
        <p:blipFill>
          <a:blip r:embed="rId1"/>
          <a:stretch/>
        </p:blipFill>
        <p:spPr>
          <a:xfrm>
            <a:off x="180360" y="1776960"/>
            <a:ext cx="8780760" cy="4601880"/>
          </a:xfrm>
          <a:prstGeom prst="rect">
            <a:avLst/>
          </a:prstGeom>
          <a:noFill/>
          <a:ln w="0">
            <a:noFill/>
          </a:ln>
        </p:spPr>
      </p:pic>
      <p:sp>
        <p:nvSpPr>
          <p:cNvPr id="292" name=""/>
          <p:cNvSpPr/>
          <p:nvPr/>
        </p:nvSpPr>
        <p:spPr>
          <a:xfrm>
            <a:off x="540000" y="6380640"/>
            <a:ext cx="1078200" cy="314280"/>
          </a:xfrm>
          <a:prstGeom prst="rect">
            <a:avLst/>
          </a:prstGeom>
          <a:noFill/>
          <a:ln w="0">
            <a:noFill/>
          </a:ln>
        </p:spPr>
        <p:style>
          <a:lnRef idx="0"/>
          <a:fillRef idx="0"/>
          <a:effectRef idx="0"/>
          <a:fontRef idx="minor"/>
        </p:style>
        <p:txBody>
          <a:bodyPr lIns="90000" tIns="45000" rIns="90000" bIns="45000" anchor="t">
            <a:spAutoFit/>
          </a:bodyPr>
          <a:p>
            <a:pPr>
              <a:lnSpc>
                <a:spcPct val="100000"/>
              </a:lnSpc>
              <a:spcBef>
                <a:spcPts val="1191"/>
              </a:spcBef>
              <a:spcAft>
                <a:spcPts val="992"/>
              </a:spcAft>
            </a:pPr>
            <a:fld id="{5E1B3661-7EAE-4E9B-8980-6CB8FCFC1CD5}" type="slidenum">
              <a:rPr lang="fr-FR" sz="1600" b="1" u="none" strike="noStrike">
                <a:solidFill>
                  <a:srgbClr val="000000"/>
                </a:solidFill>
                <a:effectLst/>
                <a:uFillTx/>
                <a:latin typeface="Arial"/>
              </a:rPr>
              <a:t>124</a:t>
            </a:fld>
            <a:endParaRPr lang="fr-FR" sz="16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1959CEDB-FE03-4731-917C-441D69E41FEE}" type="slidenum">
              <a:t>124</a:t>
            </a:fld>
          </a:p>
        </p:txBody>
      </p:sp>
    </p:spTree>
  </p:cSld>
  <p:transition>
    <p:fade thruBlk="true"/>
  </p:transition>
</p:sld>
</file>

<file path=ppt/slides/slide1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Image/049 ter /Xénomorphe 12</a:t>
            </a:r>
            <a:endParaRPr lang="fr-FR" sz="3600" b="0" u="none" strike="noStrike">
              <a:solidFill>
                <a:schemeClr val="dk1"/>
              </a:solidFill>
              <a:effectLst/>
              <a:uFillTx/>
              <a:latin typeface="Calibri"/>
            </a:endParaRPr>
          </a:p>
        </p:txBody>
      </p:sp>
      <p:pic>
        <p:nvPicPr>
          <p:cNvPr id="294" name="Espace réservé du contenu 3" descr="49 ter Xénomorphe 12.jpg"/>
          <p:cNvPicPr/>
          <p:nvPr/>
        </p:nvPicPr>
        <p:blipFill>
          <a:blip r:embed="rId1"/>
          <a:stretch/>
        </p:blipFill>
        <p:spPr>
          <a:xfrm>
            <a:off x="278280" y="1416960"/>
            <a:ext cx="8585280" cy="5177880"/>
          </a:xfrm>
          <a:prstGeom prst="rect">
            <a:avLst/>
          </a:prstGeom>
          <a:noFill/>
          <a:ln w="0">
            <a:noFill/>
          </a:ln>
        </p:spPr>
      </p:pic>
      <p:sp>
        <p:nvSpPr>
          <p:cNvPr id="3" name="PlaceHolder 2"/>
          <p:cNvSpPr>
            <a:spLocks noGrp="1"/>
          </p:cNvSpPr>
          <p:nvPr>
            <p:ph type="sldNum" idx="36"/>
          </p:nvPr>
        </p:nvSpPr>
        <p:spPr/>
        <p:txBody>
          <a:bodyPr/>
          <a:p>
            <a:fld id="{EA0479F0-2EDF-494F-BC49-EBB1C01F2428}" type="slidenum">
              <a:t>125</a:t>
            </a:fld>
          </a:p>
        </p:txBody>
      </p:sp>
    </p:spTree>
  </p:cSld>
  <p:transition>
    <p:fade thruBlk="true"/>
  </p:transition>
</p:sld>
</file>

<file path=ppt/slides/slide1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Image/049 quarto /Xénomorphe 13</a:t>
            </a:r>
            <a:endParaRPr lang="fr-FR" sz="3600" b="0" u="none" strike="noStrike">
              <a:solidFill>
                <a:schemeClr val="dk1"/>
              </a:solidFill>
              <a:effectLst/>
              <a:uFillTx/>
              <a:latin typeface="Calibri"/>
            </a:endParaRPr>
          </a:p>
        </p:txBody>
      </p:sp>
      <p:pic>
        <p:nvPicPr>
          <p:cNvPr id="296" name="Espace réservé du contenu 3" descr="49 quarto Xénomorphe 13.jpg"/>
          <p:cNvPicPr/>
          <p:nvPr/>
        </p:nvPicPr>
        <p:blipFill>
          <a:blip r:embed="rId1"/>
          <a:stretch/>
        </p:blipFill>
        <p:spPr>
          <a:xfrm>
            <a:off x="115200" y="2208960"/>
            <a:ext cx="8911440" cy="3305520"/>
          </a:xfrm>
          <a:prstGeom prst="rect">
            <a:avLst/>
          </a:prstGeom>
          <a:noFill/>
          <a:ln w="0">
            <a:noFill/>
          </a:ln>
        </p:spPr>
      </p:pic>
      <p:sp>
        <p:nvSpPr>
          <p:cNvPr id="3" name="PlaceHolder 2"/>
          <p:cNvSpPr>
            <a:spLocks noGrp="1"/>
          </p:cNvSpPr>
          <p:nvPr>
            <p:ph type="sldNum" idx="36"/>
          </p:nvPr>
        </p:nvSpPr>
        <p:spPr/>
        <p:txBody>
          <a:bodyPr/>
          <a:p>
            <a:fld id="{E38A89DE-64CE-4FAA-8B60-6FD990FCF749}" type="slidenum">
              <a:t>126</a:t>
            </a:fld>
          </a:p>
        </p:txBody>
      </p:sp>
    </p:spTree>
  </p:cSld>
  <p:transition>
    <p:fade thruBlk="true"/>
  </p:transition>
</p:sld>
</file>

<file path=ppt/slides/slide1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u="none" strike="noStrike">
                <a:solidFill>
                  <a:srgbClr val="FF0000"/>
                </a:solidFill>
                <a:effectLst/>
                <a:uFillTx/>
                <a:latin typeface="Calibri"/>
              </a:rPr>
              <a:t>5 - </a:t>
            </a:r>
            <a:r>
              <a:rPr lang="fr-FR" sz="3600" b="1" u="sng" strike="noStrike">
                <a:solidFill>
                  <a:srgbClr val="FF0000"/>
                </a:solidFill>
                <a:effectLst/>
                <a:uFillTx/>
                <a:latin typeface="Calibri"/>
              </a:rPr>
              <a:t>L’Origine Allogène des Ovnis</a:t>
            </a:r>
            <a:endParaRPr lang="fr-FR" sz="3600" b="0" u="none" strike="noStrike">
              <a:solidFill>
                <a:schemeClr val="dk1"/>
              </a:solidFill>
              <a:effectLst/>
              <a:uFillTx/>
              <a:latin typeface="Calibri"/>
            </a:endParaRPr>
          </a:p>
        </p:txBody>
      </p:sp>
      <p:sp>
        <p:nvSpPr>
          <p:cNvPr id="298" name="PlaceHolder 2"/>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Les Méphistos Célestes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(Mephistopheles = Destructeur-Menteur)</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Méphistophélès = celui qui n'aime pas la lumière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Les Lucifuges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FE2AB1A7-1CEC-4481-9AEF-DB55A4EADFAE}" type="slidenum">
              <a:t>127</a:t>
            </a:fld>
          </a:p>
        </p:txBody>
      </p:sp>
    </p:spTree>
  </p:cSld>
  <p:transition>
    <p:fade thruBlk="true"/>
  </p:transition>
</p:sld>
</file>

<file path=ppt/slides/slide1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Image/050/Les Lucifuges</a:t>
            </a:r>
            <a:endParaRPr lang="fr-FR" sz="3600" b="0" u="none" strike="noStrike">
              <a:solidFill>
                <a:schemeClr val="dk1"/>
              </a:solidFill>
              <a:effectLst/>
              <a:uFillTx/>
              <a:latin typeface="Calibri"/>
            </a:endParaRPr>
          </a:p>
        </p:txBody>
      </p:sp>
      <p:pic>
        <p:nvPicPr>
          <p:cNvPr id="300" name="Espace réservé du contenu 3" descr="50 LES LUCIFUGES.jpg"/>
          <p:cNvPicPr/>
          <p:nvPr/>
        </p:nvPicPr>
        <p:blipFill>
          <a:blip r:embed="rId1"/>
          <a:stretch/>
        </p:blipFill>
        <p:spPr>
          <a:xfrm>
            <a:off x="475560" y="1321920"/>
            <a:ext cx="8126280" cy="5056920"/>
          </a:xfrm>
          <a:prstGeom prst="rect">
            <a:avLst/>
          </a:prstGeom>
          <a:noFill/>
          <a:ln w="0">
            <a:noFill/>
          </a:ln>
        </p:spPr>
      </p:pic>
      <p:sp>
        <p:nvSpPr>
          <p:cNvPr id="3" name="PlaceHolder 2"/>
          <p:cNvSpPr>
            <a:spLocks noGrp="1"/>
          </p:cNvSpPr>
          <p:nvPr>
            <p:ph type="sldNum" idx="36"/>
          </p:nvPr>
        </p:nvSpPr>
        <p:spPr/>
        <p:txBody>
          <a:bodyPr/>
          <a:p>
            <a:fld id="{6C650786-A815-420D-8D13-E87788DE7E6D}" type="slidenum">
              <a:t>128</a:t>
            </a:fld>
          </a:p>
        </p:txBody>
      </p:sp>
    </p:spTree>
  </p:cSld>
  <p:transition>
    <p:fade thruBlk="true"/>
  </p:transition>
</p:sld>
</file>

<file path=ppt/slides/slide1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Image/052/Les Photophobes</a:t>
            </a:r>
            <a:endParaRPr lang="fr-FR" sz="3600" b="0" u="none" strike="noStrike">
              <a:solidFill>
                <a:schemeClr val="dk1"/>
              </a:solidFill>
              <a:effectLst/>
              <a:uFillTx/>
              <a:latin typeface="Calibri"/>
            </a:endParaRPr>
          </a:p>
        </p:txBody>
      </p:sp>
      <p:pic>
        <p:nvPicPr>
          <p:cNvPr id="302" name="Espace réservé du contenu 3" descr="52 LES PHOTOPHOBES.jpg"/>
          <p:cNvPicPr/>
          <p:nvPr/>
        </p:nvPicPr>
        <p:blipFill>
          <a:blip r:embed="rId1"/>
          <a:stretch/>
        </p:blipFill>
        <p:spPr>
          <a:xfrm>
            <a:off x="242280" y="1556640"/>
            <a:ext cx="8657280" cy="4610160"/>
          </a:xfrm>
          <a:prstGeom prst="rect">
            <a:avLst/>
          </a:prstGeom>
          <a:noFill/>
          <a:ln w="0">
            <a:noFill/>
          </a:ln>
        </p:spPr>
      </p:pic>
      <p:sp>
        <p:nvSpPr>
          <p:cNvPr id="3" name="PlaceHolder 2"/>
          <p:cNvSpPr>
            <a:spLocks noGrp="1"/>
          </p:cNvSpPr>
          <p:nvPr>
            <p:ph type="sldNum" idx="36"/>
          </p:nvPr>
        </p:nvSpPr>
        <p:spPr/>
        <p:txBody>
          <a:bodyPr/>
          <a:p>
            <a:fld id="{794163ED-11B1-4602-ABBF-432B79AACD3D}" type="slidenum">
              <a:t>129</a:t>
            </a:fld>
          </a:p>
        </p:txBody>
      </p:sp>
    </p:spTree>
  </p:cSld>
  <p:transition>
    <p:fade thruBlk="tru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p:nvPr>
        </p:nvSpPr>
        <p:spPr>
          <a:xfrm>
            <a:off x="457200" y="404640"/>
            <a:ext cx="8227080" cy="571896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plébiscité par Steven Spielberg avec son film sorti en 1977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Rencontres du Troisième type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(Close Encounters of the Third Kind)</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Le Devils Tower (La Tour Des Démons) et le pavillon au triangle noir, attribué aux petits-gris extraterrestres du film de Steven Spielberg, sorti en 1977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1E8BF7B-7186-4536-A7F8-F30CA5C5578E}" type="slidenum">
              <a:t>13</a:t>
            </a:fld>
          </a:p>
        </p:txBody>
      </p:sp>
    </p:spTree>
  </p:cSld>
  <p:transition>
    <p:fade thruBlk="true"/>
  </p:transition>
</p:sld>
</file>

<file path=ppt/slides/slide1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3" name="PlaceHolder 1"/>
          <p:cNvSpPr>
            <a:spLocks noGrp="1"/>
          </p:cNvSpPr>
          <p:nvPr>
            <p:ph/>
          </p:nvPr>
        </p:nvSpPr>
        <p:spPr>
          <a:xfrm>
            <a:off x="457200" y="1412640"/>
            <a:ext cx="8227080" cy="40298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Cette </a:t>
            </a:r>
            <a:r>
              <a:rPr lang="fr-FR" sz="3200" b="0" i="1" u="none" strike="noStrike">
                <a:solidFill>
                  <a:schemeClr val="dk1"/>
                </a:solidFill>
                <a:effectLst/>
                <a:uFillTx/>
                <a:latin typeface="Calibri"/>
              </a:rPr>
              <a:t>aversion</a:t>
            </a:r>
            <a:r>
              <a:rPr lang="fr-FR" sz="3200" b="0" u="none" strike="noStrike">
                <a:solidFill>
                  <a:schemeClr val="dk1"/>
                </a:solidFill>
                <a:effectLst/>
                <a:uFillTx/>
                <a:latin typeface="Calibri"/>
              </a:rPr>
              <a:t> relative pour la gamme de fréquence de la lumière visible du Soleil (de 500 à 750 nm), correspondant à la gamme de fréquences des lumières visibles de l’arc-en-ciel, est un marqueur sur </a:t>
            </a:r>
            <a:r>
              <a:rPr lang="fr-FR" sz="3200" b="1" i="1" u="none" strike="noStrike">
                <a:solidFill>
                  <a:schemeClr val="dk1"/>
                </a:solidFill>
                <a:effectLst/>
                <a:uFillTx/>
                <a:latin typeface="Calibri"/>
              </a:rPr>
              <a:t>l’origine allogène (non-terrienne, sup-solaire et/ou sub-solaire des ovnis).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F86E83D-EE1A-4A38-98CD-2CF271F04156}" type="slidenum">
              <a:t>130</a:t>
            </a:fld>
          </a:p>
        </p:txBody>
      </p:sp>
    </p:spTree>
  </p:cSld>
  <p:transition>
    <p:fade thruBlk="true"/>
  </p:transition>
</p:sld>
</file>

<file path=ppt/slides/slide1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4400" b="1" u="none" strike="noStrike">
                <a:solidFill>
                  <a:srgbClr val="FF0000"/>
                </a:solidFill>
                <a:effectLst/>
                <a:uFillTx/>
                <a:latin typeface="Calibri"/>
              </a:rPr>
              <a:t>Les Ovnis Ruraux</a:t>
            </a:r>
            <a:endParaRPr lang="fr-FR" sz="4400" b="0" u="none" strike="noStrike">
              <a:solidFill>
                <a:schemeClr val="dk1"/>
              </a:solidFill>
              <a:effectLst/>
              <a:uFillTx/>
              <a:latin typeface="Calibri"/>
            </a:endParaRPr>
          </a:p>
        </p:txBody>
      </p:sp>
      <p:sp>
        <p:nvSpPr>
          <p:cNvPr id="305" name="PlaceHolder 2"/>
          <p:cNvSpPr>
            <a:spLocks noGrp="1"/>
          </p:cNvSpPr>
          <p:nvPr>
            <p:ph/>
          </p:nvPr>
        </p:nvSpPr>
        <p:spPr>
          <a:xfrm>
            <a:off x="457200" y="1600200"/>
            <a:ext cx="8227080" cy="45234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1" i="1" u="none" strike="noStrike">
                <a:solidFill>
                  <a:schemeClr val="dk1"/>
                </a:solidFill>
                <a:effectLst/>
                <a:uFillTx/>
                <a:latin typeface="Calibri"/>
              </a:rPr>
              <a:t>Le</a:t>
            </a:r>
            <a:r>
              <a:rPr lang="fr-FR" sz="3200" b="0" i="1" u="none" strike="noStrike">
                <a:solidFill>
                  <a:schemeClr val="dk1"/>
                </a:solidFill>
                <a:effectLst/>
                <a:uFillTx/>
                <a:latin typeface="Calibri"/>
              </a:rPr>
              <a:t> </a:t>
            </a:r>
            <a:r>
              <a:rPr lang="fr-FR" sz="3200" b="1" i="1" u="none" strike="noStrike">
                <a:solidFill>
                  <a:schemeClr val="dk1"/>
                </a:solidFill>
                <a:effectLst/>
                <a:uFillTx/>
                <a:latin typeface="Calibri"/>
              </a:rPr>
              <a:t>nombre</a:t>
            </a:r>
            <a:r>
              <a:rPr lang="fr-FR" sz="3200" b="0" i="1" u="none" strike="noStrike">
                <a:solidFill>
                  <a:schemeClr val="dk1"/>
                </a:solidFill>
                <a:effectLst/>
                <a:uFillTx/>
                <a:latin typeface="Calibri"/>
              </a:rPr>
              <a:t> </a:t>
            </a:r>
            <a:r>
              <a:rPr lang="fr-FR" sz="3200" b="1" i="1" u="none" strike="noStrike">
                <a:solidFill>
                  <a:schemeClr val="dk1"/>
                </a:solidFill>
                <a:effectLst/>
                <a:uFillTx/>
                <a:latin typeface="Calibri"/>
              </a:rPr>
              <a:t>des observations des ovnis n’est pas proportionné à la quantité des populations de peuplement.</a:t>
            </a:r>
            <a:br>
              <a:rPr sz="3200"/>
            </a:b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i="1" u="none" strike="noStrike">
                <a:solidFill>
                  <a:schemeClr val="dk1"/>
                </a:solidFill>
                <a:effectLst/>
                <a:uFillTx/>
                <a:latin typeface="Calibri"/>
              </a:rPr>
              <a:t>Plus de</a:t>
            </a:r>
            <a:r>
              <a:rPr lang="fr-FR" sz="3200" b="0" u="none" strike="noStrike">
                <a:solidFill>
                  <a:schemeClr val="dk1"/>
                </a:solidFill>
                <a:effectLst/>
                <a:uFillTx/>
                <a:latin typeface="Calibri"/>
              </a:rPr>
              <a:t> </a:t>
            </a:r>
            <a:r>
              <a:rPr lang="fr-FR" sz="3200" b="1" i="1" u="none" strike="noStrike">
                <a:solidFill>
                  <a:schemeClr val="dk1"/>
                </a:solidFill>
                <a:effectLst/>
                <a:uFillTx/>
                <a:latin typeface="Calibri"/>
              </a:rPr>
              <a:t>77 %</a:t>
            </a:r>
            <a:r>
              <a:rPr lang="fr-FR" sz="3200" b="0" u="none" strike="noStrike">
                <a:solidFill>
                  <a:schemeClr val="dk1"/>
                </a:solidFill>
                <a:effectLst/>
                <a:uFillTx/>
                <a:latin typeface="Calibri"/>
              </a:rPr>
              <a:t> </a:t>
            </a:r>
            <a:r>
              <a:rPr lang="fr-FR" sz="3200" b="1" i="1" u="none" strike="noStrike">
                <a:solidFill>
                  <a:schemeClr val="dk1"/>
                </a:solidFill>
                <a:effectLst/>
                <a:uFillTx/>
                <a:latin typeface="Calibri"/>
              </a:rPr>
              <a:t>des ovnis apparaissent en zone rurale et</a:t>
            </a:r>
            <a:r>
              <a:rPr lang="fr-FR" sz="3200" b="0" u="none" strike="noStrike">
                <a:solidFill>
                  <a:schemeClr val="dk1"/>
                </a:solidFill>
                <a:effectLst/>
                <a:uFillTx/>
                <a:latin typeface="Calibri"/>
              </a:rPr>
              <a:t> </a:t>
            </a:r>
            <a:r>
              <a:rPr lang="fr-FR" sz="3200" b="1" i="1" u="none" strike="noStrike">
                <a:solidFill>
                  <a:schemeClr val="dk1"/>
                </a:solidFill>
                <a:effectLst/>
                <a:uFillTx/>
                <a:latin typeface="Calibri"/>
              </a:rPr>
              <a:t>en inversion de la densité de la population.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6F4028DE-E96A-45EE-B0B0-77DF1A007AC9}" type="slidenum">
              <a:t>131</a:t>
            </a:fld>
          </a:p>
        </p:txBody>
      </p:sp>
    </p:spTree>
  </p:cSld>
  <p:transition>
    <p:fade thruBlk="true"/>
  </p:transition>
</p:sld>
</file>

<file path=ppt/slides/slide1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6"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Image/053/Les Ovnis Ruraux</a:t>
            </a:r>
            <a:endParaRPr lang="fr-FR" sz="3600" b="0" u="none" strike="noStrike">
              <a:solidFill>
                <a:schemeClr val="dk1"/>
              </a:solidFill>
              <a:effectLst/>
              <a:uFillTx/>
              <a:latin typeface="Calibri"/>
            </a:endParaRPr>
          </a:p>
        </p:txBody>
      </p:sp>
      <p:pic>
        <p:nvPicPr>
          <p:cNvPr id="307" name="Espace réservé du contenu 3" descr="53 LES OVNIS RURAUX.jpg"/>
          <p:cNvPicPr/>
          <p:nvPr/>
        </p:nvPicPr>
        <p:blipFill>
          <a:blip r:embed="rId1"/>
          <a:stretch/>
        </p:blipFill>
        <p:spPr>
          <a:xfrm>
            <a:off x="457200" y="1812240"/>
            <a:ext cx="8227080" cy="4099320"/>
          </a:xfrm>
          <a:prstGeom prst="rect">
            <a:avLst/>
          </a:prstGeom>
          <a:noFill/>
          <a:ln w="0">
            <a:noFill/>
          </a:ln>
        </p:spPr>
      </p:pic>
      <p:sp>
        <p:nvSpPr>
          <p:cNvPr id="3" name="PlaceHolder 2"/>
          <p:cNvSpPr>
            <a:spLocks noGrp="1"/>
          </p:cNvSpPr>
          <p:nvPr>
            <p:ph type="sldNum" idx="36"/>
          </p:nvPr>
        </p:nvSpPr>
        <p:spPr/>
        <p:txBody>
          <a:bodyPr/>
          <a:p>
            <a:fld id="{72722980-284C-4384-9EF2-72E81736D4CE}" type="slidenum">
              <a:t>132</a:t>
            </a:fld>
          </a:p>
        </p:txBody>
      </p:sp>
    </p:spTree>
  </p:cSld>
  <p:transition>
    <p:fade thruBlk="true"/>
  </p:transition>
</p:sld>
</file>

<file path=ppt/slides/slide1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Image/054/Les Ovnis selon la Taille des Communes</a:t>
            </a:r>
            <a:endParaRPr lang="fr-FR" sz="3600" b="0" u="none" strike="noStrike">
              <a:solidFill>
                <a:schemeClr val="dk1"/>
              </a:solidFill>
              <a:effectLst/>
              <a:uFillTx/>
              <a:latin typeface="Calibri"/>
            </a:endParaRPr>
          </a:p>
        </p:txBody>
      </p:sp>
      <p:pic>
        <p:nvPicPr>
          <p:cNvPr id="309" name="Espace réservé du contenu 3" descr="54 LES OVNIS SELON LA TAILLE DES COMMUNES.jpg"/>
          <p:cNvPicPr/>
          <p:nvPr/>
        </p:nvPicPr>
        <p:blipFill>
          <a:blip r:embed="rId1"/>
          <a:stretch/>
        </p:blipFill>
        <p:spPr>
          <a:xfrm>
            <a:off x="185400" y="1845000"/>
            <a:ext cx="8770320" cy="4034160"/>
          </a:xfrm>
          <a:prstGeom prst="rect">
            <a:avLst/>
          </a:prstGeom>
          <a:noFill/>
          <a:ln w="0">
            <a:noFill/>
          </a:ln>
        </p:spPr>
      </p:pic>
      <p:sp>
        <p:nvSpPr>
          <p:cNvPr id="3" name="PlaceHolder 2"/>
          <p:cNvSpPr>
            <a:spLocks noGrp="1"/>
          </p:cNvSpPr>
          <p:nvPr>
            <p:ph type="sldNum" idx="36"/>
          </p:nvPr>
        </p:nvSpPr>
        <p:spPr/>
        <p:txBody>
          <a:bodyPr/>
          <a:p>
            <a:fld id="{BEBAC515-45CE-41D8-B4E8-772FBE795BCF}" type="slidenum">
              <a:t>133</a:t>
            </a:fld>
          </a:p>
        </p:txBody>
      </p:sp>
    </p:spTree>
  </p:cSld>
  <p:transition>
    <p:fade thruBlk="true"/>
  </p:transition>
</p:sld>
</file>

<file path=ppt/slides/slide1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1"/>
          <p:cNvSpPr>
            <a:spLocks noGrp="1"/>
          </p:cNvSpPr>
          <p:nvPr>
            <p:ph type="title"/>
          </p:nvPr>
        </p:nvSpPr>
        <p:spPr>
          <a:xfrm>
            <a:off x="457200" y="0"/>
            <a:ext cx="8227080" cy="119412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Image/055/Les Territoires Ovnigènes en Normandie</a:t>
            </a:r>
            <a:endParaRPr lang="fr-FR" sz="3600" b="0" u="none" strike="noStrike">
              <a:solidFill>
                <a:schemeClr val="dk1"/>
              </a:solidFill>
              <a:effectLst/>
              <a:uFillTx/>
              <a:latin typeface="Calibri"/>
            </a:endParaRPr>
          </a:p>
        </p:txBody>
      </p:sp>
      <p:pic>
        <p:nvPicPr>
          <p:cNvPr id="311" name="Espace réservé du contenu 4" descr="55 LES TERRITOIRES OVNIGENES EN NORMANDIE.jpg"/>
          <p:cNvPicPr/>
          <p:nvPr/>
        </p:nvPicPr>
        <p:blipFill>
          <a:blip r:embed="rId1"/>
          <a:stretch/>
        </p:blipFill>
        <p:spPr>
          <a:xfrm>
            <a:off x="1979640" y="1139040"/>
            <a:ext cx="5182200" cy="5446080"/>
          </a:xfrm>
          <a:prstGeom prst="rect">
            <a:avLst/>
          </a:prstGeom>
          <a:noFill/>
          <a:ln w="0">
            <a:noFill/>
          </a:ln>
        </p:spPr>
      </p:pic>
      <p:sp>
        <p:nvSpPr>
          <p:cNvPr id="3" name="PlaceHolder 2"/>
          <p:cNvSpPr>
            <a:spLocks noGrp="1"/>
          </p:cNvSpPr>
          <p:nvPr>
            <p:ph type="sldNum" idx="36"/>
          </p:nvPr>
        </p:nvSpPr>
        <p:spPr/>
        <p:txBody>
          <a:bodyPr/>
          <a:p>
            <a:fld id="{2FBB345B-BDFB-461B-A82C-F828E14A639E}" type="slidenum">
              <a:t>134</a:t>
            </a:fld>
          </a:p>
        </p:txBody>
      </p:sp>
    </p:spTree>
  </p:cSld>
  <p:transition>
    <p:fade thruBlk="true"/>
  </p:transition>
</p:sld>
</file>

<file path=ppt/slides/slide1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PlaceHolder 1"/>
          <p:cNvSpPr>
            <a:spLocks noGrp="1"/>
          </p:cNvSpPr>
          <p:nvPr>
            <p:ph/>
          </p:nvPr>
        </p:nvSpPr>
        <p:spPr>
          <a:xfrm>
            <a:off x="467640" y="836640"/>
            <a:ext cx="8227080" cy="4894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En 75 ans, de Juin 1944 à mai 2019, les ovnis ont impacté 15 % des villes et des villages de Normandie, et ont visité, de manière continue, 5 % d'entre eux.</a:t>
            </a:r>
            <a:br>
              <a:rPr sz="3200"/>
            </a:b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Parmi les 2 749 communes géographiques de Normandie, 421 ont été affectées par les ovnis, et 126 en récurrence.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98B003C-94A5-41B8-84C6-5A950B9992EF}" type="slidenum">
              <a:t>135</a:t>
            </a:fld>
          </a:p>
        </p:txBody>
      </p:sp>
    </p:spTree>
  </p:cSld>
  <p:transition>
    <p:fade thruBlk="true"/>
  </p:transition>
</p:sld>
</file>

<file path=ppt/slides/slide1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PlaceHolder 1"/>
          <p:cNvSpPr>
            <a:spLocks noGrp="1"/>
          </p:cNvSpPr>
          <p:nvPr>
            <p:ph type="title"/>
          </p:nvPr>
        </p:nvSpPr>
        <p:spPr>
          <a:xfrm>
            <a:off x="457200" y="18864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Image/056/Le Tri des Communes Ovnigènes</a:t>
            </a:r>
            <a:endParaRPr lang="fr-FR" sz="3600" b="0" u="none" strike="noStrike">
              <a:solidFill>
                <a:schemeClr val="dk1"/>
              </a:solidFill>
              <a:effectLst/>
              <a:uFillTx/>
              <a:latin typeface="Calibri"/>
            </a:endParaRPr>
          </a:p>
        </p:txBody>
      </p:sp>
      <p:pic>
        <p:nvPicPr>
          <p:cNvPr id="314" name="Espace réservé du contenu 3" descr="56 LE TRI DES COMMUNES OVNIGENES.jpg"/>
          <p:cNvPicPr/>
          <p:nvPr/>
        </p:nvPicPr>
        <p:blipFill>
          <a:blip r:embed="rId1"/>
          <a:stretch/>
        </p:blipFill>
        <p:spPr>
          <a:xfrm>
            <a:off x="251640" y="1340640"/>
            <a:ext cx="8638560" cy="5353200"/>
          </a:xfrm>
          <a:prstGeom prst="rect">
            <a:avLst/>
          </a:prstGeom>
          <a:noFill/>
          <a:ln w="0">
            <a:noFill/>
          </a:ln>
        </p:spPr>
      </p:pic>
      <p:sp>
        <p:nvSpPr>
          <p:cNvPr id="3" name="PlaceHolder 2"/>
          <p:cNvSpPr>
            <a:spLocks noGrp="1"/>
          </p:cNvSpPr>
          <p:nvPr>
            <p:ph type="sldNum" idx="36"/>
          </p:nvPr>
        </p:nvSpPr>
        <p:spPr/>
        <p:txBody>
          <a:bodyPr/>
          <a:p>
            <a:fld id="{BE31C056-1250-45A1-BA95-DB744B25C5B4}" type="slidenum">
              <a:t>136</a:t>
            </a:fld>
          </a:p>
        </p:txBody>
      </p:sp>
    </p:spTree>
  </p:cSld>
  <p:transition>
    <p:fade thruBlk="true"/>
  </p:transition>
</p:sld>
</file>

<file path=ppt/slides/slide1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Image/057/La Densité des Ovnis au Km2</a:t>
            </a:r>
            <a:endParaRPr lang="fr-FR" sz="3600" b="0" u="none" strike="noStrike">
              <a:solidFill>
                <a:schemeClr val="dk1"/>
              </a:solidFill>
              <a:effectLst/>
              <a:uFillTx/>
              <a:latin typeface="Calibri"/>
            </a:endParaRPr>
          </a:p>
        </p:txBody>
      </p:sp>
      <p:pic>
        <p:nvPicPr>
          <p:cNvPr id="316" name="Espace réservé du contenu 3" descr="57 LA DENSITE DES OVNIS AU KM2.jpg"/>
          <p:cNvPicPr/>
          <p:nvPr/>
        </p:nvPicPr>
        <p:blipFill>
          <a:blip r:embed="rId1"/>
          <a:stretch/>
        </p:blipFill>
        <p:spPr>
          <a:xfrm>
            <a:off x="0" y="1343160"/>
            <a:ext cx="9141480" cy="5037480"/>
          </a:xfrm>
          <a:prstGeom prst="rect">
            <a:avLst/>
          </a:prstGeom>
          <a:noFill/>
          <a:ln w="0">
            <a:noFill/>
          </a:ln>
        </p:spPr>
      </p:pic>
      <p:sp>
        <p:nvSpPr>
          <p:cNvPr id="3" name="PlaceHolder 2"/>
          <p:cNvSpPr>
            <a:spLocks noGrp="1"/>
          </p:cNvSpPr>
          <p:nvPr>
            <p:ph type="sldNum" idx="36"/>
          </p:nvPr>
        </p:nvSpPr>
        <p:spPr/>
        <p:txBody>
          <a:bodyPr/>
          <a:p>
            <a:fld id="{089AB697-093B-41CD-A21C-627264D41195}" type="slidenum">
              <a:t>137</a:t>
            </a:fld>
          </a:p>
        </p:txBody>
      </p:sp>
    </p:spTree>
  </p:cSld>
  <p:transition>
    <p:fade thruBlk="true"/>
  </p:transition>
</p:sld>
</file>

<file path=ppt/slides/slide1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Image/058/Durées Décimales des Incursions des Ovnis</a:t>
            </a:r>
            <a:endParaRPr lang="fr-FR" sz="3600" b="0" u="none" strike="noStrike">
              <a:solidFill>
                <a:schemeClr val="dk1"/>
              </a:solidFill>
              <a:effectLst/>
              <a:uFillTx/>
              <a:latin typeface="Calibri"/>
            </a:endParaRPr>
          </a:p>
        </p:txBody>
      </p:sp>
      <p:pic>
        <p:nvPicPr>
          <p:cNvPr id="318" name="Espace réservé du contenu 3" descr="58 DUREES DECIMALES DES INCURSIONS DES OVNIS.jpg"/>
          <p:cNvPicPr/>
          <p:nvPr/>
        </p:nvPicPr>
        <p:blipFill>
          <a:blip r:embed="rId1"/>
          <a:stretch/>
        </p:blipFill>
        <p:spPr>
          <a:xfrm>
            <a:off x="-27000" y="868320"/>
            <a:ext cx="9195480" cy="5987160"/>
          </a:xfrm>
          <a:prstGeom prst="rect">
            <a:avLst/>
          </a:prstGeom>
          <a:noFill/>
          <a:ln w="0">
            <a:noFill/>
          </a:ln>
        </p:spPr>
      </p:pic>
      <p:sp>
        <p:nvSpPr>
          <p:cNvPr id="3" name="PlaceHolder 2"/>
          <p:cNvSpPr>
            <a:spLocks noGrp="1"/>
          </p:cNvSpPr>
          <p:nvPr>
            <p:ph type="sldNum" idx="36"/>
          </p:nvPr>
        </p:nvSpPr>
        <p:spPr/>
        <p:txBody>
          <a:bodyPr/>
          <a:p>
            <a:fld id="{8492FD73-D7F2-42E5-976E-866F6B9BF729}" type="slidenum">
              <a:t>138</a:t>
            </a:fld>
          </a:p>
        </p:txBody>
      </p:sp>
    </p:spTree>
  </p:cSld>
  <p:transition>
    <p:fade thruBlk="true"/>
  </p:transition>
</p:sld>
</file>

<file path=ppt/slides/slide1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rmAutofit lnSpcReduction="9999"/>
          </a:bodyPr>
          <a:p>
            <a:pPr indent="0" algn="ctr" defTabSz="914400">
              <a:lnSpc>
                <a:spcPct val="100000"/>
              </a:lnSpc>
              <a:buNone/>
              <a:tabLst>
                <a:tab pos="0" algn="l"/>
              </a:tabLst>
            </a:pPr>
            <a:r>
              <a:rPr lang="fr-FR" sz="4400" b="0" u="sng" strike="noStrike">
                <a:solidFill>
                  <a:schemeClr val="dk1"/>
                </a:solidFill>
                <a:effectLst/>
                <a:uFillTx/>
                <a:latin typeface="Calibri"/>
              </a:rPr>
              <a:t>Sur les sites </a:t>
            </a:r>
            <a:r>
              <a:rPr lang="fr-FR" sz="4000" b="0" u="sng" strike="noStrike">
                <a:solidFill>
                  <a:schemeClr val="dk1"/>
                </a:solidFill>
                <a:effectLst/>
                <a:uFillTx/>
                <a:latin typeface="Calibri"/>
              </a:rPr>
              <a:t>géolocalisés</a:t>
            </a:r>
            <a:r>
              <a:rPr lang="fr-FR" sz="4400" b="0" u="sng" strike="noStrike">
                <a:solidFill>
                  <a:schemeClr val="dk1"/>
                </a:solidFill>
                <a:effectLst/>
                <a:uFillTx/>
                <a:latin typeface="Calibri"/>
              </a:rPr>
              <a:t> ovnigènes</a:t>
            </a:r>
            <a:r>
              <a:rPr lang="fr-FR" sz="4400" b="0" u="none" strike="noStrike">
                <a:solidFill>
                  <a:schemeClr val="dk1"/>
                </a:solidFill>
                <a:effectLst/>
                <a:uFillTx/>
                <a:latin typeface="Calibri"/>
              </a:rPr>
              <a:t> :</a:t>
            </a:r>
            <a:endParaRPr lang="fr-FR" sz="4400" b="0" u="none" strike="noStrike">
              <a:solidFill>
                <a:schemeClr val="dk1"/>
              </a:solidFill>
              <a:effectLst/>
              <a:uFillTx/>
              <a:latin typeface="Calibri"/>
            </a:endParaRPr>
          </a:p>
        </p:txBody>
      </p:sp>
      <p:sp>
        <p:nvSpPr>
          <p:cNvPr id="320" name="PlaceHolder 2"/>
          <p:cNvSpPr>
            <a:spLocks noGrp="1"/>
          </p:cNvSpPr>
          <p:nvPr>
            <p:ph/>
          </p:nvPr>
        </p:nvSpPr>
        <p:spPr>
          <a:xfrm>
            <a:off x="0" y="980640"/>
            <a:ext cx="9141480" cy="587484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75 % des apparitions des ovnis se développent sur site géolocalisé pour une période de 10 ans,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17 % des apparitions des ovnis se développent sur site géolocalisé pour une période de 20 ans,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4 % des apparitions des ovnis se développent sur site géolocalisé pour une période de 30 ans,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3% des apparitions des ovnis se développent sur site géolocalisé pour une période de 40 ans,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1 % des apparitions des ovnis se développent sur site géolocalisé pour une période de 50/60/70 ans,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EA75E84F-C3DD-4C60-BB7B-C6B377B68617}" type="slidenum">
              <a:t>139</a:t>
            </a:fld>
          </a:p>
        </p:txBody>
      </p:sp>
    </p:spTree>
  </p:cSld>
  <p:transition>
    <p:fade thruBlk="tru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image/03 bis /Les chasseurs des Ovnis</a:t>
            </a:r>
            <a:endParaRPr lang="fr-FR" sz="3600" b="0" u="none" strike="noStrike">
              <a:solidFill>
                <a:schemeClr val="dk1"/>
              </a:solidFill>
              <a:effectLst/>
              <a:uFillTx/>
              <a:latin typeface="Calibri"/>
            </a:endParaRPr>
          </a:p>
        </p:txBody>
      </p:sp>
      <p:pic>
        <p:nvPicPr>
          <p:cNvPr id="105" name="Espace réservé du contenu 3" descr="03 BIS LES CHASSEURS DES OVNIS.jpg"/>
          <p:cNvPicPr/>
          <p:nvPr/>
        </p:nvPicPr>
        <p:blipFill>
          <a:blip r:embed="rId1"/>
          <a:stretch/>
        </p:blipFill>
        <p:spPr>
          <a:xfrm>
            <a:off x="-720" y="1704960"/>
            <a:ext cx="9142920" cy="4313520"/>
          </a:xfrm>
          <a:prstGeom prst="rect">
            <a:avLst/>
          </a:prstGeom>
          <a:noFill/>
          <a:ln w="0">
            <a:noFill/>
          </a:ln>
        </p:spPr>
      </p:pic>
      <p:sp>
        <p:nvSpPr>
          <p:cNvPr id="3" name="PlaceHolder 2"/>
          <p:cNvSpPr>
            <a:spLocks noGrp="1"/>
          </p:cNvSpPr>
          <p:nvPr>
            <p:ph type="sldNum" idx="36"/>
          </p:nvPr>
        </p:nvSpPr>
        <p:spPr/>
        <p:txBody>
          <a:bodyPr/>
          <a:p>
            <a:fld id="{BFDD367E-B533-4F4E-9474-556E684EEDB9}" type="slidenum">
              <a:t>14</a:t>
            </a:fld>
          </a:p>
        </p:txBody>
      </p:sp>
    </p:spTree>
  </p:cSld>
  <p:transition>
    <p:fade thruBlk="true"/>
  </p:transition>
</p:sld>
</file>

<file path=ppt/slides/slide1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1" name="PlaceHolder 1"/>
          <p:cNvSpPr>
            <a:spLocks noGrp="1"/>
          </p:cNvSpPr>
          <p:nvPr>
            <p:ph/>
          </p:nvPr>
        </p:nvSpPr>
        <p:spPr>
          <a:xfrm>
            <a:off x="457200" y="476640"/>
            <a:ext cx="8227080" cy="5974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En résumé :</a:t>
            </a:r>
            <a:r>
              <a:rPr lang="fr-FR" sz="3200" b="0" u="none" strike="noStrike">
                <a:solidFill>
                  <a:schemeClr val="dk1"/>
                </a:solidFill>
                <a:effectLst/>
                <a:uFillTx/>
                <a:latin typeface="Calibri"/>
              </a:rPr>
              <a:t> </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75% de l’activité des ovnis se développe localement sur une période courte de 10 ans et 25% sur une période plus longue entre 20 et 75 ans.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Cette activité est centrée à 93 % sur des territoires de faible étendue (de 01 à 15 km²) et sur les communes les plus réduites 38 % (de 02 à 10 km²).</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D82F0795-9039-4796-8D65-7A011AB63517}" type="slidenum">
              <a:t>140</a:t>
            </a:fld>
          </a:p>
        </p:txBody>
      </p:sp>
    </p:spTree>
  </p:cSld>
  <p:transition>
    <p:fade thruBlk="true"/>
  </p:transition>
</p:sld>
</file>

<file path=ppt/slides/slide1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PlaceHolder 1"/>
          <p:cNvSpPr>
            <a:spLocks noGrp="1"/>
          </p:cNvSpPr>
          <p:nvPr>
            <p:ph/>
          </p:nvPr>
        </p:nvSpPr>
        <p:spPr>
          <a:xfrm>
            <a:off x="251640" y="1052640"/>
            <a:ext cx="8638560" cy="507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Cette organisation spécifique et régulée des apparitions ufologiques, révèle une </a:t>
            </a:r>
            <a:r>
              <a:rPr lang="fr-FR" sz="3200" b="1" i="1" u="none" strike="noStrike">
                <a:solidFill>
                  <a:schemeClr val="dk1"/>
                </a:solidFill>
                <a:effectLst/>
                <a:uFillTx/>
                <a:latin typeface="Calibri"/>
              </a:rPr>
              <a:t>stratégie basée, majoritairement, sur</a:t>
            </a:r>
            <a:r>
              <a:rPr lang="fr-FR" sz="3200" b="0" i="1" u="none" strike="noStrike">
                <a:solidFill>
                  <a:schemeClr val="dk1"/>
                </a:solidFill>
                <a:effectLst/>
                <a:uFillTx/>
                <a:latin typeface="Calibri"/>
              </a:rPr>
              <a:t> </a:t>
            </a:r>
            <a:r>
              <a:rPr lang="fr-FR" sz="3200" b="1" i="1" u="none" strike="noStrike">
                <a:solidFill>
                  <a:schemeClr val="dk1"/>
                </a:solidFill>
                <a:effectLst/>
                <a:uFillTx/>
                <a:latin typeface="Calibri"/>
              </a:rPr>
              <a:t>une dizaine d’années,</a:t>
            </a:r>
            <a:r>
              <a:rPr lang="fr-FR" sz="3200" b="1" u="none" strike="noStrike">
                <a:solidFill>
                  <a:schemeClr val="dk1"/>
                </a:solidFill>
                <a:effectLst/>
                <a:uFillTx/>
                <a:latin typeface="Calibri"/>
              </a:rPr>
              <a:t> durée du premier âge de l’enfance, (de 01 à 10 ans) ce qui fait des </a:t>
            </a:r>
            <a:r>
              <a:rPr lang="fr-FR" sz="3200" b="1" i="1" u="none" strike="noStrike">
                <a:solidFill>
                  <a:schemeClr val="dk1"/>
                </a:solidFill>
                <a:effectLst/>
                <a:uFillTx/>
                <a:latin typeface="Calibri"/>
              </a:rPr>
              <a:t>enfants le cœur de cible des ovnis</a:t>
            </a:r>
            <a:r>
              <a:rPr lang="fr-FR" sz="3200" b="1" u="none" strike="noStrike">
                <a:solidFill>
                  <a:schemeClr val="dk1"/>
                </a:solidFill>
                <a:effectLst/>
                <a:uFillTx/>
                <a:latin typeface="Calibri"/>
              </a:rPr>
              <a:t>, au sein de petites communautés claniques ou familiales.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7BD39C3-A684-43F5-9262-9BA9F7F1F042}" type="slidenum">
              <a:t>141</a:t>
            </a:fld>
          </a:p>
        </p:txBody>
      </p:sp>
    </p:spTree>
  </p:cSld>
  <p:transition>
    <p:fade thruBlk="true"/>
  </p:transition>
</p:sld>
</file>

<file path=ppt/slides/slide1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u="none" strike="noStrike">
                <a:solidFill>
                  <a:srgbClr val="FF0000"/>
                </a:solidFill>
                <a:effectLst/>
                <a:uFillTx/>
                <a:latin typeface="Calibri"/>
              </a:rPr>
              <a:t>6 - </a:t>
            </a:r>
            <a:r>
              <a:rPr lang="fr-FR" sz="3600" b="1" u="sng" strike="noStrike">
                <a:solidFill>
                  <a:srgbClr val="FF0000"/>
                </a:solidFill>
                <a:effectLst/>
                <a:uFillTx/>
                <a:latin typeface="Calibri"/>
              </a:rPr>
              <a:t>Les Disparitions inquiétantes de personne et les ovnis</a:t>
            </a:r>
            <a:endParaRPr lang="fr-FR" sz="3600" b="0" u="none" strike="noStrike">
              <a:solidFill>
                <a:schemeClr val="dk1"/>
              </a:solidFill>
              <a:effectLst/>
              <a:uFillTx/>
              <a:latin typeface="Calibri"/>
            </a:endParaRPr>
          </a:p>
        </p:txBody>
      </p:sp>
      <p:sp>
        <p:nvSpPr>
          <p:cNvPr id="324" name="PlaceHolder 2"/>
          <p:cNvSpPr>
            <a:spLocks noGrp="1"/>
          </p:cNvSpPr>
          <p:nvPr>
            <p:ph/>
          </p:nvPr>
        </p:nvSpPr>
        <p:spPr>
          <a:xfrm>
            <a:off x="457200" y="2637000"/>
            <a:ext cx="8227080" cy="23738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Voir Annexe 01 : La disparition d’une voiture (et des ses occupants) à Sion-les-Mines, le 04/12/1979 - 18h20 - Loire-Atlantique (44) - Pays de la Loire  - France.</a:t>
            </a: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87B3F7EA-7E09-4936-98F1-82ABEA1A43D0}" type="slidenum">
              <a:t>142</a:t>
            </a:fld>
          </a:p>
        </p:txBody>
      </p:sp>
    </p:spTree>
  </p:cSld>
  <p:transition>
    <p:fade thruBlk="true"/>
  </p:transition>
</p:sld>
</file>

<file path=ppt/slides/slide1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Image/059/Les Disparitions de Personne et les Ovnis</a:t>
            </a:r>
            <a:endParaRPr lang="fr-FR" sz="3600" b="0" u="none" strike="noStrike">
              <a:solidFill>
                <a:schemeClr val="dk1"/>
              </a:solidFill>
              <a:effectLst/>
              <a:uFillTx/>
              <a:latin typeface="Calibri"/>
            </a:endParaRPr>
          </a:p>
        </p:txBody>
      </p:sp>
      <p:pic>
        <p:nvPicPr>
          <p:cNvPr id="326" name="Espace réservé du contenu 3" descr="059 LES DISPARITIONS DE PERSONNE ET LES OVNIS.jpg"/>
          <p:cNvPicPr/>
          <p:nvPr/>
        </p:nvPicPr>
        <p:blipFill>
          <a:blip r:embed="rId1"/>
          <a:stretch/>
        </p:blipFill>
        <p:spPr>
          <a:xfrm>
            <a:off x="1319760" y="1560960"/>
            <a:ext cx="6501960" cy="5177880"/>
          </a:xfrm>
          <a:prstGeom prst="rect">
            <a:avLst/>
          </a:prstGeom>
          <a:noFill/>
          <a:ln w="0">
            <a:noFill/>
          </a:ln>
        </p:spPr>
      </p:pic>
      <p:sp>
        <p:nvSpPr>
          <p:cNvPr id="3" name="PlaceHolder 2"/>
          <p:cNvSpPr>
            <a:spLocks noGrp="1"/>
          </p:cNvSpPr>
          <p:nvPr>
            <p:ph type="sldNum" idx="36"/>
          </p:nvPr>
        </p:nvSpPr>
        <p:spPr/>
        <p:txBody>
          <a:bodyPr/>
          <a:p>
            <a:fld id="{5E87EC84-49B3-46D8-B88F-63137D852544}" type="slidenum">
              <a:t>143</a:t>
            </a:fld>
          </a:p>
        </p:txBody>
      </p:sp>
    </p:spTree>
  </p:cSld>
  <p:transition>
    <p:fade thruBlk="true"/>
  </p:transition>
</p:sld>
</file>

<file path=ppt/slides/slide1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PlaceHolder 1"/>
          <p:cNvSpPr>
            <a:spLocks noGrp="1"/>
          </p:cNvSpPr>
          <p:nvPr>
            <p:ph/>
          </p:nvPr>
        </p:nvSpPr>
        <p:spPr>
          <a:xfrm>
            <a:off x="467640" y="332640"/>
            <a:ext cx="8299080" cy="652284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Plus de 80% (80,25%) des disparitions de personne se focalisent dans les territoires ovnigènes, et 72 % de ces disparitions sont définitives et classées non-résolues passé le délai de 10 années après le début avéré de la disparition.</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(les états </a:t>
            </a:r>
            <a:r>
              <a:rPr lang="fr-FR" sz="3200" b="0" i="1" u="none" strike="noStrike">
                <a:solidFill>
                  <a:schemeClr val="dk1"/>
                </a:solidFill>
                <a:effectLst/>
                <a:uFillTx/>
                <a:latin typeface="Calibri"/>
              </a:rPr>
              <a:t>somnambuliques</a:t>
            </a:r>
            <a:r>
              <a:rPr lang="fr-FR" sz="3200" b="0" u="none" strike="noStrike">
                <a:solidFill>
                  <a:schemeClr val="dk1"/>
                </a:solidFill>
                <a:effectLst/>
                <a:uFillTx/>
                <a:latin typeface="Calibri"/>
              </a:rPr>
              <a:t> des personnes disparues et retrouvées, présentent les symptômes de désorientation, d’amnésie, de perturbation psychique, de missing-time, identiques à celles des victimes des visites en chambre, des RR4, et des abductions ufologiques.)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EC33761-E5E5-4534-B7BB-AA84A81F1835}" type="slidenum">
              <a:t>144</a:t>
            </a:fld>
          </a:p>
        </p:txBody>
      </p:sp>
    </p:spTree>
  </p:cSld>
  <p:transition>
    <p:fade thruBlk="true"/>
  </p:transition>
</p:sld>
</file>

<file path=ppt/slides/slide1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PlaceHolder 1"/>
          <p:cNvSpPr>
            <a:spLocks noGrp="1"/>
          </p:cNvSpPr>
          <p:nvPr>
            <p:ph/>
          </p:nvPr>
        </p:nvSpPr>
        <p:spPr>
          <a:xfrm>
            <a:off x="467640" y="908640"/>
            <a:ext cx="8227080" cy="45234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Ces disparitions inquiétantes de personne sont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mortelles dans 29 % des cas,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provisoires dans 30 % des cas,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continuelles ou définitives dans 41 % des cas.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5CEF9DD-D1C5-4BE1-B020-7511375524F5}" type="slidenum">
              <a:t>145</a:t>
            </a:fld>
          </a:p>
        </p:txBody>
      </p:sp>
    </p:spTree>
  </p:cSld>
  <p:transition>
    <p:fade thruBlk="true"/>
  </p:transition>
</p:sld>
</file>

<file path=ppt/slides/slide1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9"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Image/060/Trilogie des Disparitions</a:t>
            </a:r>
            <a:endParaRPr lang="fr-FR" sz="3600" b="0" u="none" strike="noStrike">
              <a:solidFill>
                <a:schemeClr val="dk1"/>
              </a:solidFill>
              <a:effectLst/>
              <a:uFillTx/>
              <a:latin typeface="Calibri"/>
            </a:endParaRPr>
          </a:p>
        </p:txBody>
      </p:sp>
      <p:pic>
        <p:nvPicPr>
          <p:cNvPr id="330" name="Espace réservé du contenu 3" descr="60 TRILOGIE DES DISPARITIONS.jpg"/>
          <p:cNvPicPr/>
          <p:nvPr/>
        </p:nvPicPr>
        <p:blipFill>
          <a:blip r:embed="rId1"/>
          <a:stretch/>
        </p:blipFill>
        <p:spPr>
          <a:xfrm>
            <a:off x="1763640" y="1196640"/>
            <a:ext cx="5614200" cy="5614200"/>
          </a:xfrm>
          <a:prstGeom prst="rect">
            <a:avLst/>
          </a:prstGeom>
          <a:noFill/>
          <a:ln w="0">
            <a:noFill/>
          </a:ln>
        </p:spPr>
      </p:pic>
      <p:sp>
        <p:nvSpPr>
          <p:cNvPr id="3" name="PlaceHolder 2"/>
          <p:cNvSpPr>
            <a:spLocks noGrp="1"/>
          </p:cNvSpPr>
          <p:nvPr>
            <p:ph type="sldNum" idx="36"/>
          </p:nvPr>
        </p:nvSpPr>
        <p:spPr/>
        <p:txBody>
          <a:bodyPr/>
          <a:p>
            <a:fld id="{29195CB7-728C-4E14-A8B2-B55172333FE8}" type="slidenum">
              <a:t>146</a:t>
            </a:fld>
          </a:p>
        </p:txBody>
      </p:sp>
    </p:spTree>
  </p:cSld>
  <p:transition>
    <p:fade thruBlk="true"/>
  </p:transition>
</p:sld>
</file>

<file path=ppt/slides/slide1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1" name="PlaceHolder 1"/>
          <p:cNvSpPr>
            <a:spLocks noGrp="1"/>
          </p:cNvSpPr>
          <p:nvPr>
            <p:ph type="title"/>
          </p:nvPr>
        </p:nvSpPr>
        <p:spPr>
          <a:xfrm>
            <a:off x="457200" y="18864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Image/061/Durées des Disparitions</a:t>
            </a:r>
            <a:endParaRPr lang="fr-FR" sz="3600" b="0" u="none" strike="noStrike">
              <a:solidFill>
                <a:schemeClr val="dk1"/>
              </a:solidFill>
              <a:effectLst/>
              <a:uFillTx/>
              <a:latin typeface="Calibri"/>
            </a:endParaRPr>
          </a:p>
        </p:txBody>
      </p:sp>
      <p:pic>
        <p:nvPicPr>
          <p:cNvPr id="332" name="Espace réservé du contenu 3" descr="61 DUREES DES DISPARITIONS.jpg"/>
          <p:cNvPicPr/>
          <p:nvPr/>
        </p:nvPicPr>
        <p:blipFill>
          <a:blip r:embed="rId1"/>
          <a:stretch/>
        </p:blipFill>
        <p:spPr>
          <a:xfrm>
            <a:off x="1059480" y="1128960"/>
            <a:ext cx="7022520" cy="5465880"/>
          </a:xfrm>
          <a:prstGeom prst="rect">
            <a:avLst/>
          </a:prstGeom>
          <a:noFill/>
          <a:ln w="0">
            <a:noFill/>
          </a:ln>
        </p:spPr>
      </p:pic>
      <p:sp>
        <p:nvSpPr>
          <p:cNvPr id="3" name="PlaceHolder 2"/>
          <p:cNvSpPr>
            <a:spLocks noGrp="1"/>
          </p:cNvSpPr>
          <p:nvPr>
            <p:ph type="sldNum" idx="36"/>
          </p:nvPr>
        </p:nvSpPr>
        <p:spPr/>
        <p:txBody>
          <a:bodyPr/>
          <a:p>
            <a:fld id="{8D5FDE8F-1C1F-4FF0-934B-6E45DD992CFF}" type="slidenum">
              <a:t>147</a:t>
            </a:fld>
          </a:p>
        </p:txBody>
      </p:sp>
    </p:spTree>
  </p:cSld>
  <p:transition>
    <p:fade thruBlk="true"/>
  </p:transition>
</p:sld>
</file>

<file path=ppt/slides/slide1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PlaceHolder 1"/>
          <p:cNvSpPr>
            <a:spLocks noGrp="1"/>
          </p:cNvSpPr>
          <p:nvPr>
            <p:ph type="title"/>
          </p:nvPr>
        </p:nvSpPr>
        <p:spPr>
          <a:xfrm>
            <a:off x="457200" y="18864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Image/062/Âges Pivots des Disparus</a:t>
            </a:r>
            <a:endParaRPr lang="fr-FR" sz="3600" b="0" u="none" strike="noStrike">
              <a:solidFill>
                <a:schemeClr val="dk1"/>
              </a:solidFill>
              <a:effectLst/>
              <a:uFillTx/>
              <a:latin typeface="Calibri"/>
            </a:endParaRPr>
          </a:p>
        </p:txBody>
      </p:sp>
      <p:pic>
        <p:nvPicPr>
          <p:cNvPr id="334" name="Espace réservé du contenu 3" descr="62 AGES PIVOTS DES DISPARUS.jpg"/>
          <p:cNvPicPr/>
          <p:nvPr/>
        </p:nvPicPr>
        <p:blipFill>
          <a:blip r:embed="rId1"/>
          <a:stretch/>
        </p:blipFill>
        <p:spPr>
          <a:xfrm>
            <a:off x="768960" y="1052640"/>
            <a:ext cx="7603560" cy="5824440"/>
          </a:xfrm>
          <a:prstGeom prst="rect">
            <a:avLst/>
          </a:prstGeom>
          <a:noFill/>
          <a:ln w="0">
            <a:noFill/>
          </a:ln>
        </p:spPr>
      </p:pic>
      <p:sp>
        <p:nvSpPr>
          <p:cNvPr id="3" name="PlaceHolder 2"/>
          <p:cNvSpPr>
            <a:spLocks noGrp="1"/>
          </p:cNvSpPr>
          <p:nvPr>
            <p:ph type="sldNum" idx="36"/>
          </p:nvPr>
        </p:nvSpPr>
        <p:spPr/>
        <p:txBody>
          <a:bodyPr/>
          <a:p>
            <a:fld id="{73A6E2EF-7821-42CA-8EDD-F3DAC3421874}" type="slidenum">
              <a:t>148</a:t>
            </a:fld>
          </a:p>
        </p:txBody>
      </p:sp>
    </p:spTree>
  </p:cSld>
  <p:transition>
    <p:fade thruBlk="true"/>
  </p:transition>
</p:sld>
</file>

<file path=ppt/slides/slide1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5" name="PlaceHolder 1"/>
          <p:cNvSpPr>
            <a:spLocks noGrp="1"/>
          </p:cNvSpPr>
          <p:nvPr>
            <p:ph/>
          </p:nvPr>
        </p:nvSpPr>
        <p:spPr>
          <a:xfrm>
            <a:off x="457200" y="476640"/>
            <a:ext cx="8227080" cy="5646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Taux de Nativité et les Taux de Mortalité et les Ovnis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Plus de 80 % des communes ovnigènes ont un taux de nativité inférieur à la moyenne nationale en France.</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Plus de 70 % des communes ovnigènes ont un taux de mortalité supérieur à la moyenne nationale en France.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21769EA-C7D1-402F-8D6D-09A142824C21}" type="slidenum">
              <a:t>149</a:t>
            </a:fld>
          </a:p>
        </p:txBody>
      </p:sp>
    </p:spTree>
  </p:cSld>
  <p:transition>
    <p:fade thruBlk="tru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Image/003 Ter/Les Chasseurs des Ovnis</a:t>
            </a:r>
            <a:endParaRPr lang="fr-FR" sz="3600" b="0" u="none" strike="noStrike">
              <a:solidFill>
                <a:schemeClr val="dk1"/>
              </a:solidFill>
              <a:effectLst/>
              <a:uFillTx/>
              <a:latin typeface="Calibri"/>
            </a:endParaRPr>
          </a:p>
        </p:txBody>
      </p:sp>
      <p:pic>
        <p:nvPicPr>
          <p:cNvPr id="107" name="Espace réservé du contenu 3" descr="03 BIS LES CHASSEURS DES OVNIS.jpg"/>
          <p:cNvPicPr/>
          <p:nvPr/>
        </p:nvPicPr>
        <p:blipFill>
          <a:blip r:embed="rId1"/>
          <a:stretch/>
        </p:blipFill>
        <p:spPr>
          <a:xfrm>
            <a:off x="2865240" y="1128960"/>
            <a:ext cx="3411000" cy="5609880"/>
          </a:xfrm>
          <a:prstGeom prst="rect">
            <a:avLst/>
          </a:prstGeom>
          <a:noFill/>
          <a:ln w="0">
            <a:noFill/>
          </a:ln>
        </p:spPr>
      </p:pic>
      <p:sp>
        <p:nvSpPr>
          <p:cNvPr id="3" name="PlaceHolder 2"/>
          <p:cNvSpPr>
            <a:spLocks noGrp="1"/>
          </p:cNvSpPr>
          <p:nvPr>
            <p:ph type="sldNum" idx="36"/>
          </p:nvPr>
        </p:nvSpPr>
        <p:spPr/>
        <p:txBody>
          <a:bodyPr/>
          <a:p>
            <a:fld id="{DB0538F2-992D-4C97-9F70-6D35A54C6389}" type="slidenum">
              <a:t>15</a:t>
            </a:fld>
          </a:p>
        </p:txBody>
      </p:sp>
    </p:spTree>
  </p:cSld>
  <p:transition>
    <p:fade thruBlk="true"/>
  </p:transition>
</p:sld>
</file>

<file path=ppt/slides/slide1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6" name="PlaceHolder 1"/>
          <p:cNvSpPr>
            <a:spLocks noGrp="1"/>
          </p:cNvSpPr>
          <p:nvPr>
            <p:ph type="title"/>
          </p:nvPr>
        </p:nvSpPr>
        <p:spPr>
          <a:xfrm>
            <a:off x="457200" y="18864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Image/063/La Mortalité et la Nativité et les Ovnis</a:t>
            </a:r>
            <a:endParaRPr lang="fr-FR" sz="3600" b="0" u="none" strike="noStrike">
              <a:solidFill>
                <a:schemeClr val="dk1"/>
              </a:solidFill>
              <a:effectLst/>
              <a:uFillTx/>
              <a:latin typeface="Calibri"/>
            </a:endParaRPr>
          </a:p>
        </p:txBody>
      </p:sp>
      <p:pic>
        <p:nvPicPr>
          <p:cNvPr id="337" name="Espace réservé du contenu 3" descr="63 La Mortalité et la Nativité et les Ovnis.jpg"/>
          <p:cNvPicPr/>
          <p:nvPr/>
        </p:nvPicPr>
        <p:blipFill>
          <a:blip r:embed="rId1"/>
          <a:stretch/>
        </p:blipFill>
        <p:spPr>
          <a:xfrm>
            <a:off x="623880" y="1416960"/>
            <a:ext cx="7893720" cy="5321880"/>
          </a:xfrm>
          <a:prstGeom prst="rect">
            <a:avLst/>
          </a:prstGeom>
          <a:noFill/>
          <a:ln w="0">
            <a:noFill/>
          </a:ln>
        </p:spPr>
      </p:pic>
      <p:sp>
        <p:nvSpPr>
          <p:cNvPr id="3" name="PlaceHolder 2"/>
          <p:cNvSpPr>
            <a:spLocks noGrp="1"/>
          </p:cNvSpPr>
          <p:nvPr>
            <p:ph type="sldNum" idx="36"/>
          </p:nvPr>
        </p:nvSpPr>
        <p:spPr/>
        <p:txBody>
          <a:bodyPr/>
          <a:p>
            <a:fld id="{2566CA0E-6935-4A98-A75F-E53ADAEA5D40}" type="slidenum">
              <a:t>150</a:t>
            </a:fld>
          </a:p>
        </p:txBody>
      </p:sp>
    </p:spTree>
  </p:cSld>
  <p:transition>
    <p:fade thruBlk="true"/>
  </p:transition>
</p:sld>
</file>

<file path=ppt/slides/slide1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8" name="PlaceHolder 1"/>
          <p:cNvSpPr>
            <a:spLocks noGrp="1"/>
          </p:cNvSpPr>
          <p:nvPr>
            <p:ph/>
          </p:nvPr>
        </p:nvSpPr>
        <p:spPr>
          <a:xfrm>
            <a:off x="457200" y="332640"/>
            <a:ext cx="8227080" cy="6262200"/>
          </a:xfrm>
          <a:prstGeom prst="rect">
            <a:avLst/>
          </a:prstGeom>
          <a:noFill/>
          <a:ln w="0">
            <a:noFill/>
          </a:ln>
        </p:spPr>
        <p:txBody>
          <a:bodyPr lIns="91440" tIns="45720" rIns="91440" bIns="45720" anchor="t">
            <a:noAutofit/>
          </a:bodyPr>
          <a:p>
            <a:pPr marL="343080" indent="-343080" algn="l" defTabSz="914400">
              <a:lnSpc>
                <a:spcPct val="100000"/>
              </a:lnSpc>
              <a:spcBef>
                <a:spcPts val="720"/>
              </a:spcBef>
              <a:buNone/>
              <a:tabLst>
                <a:tab pos="0" algn="l"/>
              </a:tabLst>
            </a:pPr>
            <a:r>
              <a:rPr lang="fr-FR" sz="3600" b="1" u="none" strike="noStrike">
                <a:solidFill>
                  <a:schemeClr val="dk1"/>
                </a:solidFill>
                <a:effectLst/>
                <a:uFillTx/>
                <a:latin typeface="Calibri"/>
              </a:rPr>
              <a:t>    </a:t>
            </a:r>
            <a:r>
              <a:rPr lang="fr-FR" sz="3600" b="1" u="sng" strike="noStrike">
                <a:solidFill>
                  <a:schemeClr val="dk1"/>
                </a:solidFill>
                <a:effectLst/>
                <a:uFillTx/>
                <a:latin typeface="Calibri"/>
              </a:rPr>
              <a:t>En résumé</a:t>
            </a:r>
            <a:r>
              <a:rPr lang="fr-FR" sz="3600" b="1" u="none" strike="noStrike">
                <a:solidFill>
                  <a:schemeClr val="dk1"/>
                </a:solidFill>
                <a:effectLst/>
                <a:uFillTx/>
                <a:latin typeface="Calibri"/>
              </a:rPr>
              <a:t> :</a:t>
            </a:r>
            <a:br>
              <a:rPr sz="3600"/>
            </a:br>
            <a:endParaRPr lang="fr-FR" sz="3600" b="0" u="none" strike="noStrike">
              <a:solidFill>
                <a:schemeClr val="dk1"/>
              </a:solidFill>
              <a:effectLst/>
              <a:uFillTx/>
              <a:latin typeface="Calibri"/>
            </a:endParaRPr>
          </a:p>
          <a:p>
            <a:pPr marL="343080" indent="-343080" algn="l" defTabSz="914400">
              <a:lnSpc>
                <a:spcPct val="100000"/>
              </a:lnSpc>
              <a:spcBef>
                <a:spcPts val="720"/>
              </a:spcBef>
              <a:buClr>
                <a:srgbClr val="000000"/>
              </a:buClr>
              <a:buFont typeface="Arial"/>
              <a:buChar char="•"/>
              <a:tabLst>
                <a:tab pos="0" algn="l"/>
              </a:tabLst>
            </a:pPr>
            <a:r>
              <a:rPr lang="fr-FR" sz="3600" b="1" u="none" strike="noStrike">
                <a:solidFill>
                  <a:schemeClr val="dk1"/>
                </a:solidFill>
                <a:effectLst/>
                <a:uFillTx/>
                <a:latin typeface="Calibri"/>
              </a:rPr>
              <a:t>L’unique tranche d’âge épargnée par les disparitions inquiétantes de personne en lien avec les ovnis est celle des jeunes (de 01 à 09 ans), hasard ou coïncidence ? </a:t>
            </a:r>
            <a:br>
              <a:rPr sz="3600"/>
            </a:br>
            <a:r>
              <a:rPr lang="fr-FR" sz="3600" b="0" u="none" strike="noStrike">
                <a:solidFill>
                  <a:schemeClr val="dk1"/>
                </a:solidFill>
                <a:effectLst/>
                <a:uFillTx/>
                <a:latin typeface="Calibri"/>
              </a:rPr>
              <a:t> </a:t>
            </a:r>
            <a:endParaRPr lang="fr-FR" sz="3600" b="0" u="none" strike="noStrike">
              <a:solidFill>
                <a:schemeClr val="dk1"/>
              </a:solidFill>
              <a:effectLst/>
              <a:uFillTx/>
              <a:latin typeface="Calibri"/>
            </a:endParaRPr>
          </a:p>
          <a:p>
            <a:pPr marL="343080" indent="-343080" algn="l" defTabSz="914400">
              <a:lnSpc>
                <a:spcPct val="100000"/>
              </a:lnSpc>
              <a:spcBef>
                <a:spcPts val="720"/>
              </a:spcBef>
              <a:buClr>
                <a:srgbClr val="000000"/>
              </a:buClr>
              <a:buFont typeface="Arial"/>
              <a:buChar char="•"/>
              <a:tabLst>
                <a:tab pos="0" algn="l"/>
              </a:tabLst>
            </a:pPr>
            <a:r>
              <a:rPr lang="fr-FR" sz="3600" b="1" i="1" u="none" strike="noStrike">
                <a:solidFill>
                  <a:schemeClr val="dk1"/>
                </a:solidFill>
                <a:effectLst/>
                <a:uFillTx/>
                <a:latin typeface="Calibri"/>
              </a:rPr>
              <a:t>(Dieu et la statistique ne jouent pas aux dés !)</a:t>
            </a:r>
            <a:endParaRPr lang="fr-FR" sz="3600" b="0" u="none" strike="noStrike">
              <a:solidFill>
                <a:schemeClr val="dk1"/>
              </a:solidFill>
              <a:effectLst/>
              <a:uFillTx/>
              <a:latin typeface="Calibri"/>
            </a:endParaRPr>
          </a:p>
          <a:p>
            <a:pPr marL="343080" indent="-343080" algn="l" defTabSz="914400">
              <a:lnSpc>
                <a:spcPct val="100000"/>
              </a:lnSpc>
              <a:spcBef>
                <a:spcPts val="720"/>
              </a:spcBef>
              <a:buNone/>
              <a:tabLst>
                <a:tab pos="0" algn="l"/>
              </a:tabLst>
            </a:pPr>
            <a:br>
              <a:rPr sz="3600"/>
            </a:br>
            <a:endParaRPr lang="fr-FR" sz="3600" b="0" u="none" strike="noStrike">
              <a:solidFill>
                <a:schemeClr val="dk1"/>
              </a:solidFill>
              <a:effectLst/>
              <a:uFillTx/>
              <a:latin typeface="Calibri"/>
            </a:endParaRPr>
          </a:p>
          <a:p>
            <a:pPr indent="0" algn="l" defTabSz="914400">
              <a:lnSpc>
                <a:spcPct val="100000"/>
              </a:lnSpc>
              <a:spcBef>
                <a:spcPts val="720"/>
              </a:spcBef>
              <a:buNone/>
              <a:tabLst>
                <a:tab pos="0" algn="l"/>
              </a:tabLst>
            </a:pPr>
            <a:br>
              <a:rPr sz="3600"/>
            </a:br>
            <a:endParaRPr lang="fr-FR" sz="3600" b="0" u="none" strike="noStrike">
              <a:solidFill>
                <a:schemeClr val="dk1"/>
              </a:solidFill>
              <a:effectLst/>
              <a:uFillTx/>
              <a:latin typeface="Calibri"/>
            </a:endParaRPr>
          </a:p>
          <a:p>
            <a:pPr indent="0" algn="l" defTabSz="914400">
              <a:lnSpc>
                <a:spcPct val="100000"/>
              </a:lnSpc>
              <a:spcBef>
                <a:spcPts val="720"/>
              </a:spcBef>
              <a:buNone/>
              <a:tabLst>
                <a:tab pos="0" algn="l"/>
              </a:tabLst>
            </a:pPr>
            <a:endParaRPr lang="fr-FR" sz="36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0E647BB-F32F-468C-A7FF-D9B04122EF9B}" type="slidenum">
              <a:t>151</a:t>
            </a:fld>
          </a:p>
        </p:txBody>
      </p:sp>
    </p:spTree>
  </p:cSld>
  <p:transition>
    <p:fade thruBlk="true"/>
  </p:transition>
</p:sld>
</file>

<file path=ppt/slides/slide1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PlaceHolder 1"/>
          <p:cNvSpPr>
            <a:spLocks noGrp="1"/>
          </p:cNvSpPr>
          <p:nvPr>
            <p:ph/>
          </p:nvPr>
        </p:nvSpPr>
        <p:spPr>
          <a:xfrm>
            <a:off x="457200" y="548640"/>
            <a:ext cx="8227080" cy="5574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Le pic de l’âge pivots des 20/30/40 ans des disparus, correspond aux individus parvenus au maximum de leurs moyens physiques et de leurs ressources psychologiques.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Les taux hors normes de nativité et de mortalité de la population entrent en résonance singulière avec l’activité des ovnis.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3A9B8E4-01C2-4B37-A1F0-E34AD9DAD4A5}" type="slidenum">
              <a:t>152</a:t>
            </a:fld>
          </a:p>
        </p:txBody>
      </p:sp>
    </p:spTree>
  </p:cSld>
  <p:transition>
    <p:fade thruBlk="true"/>
  </p:transition>
</p:sld>
</file>

<file path=ppt/slides/slide1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1"/>
          <p:cNvSpPr>
            <a:spLocks noGrp="1"/>
          </p:cNvSpPr>
          <p:nvPr>
            <p:ph/>
          </p:nvPr>
        </p:nvSpPr>
        <p:spPr>
          <a:xfrm>
            <a:off x="457200" y="515880"/>
            <a:ext cx="8227080" cy="5790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En résumé, </a:t>
            </a:r>
            <a:r>
              <a:rPr lang="fr-FR" sz="3200" b="1" i="1" u="none" strike="noStrike">
                <a:solidFill>
                  <a:schemeClr val="dk1"/>
                </a:solidFill>
                <a:effectLst/>
                <a:uFillTx/>
                <a:latin typeface="Calibri"/>
              </a:rPr>
              <a:t>les ovnis</a:t>
            </a:r>
            <a:r>
              <a:rPr lang="fr-FR" sz="3200" b="1" u="none" strike="noStrike">
                <a:solidFill>
                  <a:schemeClr val="dk1"/>
                </a:solidFill>
                <a:effectLst/>
                <a:uFillTx/>
                <a:latin typeface="Calibri"/>
              </a:rPr>
              <a:t> semblent exercer une forme de tutelle, de curatelle ou d’accompagnement approprié auprès d’un panel choisi et sélectionné de la population.</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Je crois qu’on nous pêche. Peut-être sommes-nous hautement estimés par les supers-gourmets des sphères supérieures.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[Charles Fort : Le Livre des Damnés paru en 1919]</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530F826-5FE0-4AB0-91F8-B691701FD701}" type="slidenum">
              <a:t>153</a:t>
            </a:fld>
          </a:p>
        </p:txBody>
      </p:sp>
    </p:spTree>
  </p:cSld>
  <p:transition>
    <p:fade thruBlk="true"/>
  </p:transition>
</p:sld>
</file>

<file path=ppt/slides/slide1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1"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u="none" strike="noStrike">
                <a:solidFill>
                  <a:srgbClr val="FF0000"/>
                </a:solidFill>
                <a:effectLst/>
                <a:uFillTx/>
                <a:latin typeface="Calibri"/>
              </a:rPr>
              <a:t>7 - </a:t>
            </a:r>
            <a:r>
              <a:rPr lang="fr-FR" sz="3600" b="1" u="sng" strike="noStrike">
                <a:solidFill>
                  <a:srgbClr val="FF0000"/>
                </a:solidFill>
                <a:effectLst/>
                <a:uFillTx/>
                <a:latin typeface="Calibri"/>
              </a:rPr>
              <a:t>Les Cratophanies de Nature</a:t>
            </a:r>
            <a:endParaRPr lang="fr-FR" sz="3600" b="0" u="none" strike="noStrike">
              <a:solidFill>
                <a:schemeClr val="dk1"/>
              </a:solidFill>
              <a:effectLst/>
              <a:uFillTx/>
              <a:latin typeface="Calibri"/>
            </a:endParaRPr>
          </a:p>
        </p:txBody>
      </p:sp>
      <p:sp>
        <p:nvSpPr>
          <p:cNvPr id="342" name="PlaceHolder 2"/>
          <p:cNvSpPr>
            <a:spLocks noGrp="1"/>
          </p:cNvSpPr>
          <p:nvPr>
            <p:ph/>
          </p:nvPr>
        </p:nvSpPr>
        <p:spPr>
          <a:xfrm>
            <a:off x="467640" y="2061000"/>
            <a:ext cx="8227080" cy="35546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 les communautés de l'Isoptère,  ... est une anticipation de ce vers quoi l'humanité se dirige à son tour.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[Jean Feytaud - Le Peuple des Termites - Presses Universitaires de France - 1945]</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1B338151-CFE1-4F73-BDF3-EDCF5F046885}" type="slidenum">
              <a:t>154</a:t>
            </a:fld>
          </a:p>
        </p:txBody>
      </p:sp>
    </p:spTree>
  </p:cSld>
  <p:transition>
    <p:fade thruBlk="true"/>
  </p:transition>
</p:sld>
</file>

<file path=ppt/slides/slide1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PlaceHolder 1"/>
          <p:cNvSpPr>
            <a:spLocks noGrp="1"/>
          </p:cNvSpPr>
          <p:nvPr>
            <p:ph type="title"/>
          </p:nvPr>
        </p:nvSpPr>
        <p:spPr>
          <a:xfrm>
            <a:off x="457200" y="11664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Image/064/L’Imago-Insectoïde</a:t>
            </a:r>
            <a:endParaRPr lang="fr-FR" sz="3600" b="0" u="none" strike="noStrike">
              <a:solidFill>
                <a:schemeClr val="dk1"/>
              </a:solidFill>
              <a:effectLst/>
              <a:uFillTx/>
              <a:latin typeface="Calibri"/>
            </a:endParaRPr>
          </a:p>
        </p:txBody>
      </p:sp>
      <p:pic>
        <p:nvPicPr>
          <p:cNvPr id="344" name="Espace réservé du contenu 3" descr="64 L'IMAGO-INSECTOIDE.jpg"/>
          <p:cNvPicPr/>
          <p:nvPr/>
        </p:nvPicPr>
        <p:blipFill>
          <a:blip r:embed="rId1"/>
          <a:stretch/>
        </p:blipFill>
        <p:spPr>
          <a:xfrm>
            <a:off x="1547640" y="1010160"/>
            <a:ext cx="6046200" cy="5728680"/>
          </a:xfrm>
          <a:prstGeom prst="rect">
            <a:avLst/>
          </a:prstGeom>
          <a:noFill/>
          <a:ln w="0">
            <a:noFill/>
          </a:ln>
        </p:spPr>
      </p:pic>
      <p:sp>
        <p:nvSpPr>
          <p:cNvPr id="3" name="PlaceHolder 2"/>
          <p:cNvSpPr>
            <a:spLocks noGrp="1"/>
          </p:cNvSpPr>
          <p:nvPr>
            <p:ph type="sldNum" idx="36"/>
          </p:nvPr>
        </p:nvSpPr>
        <p:spPr/>
        <p:txBody>
          <a:bodyPr/>
          <a:p>
            <a:fld id="{91CC2E71-F283-49CE-8937-21F2918D369D}" type="slidenum">
              <a:t>155</a:t>
            </a:fld>
          </a:p>
        </p:txBody>
      </p:sp>
    </p:spTree>
  </p:cSld>
  <p:transition>
    <p:fade thruBlk="true"/>
  </p:transition>
</p:sld>
</file>

<file path=ppt/slides/slide1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5" name="PlaceHolder 1"/>
          <p:cNvSpPr>
            <a:spLocks noGrp="1"/>
          </p:cNvSpPr>
          <p:nvPr>
            <p:ph/>
          </p:nvPr>
        </p:nvSpPr>
        <p:spPr>
          <a:xfrm>
            <a:off x="539640" y="433440"/>
            <a:ext cx="8227080" cy="57294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Bayeux (14) - Normandie - France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Les crop-circles des chenilles noires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Juillet 1842 - Nouvelles locales  -  Il paraît que les abondantes pluies versées, depuis quelques jours, sur notre plaine, ont détruit en très grande partie, ces myriades de petites chenilles noires [Les larves ou Tenthrèdes de la rave (Athalia rosea) - NFO] qui ravageaient tous les colzas et les menaçaient même, dans quelques contrées, d'une dévastation complète.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41166D5-ADDD-427D-9BA2-91B81D649E95}" type="slidenum">
              <a:t>156</a:t>
            </a:fld>
          </a:p>
        </p:txBody>
      </p:sp>
    </p:spTree>
  </p:cSld>
  <p:transition>
    <p:fade thruBlk="true"/>
  </p:transition>
</p:sld>
</file>

<file path=ppt/slides/slide1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PlaceHolder 1"/>
          <p:cNvSpPr>
            <a:spLocks noGrp="1"/>
          </p:cNvSpPr>
          <p:nvPr>
            <p:ph/>
          </p:nvPr>
        </p:nvSpPr>
        <p:spPr>
          <a:xfrm>
            <a:off x="467640" y="1989000"/>
            <a:ext cx="8227080" cy="33098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Aussi nos cultivateurs qui, dans la crainte d'être obligés de semer une seconde fois, avaient fermé leurs magasins de graines au commerce, commencent-ils à les lui rouvrir.</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EA1C044-1A21-4428-BFCF-2B6DC843467C}" type="slidenum">
              <a:t>157</a:t>
            </a:fld>
          </a:p>
        </p:txBody>
      </p:sp>
    </p:spTree>
  </p:cSld>
  <p:transition>
    <p:fade thruBlk="true"/>
  </p:transition>
</p:sld>
</file>

<file path=ppt/slides/slide1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7" name="PlaceHolder 1"/>
          <p:cNvSpPr>
            <a:spLocks noGrp="1"/>
          </p:cNvSpPr>
          <p:nvPr>
            <p:ph/>
          </p:nvPr>
        </p:nvSpPr>
        <p:spPr>
          <a:xfrm>
            <a:off x="323640" y="332640"/>
            <a:ext cx="8494560" cy="6334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plus grande partie de cette plante précieuse est sauvée et presque partout elle présente le plus magnifique développement. Il est assez remarquable qu'aucune pièce de terre plantée en colza, quelque petite qu'on la suppose, n'a été dévorée entièrement par les insectes dont nous parlons, et qu'ils se sont contentés, au contraire, d'y marquer leur funeste passage en les dépouillant partiellement, tantôt de </a:t>
            </a:r>
            <a:r>
              <a:rPr lang="fr-FR" sz="3200" b="1" u="none" strike="noStrike">
                <a:solidFill>
                  <a:schemeClr val="dk1"/>
                </a:solidFill>
                <a:effectLst/>
                <a:uFillTx/>
                <a:latin typeface="Calibri"/>
              </a:rPr>
              <a:t>deux sillons en deux sillons</a:t>
            </a:r>
            <a:r>
              <a:rPr lang="fr-FR" sz="3200" b="0" u="none" strike="noStrike">
                <a:solidFill>
                  <a:schemeClr val="dk1"/>
                </a:solidFill>
                <a:effectLst/>
                <a:uFillTx/>
                <a:latin typeface="Calibri"/>
              </a:rPr>
              <a:t>, tantôt en </a:t>
            </a:r>
            <a:r>
              <a:rPr lang="fr-FR" sz="3200" b="1" u="none" strike="noStrike">
                <a:solidFill>
                  <a:schemeClr val="dk1"/>
                </a:solidFill>
                <a:effectLst/>
                <a:uFillTx/>
                <a:latin typeface="Calibri"/>
              </a:rPr>
              <a:t>losange</a:t>
            </a:r>
            <a:r>
              <a:rPr lang="fr-FR" sz="3200" b="0" u="none" strike="noStrike">
                <a:solidFill>
                  <a:schemeClr val="dk1"/>
                </a:solidFill>
                <a:effectLst/>
                <a:uFillTx/>
                <a:latin typeface="Calibri"/>
              </a:rPr>
              <a:t>, en </a:t>
            </a:r>
            <a:r>
              <a:rPr lang="fr-FR" sz="3200" b="1" u="none" strike="noStrike">
                <a:solidFill>
                  <a:schemeClr val="dk1"/>
                </a:solidFill>
                <a:effectLst/>
                <a:uFillTx/>
                <a:latin typeface="Calibri"/>
              </a:rPr>
              <a:t>écharpe</a:t>
            </a:r>
            <a:r>
              <a:rPr lang="fr-FR" sz="3200" b="0" u="none" strike="noStrike">
                <a:solidFill>
                  <a:schemeClr val="dk1"/>
                </a:solidFill>
                <a:effectLst/>
                <a:uFillTx/>
                <a:latin typeface="Calibri"/>
              </a:rPr>
              <a:t>, en </a:t>
            </a:r>
            <a:r>
              <a:rPr lang="fr-FR" sz="3200" b="1" u="none" strike="noStrike">
                <a:solidFill>
                  <a:schemeClr val="dk1"/>
                </a:solidFill>
                <a:effectLst/>
                <a:uFillTx/>
                <a:latin typeface="Calibri"/>
              </a:rPr>
              <a:t>zig-zag</a:t>
            </a:r>
            <a:r>
              <a:rPr lang="fr-FR" sz="3200" b="0" u="none" strike="noStrike">
                <a:solidFill>
                  <a:schemeClr val="dk1"/>
                </a:solidFill>
                <a:effectLst/>
                <a:uFillTx/>
                <a:latin typeface="Calibri"/>
              </a:rPr>
              <a:t>, tantôt en y laissant juste </a:t>
            </a:r>
            <a:r>
              <a:rPr lang="fr-FR" sz="3200" b="1" u="none" strike="noStrike">
                <a:solidFill>
                  <a:schemeClr val="dk1"/>
                </a:solidFill>
                <a:effectLst/>
                <a:uFillTx/>
                <a:latin typeface="Calibri"/>
              </a:rPr>
              <a:t>au milieu, un grand vide quasi circulaire</a:t>
            </a:r>
            <a:r>
              <a:rPr lang="fr-FR" sz="3200" b="0" u="none" strike="noStrike">
                <a:solidFill>
                  <a:schemeClr val="dk1"/>
                </a:solidFill>
                <a:effectLst/>
                <a:uFillTx/>
                <a:latin typeface="Calibri"/>
              </a:rPr>
              <a:t>. Tout le monde a pu vérifier ce fait, que nous avons nous-même été a portée de constater, sur une vaste étendue de terrain. (source : L’Indicateur de Bayeux).</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9D84708-4DB7-4674-B309-1ED372381006}" type="slidenum">
              <a:t>158</a:t>
            </a:fld>
          </a:p>
        </p:txBody>
      </p:sp>
    </p:spTree>
  </p:cSld>
  <p:transition>
    <p:fade thruBlk="true"/>
  </p:transition>
</p:sld>
</file>

<file path=ppt/slides/slide1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8" name="PlaceHolder 1"/>
          <p:cNvSpPr>
            <a:spLocks noGrp="1"/>
          </p:cNvSpPr>
          <p:nvPr>
            <p:ph type="title"/>
          </p:nvPr>
        </p:nvSpPr>
        <p:spPr>
          <a:xfrm>
            <a:off x="457200" y="116640"/>
            <a:ext cx="8228520" cy="7768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Image/064 bis/La Galaxie</a:t>
            </a:r>
            <a:endParaRPr lang="fr-FR" sz="3600" b="0" u="none" strike="noStrike">
              <a:solidFill>
                <a:schemeClr val="dk1"/>
              </a:solidFill>
              <a:effectLst/>
              <a:uFillTx/>
              <a:latin typeface="Calibri"/>
            </a:endParaRPr>
          </a:p>
        </p:txBody>
      </p:sp>
      <p:pic>
        <p:nvPicPr>
          <p:cNvPr id="349" name="Espace réservé du contenu 2" descr="64 BIS BIS LA GALAXIE.jpg"/>
          <p:cNvPicPr/>
          <p:nvPr/>
        </p:nvPicPr>
        <p:blipFill>
          <a:blip r:embed="rId1"/>
          <a:stretch/>
        </p:blipFill>
        <p:spPr>
          <a:xfrm>
            <a:off x="1451880" y="836640"/>
            <a:ext cx="6238800" cy="5988600"/>
          </a:xfrm>
          <a:prstGeom prst="rect">
            <a:avLst/>
          </a:prstGeom>
          <a:noFill/>
          <a:ln w="0">
            <a:noFill/>
          </a:ln>
        </p:spPr>
      </p:pic>
      <p:sp>
        <p:nvSpPr>
          <p:cNvPr id="3" name="PlaceHolder 2"/>
          <p:cNvSpPr>
            <a:spLocks noGrp="1"/>
          </p:cNvSpPr>
          <p:nvPr>
            <p:ph type="sldNum" idx="38"/>
          </p:nvPr>
        </p:nvSpPr>
        <p:spPr/>
        <p:txBody>
          <a:bodyPr/>
          <a:p>
            <a:fld id="{0439F6E0-AF02-42E0-9A1A-25715A3B253A}" type="slidenum">
              <a:t>159</a:t>
            </a:fld>
          </a:p>
        </p:txBody>
      </p:sp>
    </p:spTree>
  </p:cSld>
  <p:transition>
    <p:fade thruBlk="tru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PlaceHolder 1"/>
          <p:cNvSpPr>
            <a:spLocks noGrp="1"/>
          </p:cNvSpPr>
          <p:nvPr>
            <p:ph/>
          </p:nvPr>
        </p:nvSpPr>
        <p:spPr>
          <a:xfrm>
            <a:off x="323640" y="332640"/>
            <a:ext cx="8566560" cy="652284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L'enquête préliminaire de John Keel, publiée en 1975 sous le titre « La Prophétie des Ombres » (The Mothman Prophecies, dont le film, La Prophétie des Ombres de Mark Pellington, s'est inspiré en 2002), concerne les événements survenus aux environs de la ville de Point Pleasant, en Virginie Occidentale, jusqu'au 15 décembre 1967, jour tragique où le Silver Bridge de Point Pleasant s'effondra, provoquant la mort de 46 personnes, est fondamentale et s'inscrit dans la vague d'apparition d'ovnis de 1966-1967, où de nombreux témoins affirmèrent avoir vu une créature humanoïde, aux grands yeux rouges flamboyants, rôder aux environs de la ville de Point Pleasant, et qui fut surnommée Mothman (= Homme-Mite/Homme-Papillon, par les journalistes) à la place de Batman, car sa trop grande ressemblance avec ce « super héros » aurait portait atteinte à la renommée de la série TV diffusée à l'époque.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4AB70A8-AF5C-4D70-AEF8-1638EC83AB6A}" type="slidenum">
              <a:t>16</a:t>
            </a:fld>
          </a:p>
        </p:txBody>
      </p:sp>
    </p:spTree>
  </p:cSld>
  <p:transition>
    <p:fade thruBlk="true"/>
  </p:transition>
</p:sld>
</file>

<file path=ppt/slides/slide1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u="none" strike="noStrike">
                <a:solidFill>
                  <a:schemeClr val="dk1"/>
                </a:solidFill>
                <a:effectLst/>
                <a:uFillTx/>
                <a:latin typeface="Calibri"/>
              </a:rPr>
              <a:t>Scrutation des Crop-Circles</a:t>
            </a:r>
            <a:endParaRPr lang="fr-FR" sz="3600" b="0" u="none" strike="noStrike">
              <a:solidFill>
                <a:schemeClr val="dk1"/>
              </a:solidFill>
              <a:effectLst/>
              <a:uFillTx/>
              <a:latin typeface="Calibri"/>
            </a:endParaRPr>
          </a:p>
        </p:txBody>
      </p:sp>
      <p:sp>
        <p:nvSpPr>
          <p:cNvPr id="351" name="PlaceHolder 2"/>
          <p:cNvSpPr>
            <a:spLocks noGrp="1"/>
          </p:cNvSpPr>
          <p:nvPr>
            <p:ph/>
          </p:nvPr>
        </p:nvSpPr>
        <p:spPr>
          <a:xfrm>
            <a:off x="457200" y="1989000"/>
            <a:ext cx="8227080" cy="4134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Les Graffitis Célestes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Un graffiti est une inscription destinée à être vue ou lue, sur un support inapproprié, autrement-dit, les crop-circles, les cercles de culture (de nature) sont des graffitis.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811C5821-D6C5-4436-B924-2486132594EF}" type="slidenum">
              <a:t>160</a:t>
            </a:fld>
          </a:p>
        </p:txBody>
      </p:sp>
    </p:spTree>
  </p:cSld>
  <p:transition>
    <p:fade thruBlk="true"/>
  </p:transition>
</p:sld>
</file>

<file path=ppt/slides/slide1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PlaceHolder 1"/>
          <p:cNvSpPr>
            <a:spLocks noGrp="1"/>
          </p:cNvSpPr>
          <p:nvPr>
            <p:ph/>
          </p:nvPr>
        </p:nvSpPr>
        <p:spPr>
          <a:xfrm>
            <a:off x="179640" y="260640"/>
            <a:ext cx="8961840" cy="659484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Les crop-circles se déclinent en :</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1/ graffitis, des messages (courts, slogans)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2/ agrogrammes, des tags, des marques de propriété (signalétique, signature, griffe)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3/en land-arts, des graphes, des œuvres (créations ) artistiques/esthétiques.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Les transcriptions de ces graphèmes (de ces signes) céréaliers, en récurrences spectaculaires, au fil de nombreuses années (depuis, au moins, mi-mai 1980 selon jean Sider LDLN numéro 279-280), révèlent, chez leurs développeurs, la volonté d'établir un réseau de communication soutenu avec les hommes.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2C5058C-9B01-4595-8C25-81817BE32E65}" type="slidenum">
              <a:t>161</a:t>
            </a:fld>
          </a:p>
        </p:txBody>
      </p:sp>
    </p:spTree>
  </p:cSld>
  <p:transition>
    <p:fade thruBlk="true"/>
  </p:transition>
</p:sld>
</file>

<file path=ppt/slides/slide1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3" name="PlaceHolder 1"/>
          <p:cNvSpPr>
            <a:spLocks noGrp="1"/>
          </p:cNvSpPr>
          <p:nvPr>
            <p:ph/>
          </p:nvPr>
        </p:nvSpPr>
        <p:spPr>
          <a:xfrm>
            <a:off x="457200" y="548640"/>
            <a:ext cx="8227080" cy="6046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Décrypter pour savoir</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Certains discernent dans ces productions, certes, souvent très esthétiques ou savantes, basées sur le langage universel des symboles, l'expression d'une intelligence noosphérique, sup/sub-consciente collective, pourquoi pas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Y’a-t-il une intelligence naturelle ou surnaturelle derrière ces incessantes créations céréalières éphémères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C7A0C58-1B57-4E4D-97BF-A81920B246C0}" type="slidenum">
              <a:t>162</a:t>
            </a:fld>
          </a:p>
        </p:txBody>
      </p:sp>
    </p:spTree>
  </p:cSld>
  <p:transition>
    <p:fade thruBlk="true"/>
  </p:transition>
</p:sld>
</file>

<file path=ppt/slides/slide1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4" name="PlaceHolder 1"/>
          <p:cNvSpPr>
            <a:spLocks noGrp="1"/>
          </p:cNvSpPr>
          <p:nvPr>
            <p:ph/>
          </p:nvPr>
        </p:nvSpPr>
        <p:spPr>
          <a:xfrm>
            <a:off x="457200" y="332640"/>
            <a:ext cx="8227080" cy="6334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optimistes y voient l'expression continuelle d'une guidance émanant de la sphère autoritaire la plus élevée, et les pessimistes, une vaste manœuvre parasitaire des âmes, au service du plus vil des pouvoirs de manipulation.</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Sans-doute, les uns et les autres, ont-ils raison garder.</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De prime abord, les énigmes encodées de ces apparitions spectaculaires, leur beauté harmonique, leur dimension surréaliste, l'apparence fantastique de ces mystérieuses formations nous interpellent, et nous mobilisent.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D9D1BDD9-2D7C-4D91-95C6-F48E1646828D}" type="slidenum">
              <a:t>163</a:t>
            </a:fld>
          </a:p>
        </p:txBody>
      </p:sp>
    </p:spTree>
  </p:cSld>
  <p:transition>
    <p:fade thruBlk="true"/>
  </p:transition>
</p:sld>
</file>

<file path=ppt/slides/slide1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5"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L'étude assidue de ces agroglyphes nous intrigue, stimule notre curiosité, renverse nos certitudes, et nous invite à explorer ce qui nous dépasse ; de ce point de vue, c'est une réussite, mais rien de surprenant à cela, car, après tout, n'est-ce pas le domaine réservé, et le rôle dévolu à toutes œuvres d'art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Finalement, ces porteurs de messages énigmatiques avec leur remarquable esthétique réveille notre intelligence.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204B5A4C-2975-4503-90F8-60602A176572}" type="slidenum">
              <a:t>164</a:t>
            </a:fld>
          </a:p>
        </p:txBody>
      </p:sp>
    </p:spTree>
  </p:cSld>
  <p:transition>
    <p:fade thruBlk="true"/>
  </p:transition>
</p:sld>
</file>

<file path=ppt/slides/slide1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6" name="PlaceHolder 1"/>
          <p:cNvSpPr>
            <a:spLocks noGrp="1"/>
          </p:cNvSpPr>
          <p:nvPr>
            <p:ph/>
          </p:nvPr>
        </p:nvSpPr>
        <p:spPr>
          <a:xfrm>
            <a:off x="457200" y="332640"/>
            <a:ext cx="8362080" cy="626364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The Moving – Devil</a:t>
            </a:r>
            <a:br>
              <a:rPr sz="3200"/>
            </a:br>
            <a:r>
              <a:rPr lang="fr-FR" sz="3200" b="1"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 Fauchage du Diable : ou, les étranges NOUVELLES de Hartford - shire. Voici le témoignage d'un agriculteur, qui a négocié avec un pauvre faucheur, au sujet de la coupe de trois demi-acres d'avoine ; sur le bien trop demandé par le faucheur, le fermier a juré que le diable devrait le tondre, plutôt que lui,  et ainsi il est arrivé que dans la nuit même, la champ d'avoine est apparu comme enflammé ; mais le matin suivant, il parut impeccablement fauché par le Diable, ou par quelque esprit infernal, qu'aucun mortel n'était capable d'en faire autant. En plus, comme la dite avoine se trouve maintenant fauchée dans le champ, le propriétaire n'a pas la possibilité d'aller la récupérer. Publié, 22 août 1678.</a:t>
            </a:r>
            <a:endParaRPr lang="fr-FR" sz="3200" b="0" u="none" strike="noStrike">
              <a:solidFill>
                <a:schemeClr val="dk1"/>
              </a:solidFill>
              <a:effectLst/>
              <a:uFillTx/>
              <a:latin typeface="Calibri"/>
            </a:endParaRPr>
          </a:p>
        </p:txBody>
      </p:sp>
      <p:sp>
        <p:nvSpPr>
          <p:cNvPr id="3" name="PlaceHolder 2"/>
          <p:cNvSpPr>
            <a:spLocks noGrp="1"/>
          </p:cNvSpPr>
          <p:nvPr>
            <p:ph type="sldNum" idx="38"/>
          </p:nvPr>
        </p:nvSpPr>
        <p:spPr/>
        <p:txBody>
          <a:bodyPr/>
          <a:p>
            <a:fld id="{1907EAB6-7775-469D-99A5-98573967D6BE}" type="slidenum">
              <a:t>165</a:t>
            </a:fld>
          </a:p>
        </p:txBody>
      </p:sp>
    </p:spTree>
  </p:cSld>
  <p:transition>
    <p:fade thruBlk="true"/>
  </p:transition>
</p:sld>
</file>

<file path=ppt/slides/slide1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7" name="PlaceHolder 1"/>
          <p:cNvSpPr>
            <a:spLocks noGrp="1"/>
          </p:cNvSpPr>
          <p:nvPr>
            <p:ph type="title"/>
          </p:nvPr>
        </p:nvSpPr>
        <p:spPr>
          <a:xfrm>
            <a:off x="457200" y="274680"/>
            <a:ext cx="8228520" cy="7768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Image/064 ter/The Moving - Devil</a:t>
            </a:r>
            <a:r>
              <a:rPr lang="fr-FR" sz="3600" b="0" i="1" u="none" strike="noStrike">
                <a:solidFill>
                  <a:schemeClr val="dk1"/>
                </a:solidFill>
                <a:effectLst/>
                <a:uFillTx/>
                <a:latin typeface="Calibri"/>
              </a:rPr>
              <a:t> </a:t>
            </a:r>
            <a:endParaRPr lang="fr-FR" sz="3600" b="0" u="none" strike="noStrike">
              <a:solidFill>
                <a:schemeClr val="dk1"/>
              </a:solidFill>
              <a:effectLst/>
              <a:uFillTx/>
              <a:latin typeface="Calibri"/>
            </a:endParaRPr>
          </a:p>
        </p:txBody>
      </p:sp>
      <p:pic>
        <p:nvPicPr>
          <p:cNvPr id="358" name="Espace réservé du contenu 8" descr="64 TER THE MOVING DEVIL.jpg"/>
          <p:cNvPicPr/>
          <p:nvPr/>
        </p:nvPicPr>
        <p:blipFill>
          <a:blip r:embed="rId1"/>
          <a:stretch/>
        </p:blipFill>
        <p:spPr>
          <a:xfrm>
            <a:off x="306000" y="1128960"/>
            <a:ext cx="8531280" cy="5467320"/>
          </a:xfrm>
          <a:prstGeom prst="rect">
            <a:avLst/>
          </a:prstGeom>
          <a:noFill/>
          <a:ln w="0">
            <a:noFill/>
          </a:ln>
        </p:spPr>
      </p:pic>
      <p:sp>
        <p:nvSpPr>
          <p:cNvPr id="3" name="PlaceHolder 2"/>
          <p:cNvSpPr>
            <a:spLocks noGrp="1"/>
          </p:cNvSpPr>
          <p:nvPr>
            <p:ph type="sldNum" idx="38"/>
          </p:nvPr>
        </p:nvSpPr>
        <p:spPr/>
        <p:txBody>
          <a:bodyPr/>
          <a:p>
            <a:fld id="{31DB1ED2-041E-4D9A-9884-F3DC318B11DD}" type="slidenum">
              <a:t>166</a:t>
            </a:fld>
          </a:p>
        </p:txBody>
      </p:sp>
    </p:spTree>
  </p:cSld>
  <p:transition>
    <p:fade thruBlk="true"/>
  </p:transition>
</p:sld>
</file>

<file path=ppt/slides/slide1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9" name="PlaceHolder 1"/>
          <p:cNvSpPr>
            <a:spLocks noGrp="1"/>
          </p:cNvSpPr>
          <p:nvPr>
            <p:ph type="title"/>
          </p:nvPr>
        </p:nvSpPr>
        <p:spPr>
          <a:xfrm>
            <a:off x="457200" y="44640"/>
            <a:ext cx="8228520" cy="7768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Image/064 Quarto/Lucifer</a:t>
            </a:r>
            <a:r>
              <a:rPr lang="fr-FR" sz="3600" b="0" i="1" u="none" strike="noStrike">
                <a:solidFill>
                  <a:schemeClr val="dk1"/>
                </a:solidFill>
                <a:effectLst/>
                <a:uFillTx/>
                <a:latin typeface="Calibri"/>
              </a:rPr>
              <a:t> </a:t>
            </a:r>
            <a:endParaRPr lang="fr-FR" sz="3600" b="0" u="none" strike="noStrike">
              <a:solidFill>
                <a:schemeClr val="dk1"/>
              </a:solidFill>
              <a:effectLst/>
              <a:uFillTx/>
              <a:latin typeface="Calibri"/>
            </a:endParaRPr>
          </a:p>
        </p:txBody>
      </p:sp>
      <p:pic>
        <p:nvPicPr>
          <p:cNvPr id="360" name="Espace réservé du contenu 1" descr="64 QUARTO LUCIFER.jpg"/>
          <p:cNvPicPr/>
          <p:nvPr/>
        </p:nvPicPr>
        <p:blipFill>
          <a:blip r:embed="rId1"/>
          <a:stretch/>
        </p:blipFill>
        <p:spPr>
          <a:xfrm>
            <a:off x="1619640" y="848520"/>
            <a:ext cx="5903640" cy="6028200"/>
          </a:xfrm>
          <a:prstGeom prst="rect">
            <a:avLst/>
          </a:prstGeom>
          <a:noFill/>
          <a:ln w="0">
            <a:noFill/>
          </a:ln>
        </p:spPr>
      </p:pic>
      <p:sp>
        <p:nvSpPr>
          <p:cNvPr id="3" name="PlaceHolder 2"/>
          <p:cNvSpPr>
            <a:spLocks noGrp="1"/>
          </p:cNvSpPr>
          <p:nvPr>
            <p:ph type="sldNum" idx="38"/>
          </p:nvPr>
        </p:nvSpPr>
        <p:spPr/>
        <p:txBody>
          <a:bodyPr/>
          <a:p>
            <a:fld id="{61CDEFC5-E5EB-4AAA-951E-16A12A4EEFB5}" type="slidenum">
              <a:t>167</a:t>
            </a:fld>
          </a:p>
        </p:txBody>
      </p:sp>
    </p:spTree>
  </p:cSld>
  <p:transition>
    <p:fade thruBlk="true"/>
  </p:transition>
</p:sld>
</file>

<file path=ppt/slides/slide1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PlaceHolder 1"/>
          <p:cNvSpPr>
            <a:spLocks noGrp="1"/>
          </p:cNvSpPr>
          <p:nvPr>
            <p:ph type="title"/>
          </p:nvPr>
        </p:nvSpPr>
        <p:spPr>
          <a:xfrm>
            <a:off x="457200" y="188640"/>
            <a:ext cx="8228520" cy="114192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Image/064 Quinto</a:t>
            </a:r>
            <a:r>
              <a:rPr lang="fr-FR" sz="3600" b="0" u="none" strike="noStrike">
                <a:solidFill>
                  <a:schemeClr val="dk1"/>
                </a:solidFill>
                <a:effectLst/>
                <a:uFillTx/>
                <a:latin typeface="Calibri"/>
              </a:rPr>
              <a:t>/</a:t>
            </a:r>
            <a:r>
              <a:rPr lang="fr-FR" sz="3600" b="1" i="1" u="none" strike="noStrike">
                <a:solidFill>
                  <a:schemeClr val="dk1"/>
                </a:solidFill>
                <a:effectLst/>
                <a:uFillTx/>
                <a:latin typeface="Calibri"/>
              </a:rPr>
              <a:t>Le Cercle des Fées</a:t>
            </a:r>
            <a:br>
              <a:rPr sz="3600"/>
            </a:br>
            <a:r>
              <a:rPr lang="fr-FR" sz="3600" b="1" i="1" u="none" strike="noStrike">
                <a:solidFill>
                  <a:schemeClr val="dk1"/>
                </a:solidFill>
                <a:effectLst/>
                <a:uFillTx/>
                <a:latin typeface="Calibri"/>
              </a:rPr>
              <a:t>et des Sorcières</a:t>
            </a:r>
            <a:endParaRPr lang="fr-FR" sz="3600" b="0" u="none" strike="noStrike">
              <a:solidFill>
                <a:schemeClr val="dk1"/>
              </a:solidFill>
              <a:effectLst/>
              <a:uFillTx/>
              <a:latin typeface="Calibri"/>
            </a:endParaRPr>
          </a:p>
        </p:txBody>
      </p:sp>
      <p:pic>
        <p:nvPicPr>
          <p:cNvPr id="362" name="Espace réservé du contenu 9" descr="64 QUINTO LE CERCLE DES FEES ET DES SORCIERES.jpg"/>
          <p:cNvPicPr/>
          <p:nvPr/>
        </p:nvPicPr>
        <p:blipFill>
          <a:blip r:embed="rId1"/>
          <a:stretch/>
        </p:blipFill>
        <p:spPr>
          <a:xfrm>
            <a:off x="1606680" y="1416960"/>
            <a:ext cx="5929560" cy="5467320"/>
          </a:xfrm>
          <a:prstGeom prst="rect">
            <a:avLst/>
          </a:prstGeom>
          <a:noFill/>
          <a:ln w="0">
            <a:noFill/>
          </a:ln>
        </p:spPr>
      </p:pic>
      <p:sp>
        <p:nvSpPr>
          <p:cNvPr id="3" name="PlaceHolder 2"/>
          <p:cNvSpPr>
            <a:spLocks noGrp="1"/>
          </p:cNvSpPr>
          <p:nvPr>
            <p:ph type="sldNum" idx="38"/>
          </p:nvPr>
        </p:nvSpPr>
        <p:spPr/>
        <p:txBody>
          <a:bodyPr/>
          <a:p>
            <a:fld id="{445541C9-FD4E-43BD-B411-6CB7E74FD0BA}" type="slidenum">
              <a:t>168</a:t>
            </a:fld>
          </a:p>
        </p:txBody>
      </p:sp>
    </p:spTree>
  </p:cSld>
  <p:transition>
    <p:fade thruBlk="true"/>
  </p:transition>
</p:sld>
</file>

<file path=ppt/slides/slide1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Image/065/Les Crop-Circles 01</a:t>
            </a:r>
            <a:br>
              <a:rPr sz="3600"/>
            </a:br>
            <a:r>
              <a:rPr lang="fr-FR" sz="3200" b="0" u="none" strike="noStrike">
                <a:solidFill>
                  <a:schemeClr val="dk1"/>
                </a:solidFill>
                <a:effectLst/>
                <a:uFillTx/>
                <a:latin typeface="Calibri"/>
              </a:rPr>
              <a:t>2003/2013</a:t>
            </a:r>
            <a:endParaRPr lang="fr-FR" sz="3200" b="0" u="none" strike="noStrike">
              <a:solidFill>
                <a:schemeClr val="dk1"/>
              </a:solidFill>
              <a:effectLst/>
              <a:uFillTx/>
              <a:latin typeface="Calibri"/>
            </a:endParaRPr>
          </a:p>
        </p:txBody>
      </p:sp>
      <p:pic>
        <p:nvPicPr>
          <p:cNvPr id="364" name="Espace réservé du contenu 3" descr="65 CROP-CIRCLES 01.jpg"/>
          <p:cNvPicPr/>
          <p:nvPr/>
        </p:nvPicPr>
        <p:blipFill>
          <a:blip r:embed="rId1"/>
          <a:stretch/>
        </p:blipFill>
        <p:spPr>
          <a:xfrm>
            <a:off x="251640" y="1863360"/>
            <a:ext cx="8638560" cy="4429080"/>
          </a:xfrm>
          <a:prstGeom prst="rect">
            <a:avLst/>
          </a:prstGeom>
          <a:noFill/>
          <a:ln w="0">
            <a:noFill/>
          </a:ln>
        </p:spPr>
      </p:pic>
      <p:sp>
        <p:nvSpPr>
          <p:cNvPr id="3" name="PlaceHolder 2"/>
          <p:cNvSpPr>
            <a:spLocks noGrp="1"/>
          </p:cNvSpPr>
          <p:nvPr>
            <p:ph type="sldNum" idx="36"/>
          </p:nvPr>
        </p:nvSpPr>
        <p:spPr/>
        <p:txBody>
          <a:bodyPr/>
          <a:p>
            <a:fld id="{525E96C9-D1A4-4B65-8332-F3F84F5B3763}" type="slidenum">
              <a:t>169</a:t>
            </a:fld>
          </a:p>
        </p:txBody>
      </p:sp>
    </p:spTree>
  </p:cSld>
  <p:transition>
    <p:fade thruBlk="tru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p:nvPr>
        </p:nvSpPr>
        <p:spPr>
          <a:xfrm>
            <a:off x="457200" y="260640"/>
            <a:ext cx="8227080" cy="5862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créature volante de type humanoïde, de plus de deux mètres qui a été (aussi) photographiée, décrite avec des grands yeux rouges d'un gros animal et des ailes de chauve-souris, qui a disparu après la catastrophe du Pont de la Silver de Point Pleasant, est apparue en concomitance de tous un ensemble de faits ufologiques et paranormaux (mutilation et disparition d'animaux, disques et humanoïdes volants en combinaisons, phénomènes de hantises, poltergeist, Men in Black, etc).</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[cf. La Prophétie des Ombres, la Vraie Histoire - Mindshado </a:t>
            </a:r>
            <a:r>
              <a:rPr lang="fr-FR" sz="3200" b="0" u="sng" strike="noStrike">
                <a:solidFill>
                  <a:schemeClr val="dk1"/>
                </a:solidFill>
                <a:effectLst/>
                <a:uFillTx/>
                <a:latin typeface="Calibri"/>
                <a:hlinkClick r:id="rId1"/>
              </a:rPr>
              <a:t>wwww.mindshadow.fr</a:t>
            </a:r>
            <a:r>
              <a:rPr lang="fr-FR" sz="3200" b="0" u="none" strike="noStrike">
                <a:solidFill>
                  <a:schemeClr val="dk1"/>
                </a:solidFill>
                <a:effectLst/>
                <a:uFillTx/>
                <a:latin typeface="Calibri"/>
              </a:rPr>
              <a:t> /histoire-vraie-the-mothman/]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B0E66E7-6C46-4D5A-B4E8-23BBFC3D43A9}" type="slidenum">
              <a:t>17</a:t>
            </a:fld>
          </a:p>
        </p:txBody>
      </p:sp>
    </p:spTree>
  </p:cSld>
  <p:transition>
    <p:fade thruBlk="true"/>
  </p:transition>
</p:sld>
</file>

<file path=ppt/slides/slide1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Image/066/Les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02</a:t>
            </a:r>
            <a:br>
              <a:rPr sz="3600"/>
            </a:br>
            <a:r>
              <a:rPr lang="fr-FR" sz="3200" b="0" u="none" strike="noStrike">
                <a:solidFill>
                  <a:schemeClr val="dk1"/>
                </a:solidFill>
                <a:effectLst/>
                <a:uFillTx/>
                <a:latin typeface="Calibri"/>
              </a:rPr>
              <a:t>2003/2013</a:t>
            </a:r>
            <a:endParaRPr lang="fr-FR" sz="3200" b="0" u="none" strike="noStrike">
              <a:solidFill>
                <a:schemeClr val="dk1"/>
              </a:solidFill>
              <a:effectLst/>
              <a:uFillTx/>
              <a:latin typeface="Calibri"/>
            </a:endParaRPr>
          </a:p>
        </p:txBody>
      </p:sp>
      <p:pic>
        <p:nvPicPr>
          <p:cNvPr id="366" name="Espace réservé du contenu 3" descr="66 CROP-CIRCLES 02.jpg"/>
          <p:cNvPicPr/>
          <p:nvPr/>
        </p:nvPicPr>
        <p:blipFill>
          <a:blip r:embed="rId1"/>
          <a:stretch/>
        </p:blipFill>
        <p:spPr>
          <a:xfrm>
            <a:off x="93240" y="1990080"/>
            <a:ext cx="8961840" cy="4172760"/>
          </a:xfrm>
          <a:prstGeom prst="rect">
            <a:avLst/>
          </a:prstGeom>
          <a:noFill/>
          <a:ln w="0">
            <a:noFill/>
          </a:ln>
        </p:spPr>
      </p:pic>
      <p:sp>
        <p:nvSpPr>
          <p:cNvPr id="3" name="PlaceHolder 2"/>
          <p:cNvSpPr>
            <a:spLocks noGrp="1"/>
          </p:cNvSpPr>
          <p:nvPr>
            <p:ph type="sldNum" idx="36"/>
          </p:nvPr>
        </p:nvSpPr>
        <p:spPr/>
        <p:txBody>
          <a:bodyPr/>
          <a:p>
            <a:fld id="{702A330D-BEE7-43D4-89E6-6E634BE65038}" type="slidenum">
              <a:t>170</a:t>
            </a:fld>
          </a:p>
        </p:txBody>
      </p:sp>
    </p:spTree>
  </p:cSld>
  <p:transition>
    <p:fade thruBlk="true"/>
  </p:transition>
</p:sld>
</file>

<file path=ppt/slides/slide1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Image/067/Les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03</a:t>
            </a:r>
            <a:br>
              <a:rPr sz="3600"/>
            </a:br>
            <a:r>
              <a:rPr lang="fr-FR" sz="3200" b="0" u="none" strike="noStrike">
                <a:solidFill>
                  <a:schemeClr val="dk1"/>
                </a:solidFill>
                <a:effectLst/>
                <a:uFillTx/>
                <a:latin typeface="Calibri"/>
              </a:rPr>
              <a:t>2003/2013</a:t>
            </a:r>
            <a:endParaRPr lang="fr-FR" sz="3200" b="0" u="none" strike="noStrike">
              <a:solidFill>
                <a:schemeClr val="dk1"/>
              </a:solidFill>
              <a:effectLst/>
              <a:uFillTx/>
              <a:latin typeface="Calibri"/>
            </a:endParaRPr>
          </a:p>
        </p:txBody>
      </p:sp>
      <p:pic>
        <p:nvPicPr>
          <p:cNvPr id="368" name="Espace réservé du contenu 3" descr="67 CROP-CIRCLES 03.jpg"/>
          <p:cNvPicPr/>
          <p:nvPr/>
        </p:nvPicPr>
        <p:blipFill>
          <a:blip r:embed="rId1"/>
          <a:stretch/>
        </p:blipFill>
        <p:spPr>
          <a:xfrm>
            <a:off x="64440" y="2061000"/>
            <a:ext cx="9077040" cy="4101840"/>
          </a:xfrm>
          <a:prstGeom prst="rect">
            <a:avLst/>
          </a:prstGeom>
          <a:noFill/>
          <a:ln w="0">
            <a:noFill/>
          </a:ln>
        </p:spPr>
      </p:pic>
      <p:sp>
        <p:nvSpPr>
          <p:cNvPr id="3" name="PlaceHolder 2"/>
          <p:cNvSpPr>
            <a:spLocks noGrp="1"/>
          </p:cNvSpPr>
          <p:nvPr>
            <p:ph type="sldNum" idx="36"/>
          </p:nvPr>
        </p:nvSpPr>
        <p:spPr/>
        <p:txBody>
          <a:bodyPr/>
          <a:p>
            <a:fld id="{4678142C-CA55-48E4-AD17-7EEFB134C223}" type="slidenum">
              <a:t>171</a:t>
            </a:fld>
          </a:p>
        </p:txBody>
      </p:sp>
    </p:spTree>
  </p:cSld>
  <p:transition>
    <p:fade thruBlk="true"/>
  </p:transition>
</p:sld>
</file>

<file path=ppt/slides/slide1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9"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Image/068/Les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04</a:t>
            </a:r>
            <a:br>
              <a:rPr sz="3600"/>
            </a:br>
            <a:r>
              <a:rPr lang="fr-FR" sz="3200" b="0" u="none" strike="noStrike">
                <a:solidFill>
                  <a:schemeClr val="dk1"/>
                </a:solidFill>
                <a:effectLst/>
                <a:uFillTx/>
                <a:latin typeface="Calibri"/>
              </a:rPr>
              <a:t>2003/2013</a:t>
            </a:r>
            <a:endParaRPr lang="fr-FR" sz="3200" b="0" u="none" strike="noStrike">
              <a:solidFill>
                <a:schemeClr val="dk1"/>
              </a:solidFill>
              <a:effectLst/>
              <a:uFillTx/>
              <a:latin typeface="Calibri"/>
            </a:endParaRPr>
          </a:p>
        </p:txBody>
      </p:sp>
      <p:pic>
        <p:nvPicPr>
          <p:cNvPr id="370" name="Espace réservé du contenu 3" descr="68 CROP-CIRCLES 04.jpg"/>
          <p:cNvPicPr/>
          <p:nvPr/>
        </p:nvPicPr>
        <p:blipFill>
          <a:blip r:embed="rId1"/>
          <a:stretch/>
        </p:blipFill>
        <p:spPr>
          <a:xfrm>
            <a:off x="87840" y="2043360"/>
            <a:ext cx="9018000" cy="3981600"/>
          </a:xfrm>
          <a:prstGeom prst="rect">
            <a:avLst/>
          </a:prstGeom>
          <a:noFill/>
          <a:ln w="0">
            <a:noFill/>
          </a:ln>
        </p:spPr>
      </p:pic>
      <p:sp>
        <p:nvSpPr>
          <p:cNvPr id="3" name="PlaceHolder 2"/>
          <p:cNvSpPr>
            <a:spLocks noGrp="1"/>
          </p:cNvSpPr>
          <p:nvPr>
            <p:ph type="sldNum" idx="36"/>
          </p:nvPr>
        </p:nvSpPr>
        <p:spPr/>
        <p:txBody>
          <a:bodyPr/>
          <a:p>
            <a:fld id="{2318C341-DAF0-4C82-9B02-83DE96E7C29B}" type="slidenum">
              <a:t>172</a:t>
            </a:fld>
          </a:p>
        </p:txBody>
      </p:sp>
    </p:spTree>
  </p:cSld>
  <p:transition>
    <p:fade thruBlk="true"/>
  </p:transition>
</p:sld>
</file>

<file path=ppt/slides/slide1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1"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Image/069/Les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05</a:t>
            </a:r>
            <a:br>
              <a:rPr sz="3600"/>
            </a:br>
            <a:r>
              <a:rPr lang="fr-FR" sz="3200" b="0" u="none" strike="noStrike">
                <a:solidFill>
                  <a:schemeClr val="dk1"/>
                </a:solidFill>
                <a:effectLst/>
                <a:uFillTx/>
                <a:latin typeface="Calibri"/>
              </a:rPr>
              <a:t>2009</a:t>
            </a:r>
            <a:endParaRPr lang="fr-FR" sz="3200" b="0" u="none" strike="noStrike">
              <a:solidFill>
                <a:schemeClr val="dk1"/>
              </a:solidFill>
              <a:effectLst/>
              <a:uFillTx/>
              <a:latin typeface="Calibri"/>
            </a:endParaRPr>
          </a:p>
        </p:txBody>
      </p:sp>
      <p:pic>
        <p:nvPicPr>
          <p:cNvPr id="372" name="Espace réservé du contenu 3" descr="69 CROP-CIRCLES 05.jpg"/>
          <p:cNvPicPr/>
          <p:nvPr/>
        </p:nvPicPr>
        <p:blipFill>
          <a:blip r:embed="rId1"/>
          <a:stretch/>
        </p:blipFill>
        <p:spPr>
          <a:xfrm>
            <a:off x="101880" y="1560960"/>
            <a:ext cx="8938080" cy="5033880"/>
          </a:xfrm>
          <a:prstGeom prst="rect">
            <a:avLst/>
          </a:prstGeom>
          <a:noFill/>
          <a:ln w="0">
            <a:noFill/>
          </a:ln>
        </p:spPr>
      </p:pic>
      <p:sp>
        <p:nvSpPr>
          <p:cNvPr id="3" name="PlaceHolder 2"/>
          <p:cNvSpPr>
            <a:spLocks noGrp="1"/>
          </p:cNvSpPr>
          <p:nvPr>
            <p:ph type="sldNum" idx="36"/>
          </p:nvPr>
        </p:nvSpPr>
        <p:spPr/>
        <p:txBody>
          <a:bodyPr/>
          <a:p>
            <a:fld id="{90E234B3-3595-42B5-87CB-3A8265E55F7A}" type="slidenum">
              <a:t>173</a:t>
            </a:fld>
          </a:p>
        </p:txBody>
      </p:sp>
    </p:spTree>
  </p:cSld>
  <p:transition>
    <p:fade thruBlk="true"/>
  </p:transition>
</p:sld>
</file>

<file path=ppt/slides/slide1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Image/070/Les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06</a:t>
            </a:r>
            <a:br>
              <a:rPr sz="3600"/>
            </a:br>
            <a:r>
              <a:rPr lang="fr-FR" sz="3200" b="0" u="none" strike="noStrike">
                <a:solidFill>
                  <a:schemeClr val="dk1"/>
                </a:solidFill>
                <a:effectLst/>
                <a:uFillTx/>
                <a:latin typeface="Calibri"/>
              </a:rPr>
              <a:t>2006</a:t>
            </a:r>
            <a:endParaRPr lang="fr-FR" sz="3200" b="0" u="none" strike="noStrike">
              <a:solidFill>
                <a:schemeClr val="dk1"/>
              </a:solidFill>
              <a:effectLst/>
              <a:uFillTx/>
              <a:latin typeface="Calibri"/>
            </a:endParaRPr>
          </a:p>
        </p:txBody>
      </p:sp>
      <p:pic>
        <p:nvPicPr>
          <p:cNvPr id="374" name="Espace réservé du contenu 4" descr="70 CROP-CIRCLES 06.jpg"/>
          <p:cNvPicPr/>
          <p:nvPr/>
        </p:nvPicPr>
        <p:blipFill>
          <a:blip r:embed="rId1"/>
          <a:stretch/>
        </p:blipFill>
        <p:spPr>
          <a:xfrm>
            <a:off x="57960" y="1920960"/>
            <a:ext cx="9025560" cy="4313520"/>
          </a:xfrm>
          <a:prstGeom prst="rect">
            <a:avLst/>
          </a:prstGeom>
          <a:noFill/>
          <a:ln w="0">
            <a:noFill/>
          </a:ln>
        </p:spPr>
      </p:pic>
      <p:sp>
        <p:nvSpPr>
          <p:cNvPr id="3" name="PlaceHolder 2"/>
          <p:cNvSpPr>
            <a:spLocks noGrp="1"/>
          </p:cNvSpPr>
          <p:nvPr>
            <p:ph type="sldNum" idx="36"/>
          </p:nvPr>
        </p:nvSpPr>
        <p:spPr/>
        <p:txBody>
          <a:bodyPr/>
          <a:p>
            <a:fld id="{FDFE6C36-2366-4FA3-9EB9-EAB2294FD9C0}" type="slidenum">
              <a:t>174</a:t>
            </a:fld>
          </a:p>
        </p:txBody>
      </p:sp>
    </p:spTree>
  </p:cSld>
  <p:transition>
    <p:fade thruBlk="true"/>
  </p:transition>
</p:sld>
</file>

<file path=ppt/slides/slide1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Image/071/Les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07</a:t>
            </a:r>
            <a:br>
              <a:rPr sz="3600"/>
            </a:br>
            <a:r>
              <a:rPr lang="fr-FR" sz="3200" b="0" u="none" strike="noStrike">
                <a:solidFill>
                  <a:schemeClr val="dk1"/>
                </a:solidFill>
                <a:effectLst/>
                <a:uFillTx/>
                <a:latin typeface="Calibri"/>
              </a:rPr>
              <a:t>2010</a:t>
            </a:r>
            <a:endParaRPr lang="fr-FR" sz="3200" b="0" u="none" strike="noStrike">
              <a:solidFill>
                <a:schemeClr val="dk1"/>
              </a:solidFill>
              <a:effectLst/>
              <a:uFillTx/>
              <a:latin typeface="Calibri"/>
            </a:endParaRPr>
          </a:p>
        </p:txBody>
      </p:sp>
      <p:pic>
        <p:nvPicPr>
          <p:cNvPr id="376" name="Espace réservé du contenu 3" descr="71 CROP-CIRCLES 07.jpg"/>
          <p:cNvPicPr/>
          <p:nvPr/>
        </p:nvPicPr>
        <p:blipFill>
          <a:blip r:embed="rId1"/>
          <a:stretch/>
        </p:blipFill>
        <p:spPr>
          <a:xfrm>
            <a:off x="179640" y="1600200"/>
            <a:ext cx="8782560" cy="5125680"/>
          </a:xfrm>
          <a:prstGeom prst="rect">
            <a:avLst/>
          </a:prstGeom>
          <a:noFill/>
          <a:ln w="0">
            <a:noFill/>
          </a:ln>
        </p:spPr>
      </p:pic>
      <p:sp>
        <p:nvSpPr>
          <p:cNvPr id="3" name="PlaceHolder 2"/>
          <p:cNvSpPr>
            <a:spLocks noGrp="1"/>
          </p:cNvSpPr>
          <p:nvPr>
            <p:ph type="sldNum" idx="36"/>
          </p:nvPr>
        </p:nvSpPr>
        <p:spPr/>
        <p:txBody>
          <a:bodyPr/>
          <a:p>
            <a:fld id="{7CE476AB-F62D-4B1D-8506-E6C4E9E9B8F5}" type="slidenum">
              <a:t>175</a:t>
            </a:fld>
          </a:p>
        </p:txBody>
      </p:sp>
    </p:spTree>
  </p:cSld>
  <p:transition>
    <p:fade thruBlk="true"/>
  </p:transition>
</p:sld>
</file>

<file path=ppt/slides/slide1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Image/072/Les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08</a:t>
            </a:r>
            <a:br>
              <a:rPr sz="3600"/>
            </a:br>
            <a:r>
              <a:rPr lang="fr-FR" sz="3200" b="0" u="none" strike="noStrike">
                <a:solidFill>
                  <a:schemeClr val="dk1"/>
                </a:solidFill>
                <a:effectLst/>
                <a:uFillTx/>
                <a:latin typeface="Calibri"/>
              </a:rPr>
              <a:t>2000/2022</a:t>
            </a:r>
            <a:endParaRPr lang="fr-FR" sz="3200" b="0" u="none" strike="noStrike">
              <a:solidFill>
                <a:schemeClr val="dk1"/>
              </a:solidFill>
              <a:effectLst/>
              <a:uFillTx/>
              <a:latin typeface="Calibri"/>
            </a:endParaRPr>
          </a:p>
        </p:txBody>
      </p:sp>
      <p:pic>
        <p:nvPicPr>
          <p:cNvPr id="378" name="Espace réservé du contenu 3" descr="72 CROP-CIRCLES 08.jpg"/>
          <p:cNvPicPr/>
          <p:nvPr/>
        </p:nvPicPr>
        <p:blipFill>
          <a:blip r:embed="rId1"/>
          <a:stretch/>
        </p:blipFill>
        <p:spPr>
          <a:xfrm>
            <a:off x="95760" y="1961640"/>
            <a:ext cx="8938080" cy="4129200"/>
          </a:xfrm>
          <a:prstGeom prst="rect">
            <a:avLst/>
          </a:prstGeom>
          <a:noFill/>
          <a:ln w="0">
            <a:noFill/>
          </a:ln>
        </p:spPr>
      </p:pic>
      <p:sp>
        <p:nvSpPr>
          <p:cNvPr id="3" name="PlaceHolder 2"/>
          <p:cNvSpPr>
            <a:spLocks noGrp="1"/>
          </p:cNvSpPr>
          <p:nvPr>
            <p:ph type="sldNum" idx="36"/>
          </p:nvPr>
        </p:nvSpPr>
        <p:spPr/>
        <p:txBody>
          <a:bodyPr/>
          <a:p>
            <a:fld id="{CD271841-3B0A-47C8-8581-4ADF0859A157}" type="slidenum">
              <a:t>176</a:t>
            </a:fld>
          </a:p>
        </p:txBody>
      </p:sp>
    </p:spTree>
  </p:cSld>
  <p:transition>
    <p:fade thruBlk="true"/>
  </p:transition>
</p:sld>
</file>

<file path=ppt/slides/slide1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9" name="PlaceHolder 1"/>
          <p:cNvSpPr>
            <a:spLocks noGrp="1"/>
          </p:cNvSpPr>
          <p:nvPr>
            <p:ph type="title"/>
          </p:nvPr>
        </p:nvSpPr>
        <p:spPr>
          <a:xfrm>
            <a:off x="457200" y="274680"/>
            <a:ext cx="8227080" cy="631440"/>
          </a:xfrm>
          <a:prstGeom prst="rect">
            <a:avLst/>
          </a:prstGeom>
          <a:noFill/>
          <a:ln w="0">
            <a:noFill/>
          </a:ln>
        </p:spPr>
        <p:txBody>
          <a:bodyPr lIns="91440" tIns="45720" rIns="91440" bIns="45720" anchor="ctr">
            <a:normAutofit/>
          </a:bodyPr>
          <a:p>
            <a:pPr indent="0" algn="l" defTabSz="914400">
              <a:lnSpc>
                <a:spcPct val="100000"/>
              </a:lnSpc>
              <a:buNone/>
              <a:tabLst>
                <a:tab pos="0" algn="l"/>
              </a:tabLst>
            </a:pPr>
            <a:r>
              <a:rPr lang="fr-FR" sz="3200" b="1" u="none" strike="noStrike">
                <a:solidFill>
                  <a:schemeClr val="dk1"/>
                </a:solidFill>
                <a:effectLst/>
                <a:uFillTx/>
                <a:latin typeface="Calibri"/>
              </a:rPr>
              <a:t>Le Jumelage des Crop-Circles</a:t>
            </a:r>
            <a:endParaRPr lang="fr-FR" sz="3200" b="0" u="none" strike="noStrike">
              <a:solidFill>
                <a:schemeClr val="dk1"/>
              </a:solidFill>
              <a:effectLst/>
              <a:uFillTx/>
              <a:latin typeface="Calibri"/>
            </a:endParaRPr>
          </a:p>
        </p:txBody>
      </p:sp>
      <p:sp>
        <p:nvSpPr>
          <p:cNvPr id="380" name="PlaceHolder 2"/>
          <p:cNvSpPr>
            <a:spLocks noGrp="1"/>
          </p:cNvSpPr>
          <p:nvPr>
            <p:ph/>
          </p:nvPr>
        </p:nvSpPr>
        <p:spPr>
          <a:xfrm>
            <a:off x="457200" y="980640"/>
            <a:ext cx="8227080" cy="5614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38 % des Crop-Circles sont des </a:t>
            </a:r>
            <a:r>
              <a:rPr lang="fr-FR" sz="3200" b="1" i="1" u="none" strike="noStrike">
                <a:solidFill>
                  <a:schemeClr val="dk1"/>
                </a:solidFill>
                <a:effectLst/>
                <a:uFillTx/>
                <a:latin typeface="Calibri"/>
              </a:rPr>
              <a:t>Jumeaux</a:t>
            </a:r>
            <a:r>
              <a:rPr lang="fr-FR" sz="3200" b="1" u="none" strike="noStrike">
                <a:solidFill>
                  <a:schemeClr val="dk1"/>
                </a:solidFill>
                <a:effectLst/>
                <a:uFillTx/>
                <a:latin typeface="Calibri"/>
              </a:rPr>
              <a:t> </a:t>
            </a:r>
            <a:r>
              <a:rPr lang="fr-FR" sz="3200" b="1" i="1" u="none" strike="noStrike">
                <a:solidFill>
                  <a:schemeClr val="dk1"/>
                </a:solidFill>
                <a:effectLst/>
                <a:uFillTx/>
                <a:latin typeface="Calibri"/>
              </a:rPr>
              <a:t>Intercontinentaux</a:t>
            </a:r>
            <a:r>
              <a:rPr lang="fr-FR" sz="3200" b="1" u="none" strike="noStrike">
                <a:solidFill>
                  <a:schemeClr val="dk1"/>
                </a:solidFill>
                <a:effectLst/>
                <a:uFillTx/>
                <a:latin typeface="Calibri"/>
              </a:rPr>
              <a:t> apparaissant à la même date, dans des États/Pays Différents d’un même Continent.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03 % des Crop-Circles sont des </a:t>
            </a:r>
            <a:r>
              <a:rPr lang="fr-FR" sz="3200" b="1" i="1" u="none" strike="noStrike">
                <a:solidFill>
                  <a:schemeClr val="dk1"/>
                </a:solidFill>
                <a:effectLst/>
                <a:uFillTx/>
                <a:latin typeface="Calibri"/>
              </a:rPr>
              <a:t>Jumeaux</a:t>
            </a:r>
            <a:r>
              <a:rPr lang="fr-FR" sz="3200" b="1" u="none" strike="noStrike">
                <a:solidFill>
                  <a:schemeClr val="dk1"/>
                </a:solidFill>
                <a:effectLst/>
                <a:uFillTx/>
                <a:latin typeface="Calibri"/>
              </a:rPr>
              <a:t> </a:t>
            </a:r>
            <a:r>
              <a:rPr lang="fr-FR" sz="3200" b="1" i="1" u="none" strike="noStrike">
                <a:solidFill>
                  <a:schemeClr val="dk1"/>
                </a:solidFill>
                <a:effectLst/>
                <a:uFillTx/>
                <a:latin typeface="Calibri"/>
              </a:rPr>
              <a:t>Extracontinentaux </a:t>
            </a:r>
            <a:r>
              <a:rPr lang="fr-FR" sz="3200" b="1" u="none" strike="noStrike">
                <a:solidFill>
                  <a:schemeClr val="dk1"/>
                </a:solidFill>
                <a:effectLst/>
                <a:uFillTx/>
                <a:latin typeface="Calibri"/>
              </a:rPr>
              <a:t>apparaissant à la même date, dans des États/Pays Différents et des Continents Différents.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Les États/pays jumelés à la France, au cours des années 2000/2022 sont, l’Allemagne, le Canada, l’Italie, la Pologne, l’Angleterre, les USA.</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7A413B68-04C7-41E4-BD95-18A05D4D2A1B}" type="slidenum">
              <a:t>177</a:t>
            </a:fld>
          </a:p>
        </p:txBody>
      </p:sp>
    </p:spTree>
  </p:cSld>
  <p:transition>
    <p:fade thruBlk="true"/>
  </p:transition>
</p:sld>
</file>

<file path=ppt/slides/slide1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1"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Image/073/Les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09</a:t>
            </a:r>
            <a:br>
              <a:rPr sz="3600"/>
            </a:br>
            <a:r>
              <a:rPr lang="fr-FR" sz="3200" b="0" u="none" strike="noStrike">
                <a:solidFill>
                  <a:schemeClr val="dk1"/>
                </a:solidFill>
                <a:effectLst/>
                <a:uFillTx/>
                <a:latin typeface="Calibri"/>
              </a:rPr>
              <a:t>2000/2022</a:t>
            </a:r>
            <a:endParaRPr lang="fr-FR" sz="3200" b="0" u="none" strike="noStrike">
              <a:solidFill>
                <a:schemeClr val="dk1"/>
              </a:solidFill>
              <a:effectLst/>
              <a:uFillTx/>
              <a:latin typeface="Calibri"/>
            </a:endParaRPr>
          </a:p>
        </p:txBody>
      </p:sp>
      <p:pic>
        <p:nvPicPr>
          <p:cNvPr id="382" name="Espace réservé du contenu 3" descr="73 CROP-CIRCLES 09.jpg"/>
          <p:cNvPicPr/>
          <p:nvPr/>
        </p:nvPicPr>
        <p:blipFill>
          <a:blip r:embed="rId1"/>
          <a:stretch/>
        </p:blipFill>
        <p:spPr>
          <a:xfrm>
            <a:off x="179640" y="1690560"/>
            <a:ext cx="8782560" cy="4760280"/>
          </a:xfrm>
          <a:prstGeom prst="rect">
            <a:avLst/>
          </a:prstGeom>
          <a:noFill/>
          <a:ln w="0">
            <a:noFill/>
          </a:ln>
        </p:spPr>
      </p:pic>
      <p:sp>
        <p:nvSpPr>
          <p:cNvPr id="3" name="PlaceHolder 2"/>
          <p:cNvSpPr>
            <a:spLocks noGrp="1"/>
          </p:cNvSpPr>
          <p:nvPr>
            <p:ph type="sldNum" idx="36"/>
          </p:nvPr>
        </p:nvSpPr>
        <p:spPr/>
        <p:txBody>
          <a:bodyPr/>
          <a:p>
            <a:fld id="{C0B6D210-8E3E-4272-9C87-3D4AFB144EEB}" type="slidenum">
              <a:t>178</a:t>
            </a:fld>
          </a:p>
        </p:txBody>
      </p:sp>
    </p:spTree>
  </p:cSld>
  <p:transition>
    <p:fade thruBlk="true"/>
  </p:transition>
</p:sld>
</file>

<file path=ppt/slides/slide1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Image/074/Les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10</a:t>
            </a:r>
            <a:br>
              <a:rPr sz="3600"/>
            </a:br>
            <a:r>
              <a:rPr lang="fr-FR" sz="3200" b="0" u="none" strike="noStrike">
                <a:solidFill>
                  <a:schemeClr val="dk1"/>
                </a:solidFill>
                <a:effectLst/>
                <a:uFillTx/>
                <a:latin typeface="Calibri"/>
              </a:rPr>
              <a:t>2019</a:t>
            </a:r>
            <a:endParaRPr lang="fr-FR" sz="3200" b="0" u="none" strike="noStrike">
              <a:solidFill>
                <a:schemeClr val="dk1"/>
              </a:solidFill>
              <a:effectLst/>
              <a:uFillTx/>
              <a:latin typeface="Calibri"/>
            </a:endParaRPr>
          </a:p>
        </p:txBody>
      </p:sp>
      <p:pic>
        <p:nvPicPr>
          <p:cNvPr id="384" name="Espace réservé du contenu 5" descr="74 CROP-CIRCLES 10.jpg"/>
          <p:cNvPicPr/>
          <p:nvPr/>
        </p:nvPicPr>
        <p:blipFill>
          <a:blip r:embed="rId1"/>
          <a:stretch/>
        </p:blipFill>
        <p:spPr>
          <a:xfrm>
            <a:off x="6120" y="1632960"/>
            <a:ext cx="9129240" cy="4457880"/>
          </a:xfrm>
          <a:prstGeom prst="rect">
            <a:avLst/>
          </a:prstGeom>
          <a:noFill/>
          <a:ln w="0">
            <a:noFill/>
          </a:ln>
        </p:spPr>
      </p:pic>
      <p:sp>
        <p:nvSpPr>
          <p:cNvPr id="3" name="PlaceHolder 2"/>
          <p:cNvSpPr>
            <a:spLocks noGrp="1"/>
          </p:cNvSpPr>
          <p:nvPr>
            <p:ph type="sldNum" idx="36"/>
          </p:nvPr>
        </p:nvSpPr>
        <p:spPr/>
        <p:txBody>
          <a:bodyPr/>
          <a:p>
            <a:fld id="{00D130F8-3F2D-4288-84EA-1B7110F1C676}" type="slidenum">
              <a:t>179</a:t>
            </a:fld>
          </a:p>
        </p:txBody>
      </p:sp>
    </p:spTree>
  </p:cSld>
  <p:transition>
    <p:fade thruBlk="true"/>
  </p:transition>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p:nvPr>
        </p:nvSpPr>
        <p:spPr>
          <a:xfrm>
            <a:off x="457200" y="332640"/>
            <a:ext cx="8227080" cy="6046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Si vous voyez un Ovni ... Foutez le Camp !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Jimmy Guieu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i="1" u="none" strike="noStrike">
                <a:solidFill>
                  <a:schemeClr val="dk1"/>
                </a:solidFill>
                <a:effectLst/>
                <a:uFillTx/>
                <a:latin typeface="Calibri"/>
              </a:rPr>
              <a:t>« Comme des bactéries nous attendons qu'une pipette nous extrait de la boîte de petri pour nous transférer dans une éprouvette ! Sommes-nous condamnés à servir d'incubateurs aux aliens ?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[Cahiers de Doléances des Abductés - L'Office de la Sainte Inquisition est l'ancêtre du Geipan]</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261E678-D679-40B8-B423-1D4ADFBD9093}" type="slidenum">
              <a:t>18</a:t>
            </a:fld>
          </a:p>
        </p:txBody>
      </p:sp>
    </p:spTree>
  </p:cSld>
  <p:transition>
    <p:fade thruBlk="true"/>
  </p:transition>
</p:sld>
</file>

<file path=ppt/slides/slide1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5" name="PlaceHolder 1"/>
          <p:cNvSpPr>
            <a:spLocks noGrp="1"/>
          </p:cNvSpPr>
          <p:nvPr>
            <p:ph type="title"/>
          </p:nvPr>
        </p:nvSpPr>
        <p:spPr>
          <a:xfrm>
            <a:off x="457200" y="27468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Image/075/Les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11</a:t>
            </a:r>
            <a:endParaRPr lang="fr-FR" sz="3600" b="0" u="none" strike="noStrike">
              <a:solidFill>
                <a:schemeClr val="dk1"/>
              </a:solidFill>
              <a:effectLst/>
              <a:uFillTx/>
              <a:latin typeface="Calibri"/>
            </a:endParaRPr>
          </a:p>
        </p:txBody>
      </p:sp>
      <p:pic>
        <p:nvPicPr>
          <p:cNvPr id="386" name="Espace réservé du contenu 3" descr="75 CROP-CIRCLES 11.jpg"/>
          <p:cNvPicPr/>
          <p:nvPr/>
        </p:nvPicPr>
        <p:blipFill>
          <a:blip r:embed="rId1"/>
          <a:stretch/>
        </p:blipFill>
        <p:spPr>
          <a:xfrm>
            <a:off x="199800" y="1632960"/>
            <a:ext cx="8741880" cy="4457880"/>
          </a:xfrm>
          <a:prstGeom prst="rect">
            <a:avLst/>
          </a:prstGeom>
          <a:noFill/>
          <a:ln w="0">
            <a:noFill/>
          </a:ln>
        </p:spPr>
      </p:pic>
      <p:sp>
        <p:nvSpPr>
          <p:cNvPr id="3" name="PlaceHolder 2"/>
          <p:cNvSpPr>
            <a:spLocks noGrp="1"/>
          </p:cNvSpPr>
          <p:nvPr>
            <p:ph type="sldNum" idx="36"/>
          </p:nvPr>
        </p:nvSpPr>
        <p:spPr/>
        <p:txBody>
          <a:bodyPr/>
          <a:p>
            <a:fld id="{542EEC45-09BA-41EF-8A8A-63A787CC241C}" type="slidenum">
              <a:t>180</a:t>
            </a:fld>
          </a:p>
        </p:txBody>
      </p:sp>
    </p:spTree>
  </p:cSld>
  <p:transition>
    <p:fade thruBlk="true"/>
  </p:transition>
</p:sld>
</file>

<file path=ppt/slides/slide1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7" name="PlaceHolder 1"/>
          <p:cNvSpPr>
            <a:spLocks noGrp="1"/>
          </p:cNvSpPr>
          <p:nvPr>
            <p:ph/>
          </p:nvPr>
        </p:nvSpPr>
        <p:spPr>
          <a:xfrm>
            <a:off x="457200" y="1412640"/>
            <a:ext cx="8227080" cy="2445840"/>
          </a:xfrm>
          <a:prstGeom prst="rect">
            <a:avLst/>
          </a:prstGeom>
          <a:noFill/>
          <a:ln w="0">
            <a:noFill/>
          </a:ln>
        </p:spPr>
        <p:txBody>
          <a:bodyPr lIns="91440" tIns="45720" rIns="91440" bIns="45720" anchor="t">
            <a:noAutofit/>
          </a:bodyPr>
          <a:p>
            <a:pPr marL="343080" indent="-343080" algn="ctr" defTabSz="914400">
              <a:lnSpc>
                <a:spcPct val="100000"/>
              </a:lnSpc>
              <a:spcBef>
                <a:spcPts val="641"/>
              </a:spcBef>
              <a:buNone/>
              <a:tabLst>
                <a:tab pos="0" algn="l"/>
              </a:tabLst>
            </a:pPr>
            <a:r>
              <a:rPr lang="fr-FR" sz="3200" b="0" u="none" strike="noStrike">
                <a:solidFill>
                  <a:schemeClr val="dk1"/>
                </a:solidFill>
                <a:effectLst/>
                <a:uFillTx/>
                <a:latin typeface="Calibri"/>
              </a:rPr>
              <a:t>L’apparition quantitative annuelle des Crop-Circles est proportionnée aux échelles continentale et globale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61635E3-E1ED-402D-A599-9979E709CA44}" type="slidenum">
              <a:t>181</a:t>
            </a:fld>
          </a:p>
        </p:txBody>
      </p:sp>
    </p:spTree>
  </p:cSld>
  <p:transition>
    <p:fade thruBlk="true"/>
  </p:transition>
</p:sld>
</file>

<file path=ppt/slides/slide1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Image/076/Les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12</a:t>
            </a:r>
            <a:br>
              <a:rPr sz="3600"/>
            </a:br>
            <a:r>
              <a:rPr lang="fr-FR" sz="3200" b="0" i="1" u="none" strike="noStrike">
                <a:solidFill>
                  <a:schemeClr val="dk1"/>
                </a:solidFill>
                <a:effectLst/>
                <a:uFillTx/>
                <a:latin typeface="Calibri"/>
              </a:rPr>
              <a:t>2014/2022</a:t>
            </a:r>
            <a:endParaRPr lang="fr-FR" sz="3200" b="0" u="none" strike="noStrike">
              <a:solidFill>
                <a:schemeClr val="dk1"/>
              </a:solidFill>
              <a:effectLst/>
              <a:uFillTx/>
              <a:latin typeface="Calibri"/>
            </a:endParaRPr>
          </a:p>
        </p:txBody>
      </p:sp>
      <p:pic>
        <p:nvPicPr>
          <p:cNvPr id="389" name="Espace réservé du contenu 3" descr="76 CROP-CIRCLES 12.jpg"/>
          <p:cNvPicPr/>
          <p:nvPr/>
        </p:nvPicPr>
        <p:blipFill>
          <a:blip r:embed="rId1"/>
          <a:stretch/>
        </p:blipFill>
        <p:spPr>
          <a:xfrm>
            <a:off x="241560" y="1700640"/>
            <a:ext cx="8659440" cy="4894200"/>
          </a:xfrm>
          <a:prstGeom prst="rect">
            <a:avLst/>
          </a:prstGeom>
          <a:noFill/>
          <a:ln w="0">
            <a:noFill/>
          </a:ln>
        </p:spPr>
      </p:pic>
      <p:sp>
        <p:nvSpPr>
          <p:cNvPr id="3" name="PlaceHolder 2"/>
          <p:cNvSpPr>
            <a:spLocks noGrp="1"/>
          </p:cNvSpPr>
          <p:nvPr>
            <p:ph type="sldNum" idx="36"/>
          </p:nvPr>
        </p:nvSpPr>
        <p:spPr/>
        <p:txBody>
          <a:bodyPr/>
          <a:p>
            <a:fld id="{1DAF48DE-50AE-482A-BD1C-34BC94E7F021}" type="slidenum">
              <a:t>182</a:t>
            </a:fld>
          </a:p>
        </p:txBody>
      </p:sp>
    </p:spTree>
  </p:cSld>
  <p:transition>
    <p:fade thruBlk="true"/>
  </p:transition>
</p:sld>
</file>

<file path=ppt/slides/slide1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Image/077/Les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13</a:t>
            </a:r>
            <a:br>
              <a:rPr sz="3600"/>
            </a:br>
            <a:r>
              <a:rPr lang="fr-FR" sz="3200" b="0" u="none" strike="noStrike">
                <a:solidFill>
                  <a:schemeClr val="dk1"/>
                </a:solidFill>
                <a:effectLst/>
                <a:uFillTx/>
                <a:latin typeface="Calibri"/>
              </a:rPr>
              <a:t>2005/2018</a:t>
            </a:r>
            <a:endParaRPr lang="fr-FR" sz="3200" b="0" u="none" strike="noStrike">
              <a:solidFill>
                <a:schemeClr val="dk1"/>
              </a:solidFill>
              <a:effectLst/>
              <a:uFillTx/>
              <a:latin typeface="Calibri"/>
            </a:endParaRPr>
          </a:p>
        </p:txBody>
      </p:sp>
      <p:pic>
        <p:nvPicPr>
          <p:cNvPr id="391" name="Espace réservé du contenu 3" descr="77 CROP-CIRCLES 13.jpg"/>
          <p:cNvPicPr/>
          <p:nvPr/>
        </p:nvPicPr>
        <p:blipFill>
          <a:blip r:embed="rId1"/>
          <a:stretch/>
        </p:blipFill>
        <p:spPr>
          <a:xfrm>
            <a:off x="136800" y="1845000"/>
            <a:ext cx="8897040" cy="4471560"/>
          </a:xfrm>
          <a:prstGeom prst="rect">
            <a:avLst/>
          </a:prstGeom>
          <a:noFill/>
          <a:ln w="0">
            <a:noFill/>
          </a:ln>
        </p:spPr>
      </p:pic>
      <p:sp>
        <p:nvSpPr>
          <p:cNvPr id="3" name="PlaceHolder 2"/>
          <p:cNvSpPr>
            <a:spLocks noGrp="1"/>
          </p:cNvSpPr>
          <p:nvPr>
            <p:ph type="sldNum" idx="36"/>
          </p:nvPr>
        </p:nvSpPr>
        <p:spPr/>
        <p:txBody>
          <a:bodyPr/>
          <a:p>
            <a:fld id="{45BA01A5-E14E-420F-8038-4A89D5B7B1B6}" type="slidenum">
              <a:t>183</a:t>
            </a:fld>
          </a:p>
        </p:txBody>
      </p:sp>
    </p:spTree>
  </p:cSld>
  <p:transition>
    <p:fade thruBlk="true"/>
  </p:transition>
</p:sld>
</file>

<file path=ppt/slides/slide1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2" name="PlaceHolder 1"/>
          <p:cNvSpPr>
            <a:spLocks noGrp="1"/>
          </p:cNvSpPr>
          <p:nvPr>
            <p:ph/>
          </p:nvPr>
        </p:nvSpPr>
        <p:spPr>
          <a:xfrm>
            <a:off x="457200" y="1124640"/>
            <a:ext cx="8227080" cy="42458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rythmes quantitatifs des apparitions annuelles des Crop-Circles à l’échelle Européenne et Mondiale sont identiques.</a:t>
            </a:r>
            <a:br>
              <a:rPr sz="3200"/>
            </a:b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31 États/Pays ont été Impactés par les Crop-Circles de 2005 à 2018</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74AA77B-7D2F-4308-9E3A-6505B56F8DC5}" type="slidenum">
              <a:t>184</a:t>
            </a:fld>
          </a:p>
        </p:txBody>
      </p:sp>
    </p:spTree>
  </p:cSld>
  <p:transition>
    <p:fade thruBlk="true"/>
  </p:transition>
</p:sld>
</file>

<file path=ppt/slides/slide1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Image/078/Les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14</a:t>
            </a:r>
            <a:br>
              <a:rPr sz="3600"/>
            </a:br>
            <a:r>
              <a:rPr lang="fr-FR" sz="3200" b="0" u="none" strike="noStrike">
                <a:solidFill>
                  <a:schemeClr val="dk1"/>
                </a:solidFill>
                <a:effectLst/>
                <a:uFillTx/>
                <a:latin typeface="Calibri"/>
              </a:rPr>
              <a:t>2000/2022</a:t>
            </a:r>
            <a:endParaRPr lang="fr-FR" sz="3200" b="0" u="none" strike="noStrike">
              <a:solidFill>
                <a:schemeClr val="dk1"/>
              </a:solidFill>
              <a:effectLst/>
              <a:uFillTx/>
              <a:latin typeface="Calibri"/>
            </a:endParaRPr>
          </a:p>
        </p:txBody>
      </p:sp>
      <p:pic>
        <p:nvPicPr>
          <p:cNvPr id="394" name="Espace réservé du contenu 3" descr="78 CROP-CIRCLES 14.jpg"/>
          <p:cNvPicPr/>
          <p:nvPr/>
        </p:nvPicPr>
        <p:blipFill>
          <a:blip r:embed="rId1"/>
          <a:stretch/>
        </p:blipFill>
        <p:spPr>
          <a:xfrm>
            <a:off x="153000" y="1628640"/>
            <a:ext cx="8835480" cy="3881520"/>
          </a:xfrm>
          <a:prstGeom prst="rect">
            <a:avLst/>
          </a:prstGeom>
          <a:noFill/>
          <a:ln w="0">
            <a:noFill/>
          </a:ln>
        </p:spPr>
      </p:pic>
      <p:sp>
        <p:nvSpPr>
          <p:cNvPr id="395" name="Rectangle 4"/>
          <p:cNvSpPr/>
          <p:nvPr/>
        </p:nvSpPr>
        <p:spPr>
          <a:xfrm>
            <a:off x="179640" y="5805360"/>
            <a:ext cx="8710560" cy="58212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fr-FR" sz="3200" b="0" u="none" strike="noStrike">
                <a:solidFill>
                  <a:schemeClr val="dk1"/>
                </a:solidFill>
                <a:effectLst/>
                <a:uFillTx/>
                <a:latin typeface="Calibri"/>
              </a:rPr>
              <a:t>Répartition Géographique de 1790 Crop-Circles</a:t>
            </a:r>
            <a:endParaRPr lang="fr-FR" sz="32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ABDFA4B5-AC7D-4259-9169-7CC0A98A0E42}" type="slidenum">
              <a:t>185</a:t>
            </a:fld>
          </a:p>
        </p:txBody>
      </p:sp>
    </p:spTree>
  </p:cSld>
  <p:transition>
    <p:fade thruBlk="true"/>
  </p:transition>
</p:sld>
</file>

<file path=ppt/slides/slide1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6" name="PlaceHolder 1"/>
          <p:cNvSpPr>
            <a:spLocks noGrp="1"/>
          </p:cNvSpPr>
          <p:nvPr>
            <p:ph/>
          </p:nvPr>
        </p:nvSpPr>
        <p:spPr>
          <a:xfrm>
            <a:off x="457200" y="836640"/>
            <a:ext cx="8432640" cy="5286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Répartition Géographique de 1790 Crop-Circles 2000/2022</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Angleterre 58,37 %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Europe 35,21 %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Amérique 06,09 %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(Canada, Amérique Nord et Sud, Mexique)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Asie 0,33 %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2FA1005-9F06-4CC8-87C4-85DD233E7D92}" type="slidenum">
              <a:t>186</a:t>
            </a:fld>
          </a:p>
        </p:txBody>
      </p:sp>
    </p:spTree>
  </p:cSld>
  <p:transition>
    <p:fade thruBlk="true"/>
  </p:transition>
</p:sld>
</file>

<file path=ppt/slides/slide1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Image/079/Les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15</a:t>
            </a:r>
            <a:br>
              <a:rPr sz="3600"/>
            </a:br>
            <a:r>
              <a:rPr lang="fr-FR" sz="3200" b="0" u="none" strike="noStrike">
                <a:solidFill>
                  <a:schemeClr val="dk1"/>
                </a:solidFill>
                <a:effectLst/>
                <a:uFillTx/>
                <a:latin typeface="Calibri"/>
              </a:rPr>
              <a:t>1999/2022</a:t>
            </a:r>
            <a:endParaRPr lang="fr-FR" sz="3200" b="0" u="none" strike="noStrike">
              <a:solidFill>
                <a:schemeClr val="dk1"/>
              </a:solidFill>
              <a:effectLst/>
              <a:uFillTx/>
              <a:latin typeface="Calibri"/>
            </a:endParaRPr>
          </a:p>
        </p:txBody>
      </p:sp>
      <p:pic>
        <p:nvPicPr>
          <p:cNvPr id="398" name="Espace réservé du contenu 3" descr="79 CROP-CIRCLES 15.jpg"/>
          <p:cNvPicPr/>
          <p:nvPr/>
        </p:nvPicPr>
        <p:blipFill>
          <a:blip r:embed="rId1"/>
          <a:stretch/>
        </p:blipFill>
        <p:spPr>
          <a:xfrm>
            <a:off x="179280" y="2064960"/>
            <a:ext cx="8782920" cy="4025520"/>
          </a:xfrm>
          <a:prstGeom prst="rect">
            <a:avLst/>
          </a:prstGeom>
          <a:noFill/>
          <a:ln w="0">
            <a:noFill/>
          </a:ln>
        </p:spPr>
      </p:pic>
      <p:sp>
        <p:nvSpPr>
          <p:cNvPr id="3" name="PlaceHolder 2"/>
          <p:cNvSpPr>
            <a:spLocks noGrp="1"/>
          </p:cNvSpPr>
          <p:nvPr>
            <p:ph type="sldNum" idx="36"/>
          </p:nvPr>
        </p:nvSpPr>
        <p:spPr/>
        <p:txBody>
          <a:bodyPr/>
          <a:p>
            <a:fld id="{EA1B9994-E37D-496B-8B27-CD383E580FA5}" type="slidenum">
              <a:t>187</a:t>
            </a:fld>
          </a:p>
        </p:txBody>
      </p:sp>
    </p:spTree>
  </p:cSld>
  <p:transition>
    <p:fade thruBlk="true"/>
  </p:transition>
</p:sld>
</file>

<file path=ppt/slides/slide1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9" name="PlaceHolder 1"/>
          <p:cNvSpPr>
            <a:spLocks noGrp="1"/>
          </p:cNvSpPr>
          <p:nvPr>
            <p:ph/>
          </p:nvPr>
        </p:nvSpPr>
        <p:spPr>
          <a:xfrm>
            <a:off x="251640" y="692640"/>
            <a:ext cx="8638560" cy="5430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La proportionnalité des 2 courbes : bleu/ciel, des Crop-Circles apparus dans 32 États/Pays,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jumelant, à l’échelle mondiale, 22 États/Pays,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confirme que le phénomène des Crop-Circles n’est pas une entreprise humaine privée et publique.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D1A5F51-B4F4-48DB-AF92-C6085AB3B1C8}" type="slidenum">
              <a:t>188</a:t>
            </a:fld>
          </a:p>
        </p:txBody>
      </p:sp>
    </p:spTree>
  </p:cSld>
  <p:transition>
    <p:fade thruBlk="true"/>
  </p:transition>
</p:sld>
</file>

<file path=ppt/slides/slide1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0" name="PlaceHolder 1"/>
          <p:cNvSpPr>
            <a:spLocks noGrp="1"/>
          </p:cNvSpPr>
          <p:nvPr>
            <p:ph type="title"/>
          </p:nvPr>
        </p:nvSpPr>
        <p:spPr>
          <a:xfrm>
            <a:off x="457200" y="188640"/>
            <a:ext cx="8227080" cy="1149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Image/080/Les</a:t>
            </a:r>
            <a:r>
              <a:rPr lang="fr-FR" sz="3600" b="0" i="1" u="none" strike="noStrike">
                <a:solidFill>
                  <a:schemeClr val="dk1"/>
                </a:solidFill>
                <a:effectLst/>
                <a:uFillTx/>
                <a:latin typeface="Calibri"/>
              </a:rPr>
              <a:t> </a:t>
            </a:r>
            <a:r>
              <a:rPr lang="fr-FR" sz="3600" b="1" i="1" u="none" strike="noStrike">
                <a:solidFill>
                  <a:schemeClr val="dk1"/>
                </a:solidFill>
                <a:effectLst/>
                <a:uFillTx/>
                <a:latin typeface="Calibri"/>
              </a:rPr>
              <a:t>Crop-Circles 16</a:t>
            </a:r>
            <a:br>
              <a:rPr sz="3600"/>
            </a:br>
            <a:r>
              <a:rPr lang="fr-FR" sz="3200" b="0" u="none" strike="noStrike">
                <a:solidFill>
                  <a:schemeClr val="dk1"/>
                </a:solidFill>
                <a:effectLst/>
                <a:uFillTx/>
                <a:latin typeface="Calibri"/>
              </a:rPr>
              <a:t>2000/2022</a:t>
            </a:r>
            <a:endParaRPr lang="fr-FR" sz="3200" b="0" u="none" strike="noStrike">
              <a:solidFill>
                <a:schemeClr val="dk1"/>
              </a:solidFill>
              <a:effectLst/>
              <a:uFillTx/>
              <a:latin typeface="Calibri"/>
            </a:endParaRPr>
          </a:p>
        </p:txBody>
      </p:sp>
      <p:pic>
        <p:nvPicPr>
          <p:cNvPr id="401" name="Espace réservé du contenu 3" descr="80 CROP-CIRCLES 16.jpg"/>
          <p:cNvPicPr/>
          <p:nvPr/>
        </p:nvPicPr>
        <p:blipFill>
          <a:blip r:embed="rId1"/>
          <a:stretch/>
        </p:blipFill>
        <p:spPr>
          <a:xfrm>
            <a:off x="148320" y="1340640"/>
            <a:ext cx="8841240" cy="4168080"/>
          </a:xfrm>
          <a:prstGeom prst="rect">
            <a:avLst/>
          </a:prstGeom>
          <a:noFill/>
          <a:ln w="0">
            <a:noFill/>
          </a:ln>
        </p:spPr>
      </p:pic>
      <p:sp>
        <p:nvSpPr>
          <p:cNvPr id="402" name="Rectangle 4"/>
          <p:cNvSpPr/>
          <p:nvPr/>
        </p:nvSpPr>
        <p:spPr>
          <a:xfrm>
            <a:off x="0" y="5661360"/>
            <a:ext cx="9141480" cy="107460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pPr>
            <a:r>
              <a:rPr lang="fr-FR" sz="3200" b="1" u="none" strike="noStrike">
                <a:solidFill>
                  <a:schemeClr val="dk1"/>
                </a:solidFill>
                <a:effectLst/>
                <a:uFillTx/>
                <a:latin typeface="Calibri"/>
              </a:rPr>
              <a:t>Le Royaume-Uni capitalise 58,37 % de la Totalité des Crop-Circles.</a:t>
            </a:r>
            <a:endParaRPr lang="fr-FR" sz="32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7251BBFD-796E-4E8B-934B-B41EA9A6BB2C}" type="slidenum">
              <a:t>189</a:t>
            </a:fld>
          </a:p>
        </p:txBody>
      </p:sp>
    </p:spTree>
  </p:cSld>
  <p:transition>
    <p:fade thruBlk="true"/>
  </p:transition>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Il n'y a donc rien de bien nouveau, au sujet des rapts imputés aujourd'hui aux petits gris, et aux mercenaires des tenants de la pensée des insectoïdes et autres blacks-in-men - MIB.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(Cf. : Ils marchent parmi nous : Le plan extraterrestre pour contrôler l'humanité - Livre de David M. Jacobs et Jean Librero – 2017).</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Suivant ces voies/voix traditionnelles et modernes, les rencontres des humains avec les aliens/élohim (les dieux ou ceux qui viennent du ciel), n’ont jamais été interrompues.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7FB102A-8B43-48DC-B5CD-96387DAFB381}" type="slidenum">
              <a:t>19</a:t>
            </a:fld>
          </a:p>
        </p:txBody>
      </p:sp>
    </p:spTree>
  </p:cSld>
  <p:transition>
    <p:fade thruBlk="true"/>
  </p:transition>
</p:sld>
</file>

<file path=ppt/slides/slide1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3" name="PlaceHolder 1"/>
          <p:cNvSpPr>
            <a:spLocks noGrp="1"/>
          </p:cNvSpPr>
          <p:nvPr>
            <p:ph/>
          </p:nvPr>
        </p:nvSpPr>
        <p:spPr>
          <a:xfrm>
            <a:off x="457200" y="980640"/>
            <a:ext cx="8227080" cy="41018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1" u="sng" strike="noStrike">
                <a:solidFill>
                  <a:schemeClr val="dk1"/>
                </a:solidFill>
                <a:effectLst/>
                <a:uFillTx/>
                <a:latin typeface="Calibri"/>
              </a:rPr>
              <a:t>En Résumé</a:t>
            </a:r>
            <a:r>
              <a:rPr lang="fr-FR" sz="3200" b="1" u="none" strike="noStrike">
                <a:solidFill>
                  <a:schemeClr val="dk1"/>
                </a:solidFill>
                <a:effectLst/>
                <a:uFillTx/>
                <a:latin typeface="Calibri"/>
              </a:rPr>
              <a:t>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Une </a:t>
            </a:r>
            <a:r>
              <a:rPr lang="fr-FR" sz="3200" b="1" i="1" u="none" strike="noStrike">
                <a:solidFill>
                  <a:schemeClr val="dk1"/>
                </a:solidFill>
                <a:effectLst/>
                <a:uFillTx/>
                <a:latin typeface="Calibri"/>
              </a:rPr>
              <a:t>tutelle supranational</a:t>
            </a:r>
            <a:r>
              <a:rPr lang="fr-FR" sz="3200" b="1" u="none" strike="noStrike">
                <a:solidFill>
                  <a:schemeClr val="dk1"/>
                </a:solidFill>
                <a:effectLst/>
                <a:uFillTx/>
                <a:latin typeface="Calibri"/>
              </a:rPr>
              <a:t> nous fait signe, en ciblant spécifiquement les états de culture occidentale, épargnant le continent africain, qui en fait l’économie.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B1FBEB7-C32A-417E-81BA-79D3CA7C7534}" type="slidenum">
              <a:t>190</a:t>
            </a:fld>
          </a:p>
        </p:txBody>
      </p:sp>
    </p:spTree>
  </p:cSld>
  <p:transition>
    <p:fade thruBlk="true"/>
  </p:transition>
</p:sld>
</file>

<file path=ppt/slides/slide1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4" name="PlaceHolder 1"/>
          <p:cNvSpPr>
            <a:spLocks noGrp="1"/>
          </p:cNvSpPr>
          <p:nvPr>
            <p:ph/>
          </p:nvPr>
        </p:nvSpPr>
        <p:spPr>
          <a:xfrm>
            <a:off x="395640" y="836640"/>
            <a:ext cx="8227080" cy="5110200"/>
          </a:xfrm>
          <a:prstGeom prst="rect">
            <a:avLst/>
          </a:prstGeom>
          <a:noFill/>
          <a:ln w="0">
            <a:noFill/>
          </a:ln>
        </p:spPr>
        <p:txBody>
          <a:bodyPr lIns="91440" tIns="45720" rIns="91440" bIns="45720" anchor="t">
            <a:noAutofit/>
          </a:bodyPr>
          <a:p>
            <a:pPr marL="343080" indent="-343080" algn="ctr" defTabSz="914400">
              <a:lnSpc>
                <a:spcPct val="100000"/>
              </a:lnSpc>
              <a:spcBef>
                <a:spcPts val="641"/>
              </a:spcBef>
              <a:buNone/>
              <a:tabLst>
                <a:tab pos="0" algn="l"/>
              </a:tabLst>
            </a:pPr>
            <a:r>
              <a:rPr lang="fr-FR" sz="3200" b="1" u="none" strike="noStrike">
                <a:solidFill>
                  <a:schemeClr val="dk1"/>
                </a:solidFill>
                <a:effectLst/>
                <a:uFillTx/>
                <a:latin typeface="Calibri"/>
              </a:rPr>
              <a:t>L'écriture de la Terre</a:t>
            </a: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r>
              <a:rPr lang="fr-FR" sz="3200" b="1" u="none" strike="noStrike">
                <a:solidFill>
                  <a:schemeClr val="dk1"/>
                </a:solidFill>
                <a:effectLst/>
                <a:uFillTx/>
                <a:latin typeface="Calibri"/>
              </a:rPr>
              <a:t>Les crop-circles avant-l’heure</a:t>
            </a: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r>
              <a:rPr lang="fr-FR" sz="3200" b="1" u="none" strike="noStrike">
                <a:solidFill>
                  <a:schemeClr val="dk1"/>
                </a:solidFill>
                <a:effectLst/>
                <a:uFillTx/>
                <a:latin typeface="Calibri"/>
              </a:rPr>
              <a:t>Le signifié caché dans le parlé</a:t>
            </a: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br>
              <a:rPr sz="3200"/>
            </a:br>
            <a:br>
              <a:rPr sz="3200"/>
            </a:b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r>
              <a:rPr lang="fr-FR" sz="3200" b="0" u="none" strike="noStrike">
                <a:solidFill>
                  <a:schemeClr val="dk1"/>
                </a:solidFill>
                <a:effectLst/>
                <a:uFillTx/>
                <a:latin typeface="Calibri"/>
              </a:rPr>
              <a:t>A Vacognes-Neuilly (14), la cratophanie s'est exprimée autour de traces imprimées au sol.</a:t>
            </a:r>
            <a:endParaRPr lang="fr-FR" sz="3200" b="0" u="none" strike="noStrike">
              <a:solidFill>
                <a:schemeClr val="dk1"/>
              </a:solidFill>
              <a:effectLst/>
              <a:uFillTx/>
              <a:latin typeface="Calibri"/>
            </a:endParaRPr>
          </a:p>
          <a:p>
            <a:pPr indent="0" algn="ctr"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537F9AC-4842-4D78-A5BE-C31364C01894}" type="slidenum">
              <a:t>191</a:t>
            </a:fld>
          </a:p>
        </p:txBody>
      </p:sp>
    </p:spTree>
  </p:cSld>
  <p:transition>
    <p:fade thruBlk="true"/>
  </p:transition>
</p:sld>
</file>

<file path=ppt/slides/slide1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5" name="PlaceHolder 1"/>
          <p:cNvSpPr>
            <a:spLocks noGrp="1"/>
          </p:cNvSpPr>
          <p:nvPr>
            <p:ph/>
          </p:nvPr>
        </p:nvSpPr>
        <p:spPr>
          <a:xfrm>
            <a:off x="457200" y="404640"/>
            <a:ext cx="8227080" cy="6262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Régulièrement, les géoglyphes présents sur notre planète, les Crop-Circles, et les traces laissées au sol par les ovnis apparaissent comme des supports directs de communication d'origine allogène, comme celles découvertes à la suite de la rencontre rapprochée du 21 avril 1974, à Vacognes-Neuilly (14), où un ovni est apparu au-dessus d'un rond de sorcière (</a:t>
            </a:r>
            <a:r>
              <a:rPr lang="fr-FR" sz="3200" b="0" i="1" u="none" strike="noStrike">
                <a:solidFill>
                  <a:schemeClr val="dk1"/>
                </a:solidFill>
                <a:effectLst/>
                <a:uFillTx/>
                <a:latin typeface="Calibri"/>
              </a:rPr>
              <a:t>cercle de fées formé d'un anneau d'herbe plus foncée) et un demi-cercle ,</a:t>
            </a:r>
            <a:r>
              <a:rPr lang="fr-FR" sz="3200" b="0" u="none" strike="noStrike">
                <a:solidFill>
                  <a:schemeClr val="dk1"/>
                </a:solidFill>
                <a:effectLst/>
                <a:uFillTx/>
                <a:latin typeface="Calibri"/>
              </a:rPr>
              <a:t> associés à la présence abondante de mycélium dans le sol, anormalement sec et durci.</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7AB7F85-F9C7-4F75-9512-8801CCD67A42}" type="slidenum">
              <a:t>192</a:t>
            </a:fld>
          </a:p>
        </p:txBody>
      </p:sp>
    </p:spTree>
  </p:cSld>
  <p:transition>
    <p:fade thruBlk="true"/>
  </p:transition>
</p:sld>
</file>

<file path=ppt/slides/slide1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PlaceHolder 1"/>
          <p:cNvSpPr>
            <a:spLocks noGrp="1"/>
          </p:cNvSpPr>
          <p:nvPr>
            <p:ph type="title"/>
          </p:nvPr>
        </p:nvSpPr>
        <p:spPr>
          <a:xfrm>
            <a:off x="457200" y="274680"/>
            <a:ext cx="8227080" cy="847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Image/081/Vacognes-Neuilly 01</a:t>
            </a:r>
            <a:endParaRPr lang="fr-FR" sz="3600" b="0" u="none" strike="noStrike">
              <a:solidFill>
                <a:schemeClr val="dk1"/>
              </a:solidFill>
              <a:effectLst/>
              <a:uFillTx/>
              <a:latin typeface="Calibri"/>
            </a:endParaRPr>
          </a:p>
        </p:txBody>
      </p:sp>
      <p:pic>
        <p:nvPicPr>
          <p:cNvPr id="407" name="Espace réservé du contenu 3" descr="81 VACOGNES-NEUILLY 01.jpg"/>
          <p:cNvPicPr/>
          <p:nvPr/>
        </p:nvPicPr>
        <p:blipFill>
          <a:blip r:embed="rId1"/>
          <a:stretch/>
        </p:blipFill>
        <p:spPr>
          <a:xfrm>
            <a:off x="35640" y="2401920"/>
            <a:ext cx="8972640" cy="3184920"/>
          </a:xfrm>
          <a:prstGeom prst="rect">
            <a:avLst/>
          </a:prstGeom>
          <a:noFill/>
          <a:ln w="0">
            <a:noFill/>
          </a:ln>
        </p:spPr>
      </p:pic>
      <p:sp>
        <p:nvSpPr>
          <p:cNvPr id="3" name="PlaceHolder 2"/>
          <p:cNvSpPr>
            <a:spLocks noGrp="1"/>
          </p:cNvSpPr>
          <p:nvPr>
            <p:ph type="sldNum" idx="36"/>
          </p:nvPr>
        </p:nvSpPr>
        <p:spPr/>
        <p:txBody>
          <a:bodyPr/>
          <a:p>
            <a:fld id="{5A66DB9A-110A-416C-A77A-19618C15801E}" type="slidenum">
              <a:t>193</a:t>
            </a:fld>
          </a:p>
        </p:txBody>
      </p:sp>
    </p:spTree>
  </p:cSld>
  <p:transition>
    <p:fade thruBlk="true"/>
  </p:transition>
</p:sld>
</file>

<file path=ppt/slides/slide1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u="none" strike="noStrike">
                <a:solidFill>
                  <a:schemeClr val="dk1"/>
                </a:solidFill>
                <a:effectLst/>
                <a:uFillTx/>
                <a:latin typeface="Calibri"/>
              </a:rPr>
              <a:t>La Lune de Pâques - Ouverture du Portail de l'Équinoxe</a:t>
            </a:r>
            <a:endParaRPr lang="fr-FR" sz="3600" b="0" u="none" strike="noStrike">
              <a:solidFill>
                <a:schemeClr val="dk1"/>
              </a:solidFill>
              <a:effectLst/>
              <a:uFillTx/>
              <a:latin typeface="Calibri"/>
            </a:endParaRPr>
          </a:p>
        </p:txBody>
      </p:sp>
      <p:sp>
        <p:nvSpPr>
          <p:cNvPr id="409" name="PlaceHolder 2"/>
          <p:cNvSpPr>
            <a:spLocks noGrp="1"/>
          </p:cNvSpPr>
          <p:nvPr>
            <p:ph/>
          </p:nvPr>
        </p:nvSpPr>
        <p:spPr>
          <a:xfrm>
            <a:off x="457200" y="1600200"/>
            <a:ext cx="8227080" cy="49946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Dans la soirée du 21 avril 1974, plusieurs témoins ont observé le passage aérien d’une sphère ovoïde très lumineuse de plusieurs mètres qui les a survolés à basse altitude, ce qui les a fortement impressionnés, et dans la nuit suivante, les résidents d’une caravane avaient été alertés par les aboiements anormaux de leur chien.</a:t>
            </a: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7BA8D878-4D3B-41E3-9429-4236A9ECCC21}" type="slidenum">
              <a:t>194</a:t>
            </a:fld>
          </a:p>
        </p:txBody>
      </p:sp>
    </p:spTree>
  </p:cSld>
  <p:transition>
    <p:fade thruBlk="true"/>
  </p:transition>
</p:sld>
</file>

<file path=ppt/slides/slide1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PlaceHolder 1"/>
          <p:cNvSpPr>
            <a:spLocks noGrp="1"/>
          </p:cNvSpPr>
          <p:nvPr>
            <p:ph/>
          </p:nvPr>
        </p:nvSpPr>
        <p:spPr>
          <a:xfrm>
            <a:off x="251640" y="260640"/>
            <a:ext cx="8710560" cy="6190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 lendemain des traces inattendues au sol, environnées d'un brouillard bleu, sont découvertes, lundi 22 avril 1974, jour de la nouvelle lune, qui suit la pleine lune de l'équinoxe de printemps fixant au dimanche, 14 avril 1974, la Fête de Pâques.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Ces deux traces annulaire et demi-annulaire sous la forme d'une herbe calcinée et noircie, ont donc été découvertes, suite au survol d'un objet ovoïde lumineux.</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A4E6B96-D4FE-4C95-960D-B30AB4A95E82}" type="slidenum">
              <a:t>195</a:t>
            </a:fld>
          </a:p>
        </p:txBody>
      </p:sp>
    </p:spTree>
  </p:cSld>
  <p:transition>
    <p:fade thruBlk="true"/>
  </p:transition>
</p:sld>
</file>

<file path=ppt/slides/slide1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1"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Image/082/Vacognes-Neuilly 02</a:t>
            </a:r>
            <a:endParaRPr lang="fr-FR" sz="3600" b="0" u="none" strike="noStrike">
              <a:solidFill>
                <a:schemeClr val="dk1"/>
              </a:solidFill>
              <a:effectLst/>
              <a:uFillTx/>
              <a:latin typeface="Calibri"/>
            </a:endParaRPr>
          </a:p>
        </p:txBody>
      </p:sp>
      <p:sp>
        <p:nvSpPr>
          <p:cNvPr id="412" name="PlaceHolder 2"/>
          <p:cNvSpPr>
            <a:spLocks noGrp="1"/>
          </p:cNvSpPr>
          <p:nvPr>
            <p:ph/>
          </p:nvPr>
        </p:nvSpPr>
        <p:spPr>
          <a:xfrm>
            <a:off x="251640" y="1412640"/>
            <a:ext cx="8566560" cy="5182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première empreinte au sol, dans l’herbage du verger de pommiers exploité par Mr. Lemazurier, avait 50 cm d'épaisseur et quatre mètres de diamètre, tandis que la seconde, d’un diamètre de huit mètres, dans l’herbage de son voisin Mr Langlois, ne laissait apparaître qu’un demi cercle, en forme de croissant de lune </a:t>
            </a:r>
            <a:r>
              <a:rPr lang="fr-FR" sz="3200" b="0" i="1" u="none" strike="noStrike">
                <a:solidFill>
                  <a:schemeClr val="dk1"/>
                </a:solidFill>
                <a:effectLst/>
                <a:uFillTx/>
                <a:latin typeface="Calibri"/>
              </a:rPr>
              <a:t>(à titre d'enquerre astronomique)</a:t>
            </a:r>
            <a:r>
              <a:rPr lang="fr-FR" sz="3200" b="0" u="none" strike="noStrike">
                <a:solidFill>
                  <a:schemeClr val="dk1"/>
                </a:solidFill>
                <a:effectLst/>
                <a:uFillTx/>
                <a:latin typeface="Calibri"/>
              </a:rPr>
              <a:t>, et s’arrêtant au niveau d’une haie d’épines, qui ne se prolongeait pas sur la voie vicinale, longeant cette haie, où aucune marque particulière n'était visible.</a:t>
            </a: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54DB50F6-EC7C-47A8-8816-4EB2321A1FB5}" type="slidenum">
              <a:t>196</a:t>
            </a:fld>
          </a:p>
        </p:txBody>
      </p:sp>
    </p:spTree>
  </p:cSld>
  <p:transition>
    <p:fade thruBlk="true"/>
  </p:transition>
</p:sld>
</file>

<file path=ppt/slides/slide1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PlaceHolder 1"/>
          <p:cNvSpPr>
            <a:spLocks noGrp="1"/>
          </p:cNvSpPr>
          <p:nvPr>
            <p:ph type="title"/>
          </p:nvPr>
        </p:nvSpPr>
        <p:spPr>
          <a:xfrm>
            <a:off x="457200" y="274680"/>
            <a:ext cx="8227080" cy="847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Image/083/Vacognes-Neuilly 03</a:t>
            </a:r>
            <a:r>
              <a:rPr lang="fr-FR" sz="3600" b="0" u="none" strike="noStrike">
                <a:solidFill>
                  <a:schemeClr val="dk1"/>
                </a:solidFill>
                <a:effectLst/>
                <a:uFillTx/>
                <a:latin typeface="Calibri"/>
              </a:rPr>
              <a:t> </a:t>
            </a:r>
            <a:endParaRPr lang="fr-FR" sz="3600" b="0" u="none" strike="noStrike">
              <a:solidFill>
                <a:schemeClr val="dk1"/>
              </a:solidFill>
              <a:effectLst/>
              <a:uFillTx/>
              <a:latin typeface="Calibri"/>
            </a:endParaRPr>
          </a:p>
        </p:txBody>
      </p:sp>
      <p:pic>
        <p:nvPicPr>
          <p:cNvPr id="414" name="Espace réservé du contenu 3" descr="83 VACOGNES-NEUILLY 03.jpg"/>
          <p:cNvPicPr/>
          <p:nvPr/>
        </p:nvPicPr>
        <p:blipFill>
          <a:blip r:embed="rId1"/>
          <a:stretch/>
        </p:blipFill>
        <p:spPr>
          <a:xfrm>
            <a:off x="117360" y="1416960"/>
            <a:ext cx="8906760" cy="5177880"/>
          </a:xfrm>
          <a:prstGeom prst="rect">
            <a:avLst/>
          </a:prstGeom>
          <a:noFill/>
          <a:ln w="0">
            <a:noFill/>
          </a:ln>
        </p:spPr>
      </p:pic>
      <p:sp>
        <p:nvSpPr>
          <p:cNvPr id="3" name="PlaceHolder 2"/>
          <p:cNvSpPr>
            <a:spLocks noGrp="1"/>
          </p:cNvSpPr>
          <p:nvPr>
            <p:ph type="sldNum" idx="36"/>
          </p:nvPr>
        </p:nvSpPr>
        <p:spPr/>
        <p:txBody>
          <a:bodyPr/>
          <a:p>
            <a:fld id="{C376E74A-51E7-4102-90CD-4CC0D4538C13}" type="slidenum">
              <a:t>197</a:t>
            </a:fld>
          </a:p>
        </p:txBody>
      </p:sp>
    </p:spTree>
  </p:cSld>
  <p:transition>
    <p:fade thruBlk="true"/>
  </p:transition>
</p:sld>
</file>

<file path=ppt/slides/slide1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PlaceHolder 1"/>
          <p:cNvSpPr>
            <a:spLocks noGrp="1"/>
          </p:cNvSpPr>
          <p:nvPr>
            <p:ph/>
          </p:nvPr>
        </p:nvSpPr>
        <p:spPr>
          <a:xfrm>
            <a:off x="179640" y="332640"/>
            <a:ext cx="8710560" cy="6262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L'apparition de ces traces, reliée à l’observation d'une sphère ovoïde très lumineuse, qui a survolé à basse altitude le site, la soirée du 21/04/1974, </a:t>
            </a:r>
            <a:r>
              <a:rPr lang="fr-FR" sz="3200" b="0" i="1" u="none" strike="noStrike">
                <a:solidFill>
                  <a:schemeClr val="dk1"/>
                </a:solidFill>
                <a:effectLst/>
                <a:uFillTx/>
                <a:latin typeface="Calibri"/>
              </a:rPr>
              <a:t>(ovoïde ou œuf de Pâques = enquerre</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formelle)</a:t>
            </a:r>
            <a:r>
              <a:rPr lang="fr-FR" sz="3200" b="0" u="none" strike="noStrike">
                <a:solidFill>
                  <a:schemeClr val="dk1"/>
                </a:solidFill>
                <a:effectLst/>
                <a:uFillTx/>
                <a:latin typeface="Calibri"/>
              </a:rPr>
              <a:t>, confirme ce que les anciens appelaient les </a:t>
            </a:r>
            <a:r>
              <a:rPr lang="fr-FR" sz="3200" b="0" i="1" u="none" strike="noStrike">
                <a:solidFill>
                  <a:schemeClr val="dk1"/>
                </a:solidFill>
                <a:effectLst/>
                <a:uFillTx/>
                <a:latin typeface="Calibri"/>
              </a:rPr>
              <a:t>Portes Induites</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(les portails astronomiques, les</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puits</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à énergie potentielle</a:t>
            </a:r>
            <a:r>
              <a:rPr lang="fr-FR" sz="3200" b="0" u="none" strike="noStrike">
                <a:solidFill>
                  <a:schemeClr val="dk1"/>
                </a:solidFill>
                <a:effectLst/>
                <a:uFillTx/>
                <a:latin typeface="Calibri"/>
              </a:rPr>
              <a:t>, les portes des étoiles, </a:t>
            </a:r>
            <a:r>
              <a:rPr lang="fr-FR" sz="3200" b="0" i="1" u="none" strike="noStrike">
                <a:solidFill>
                  <a:schemeClr val="dk1"/>
                </a:solidFill>
                <a:effectLst/>
                <a:uFillTx/>
                <a:latin typeface="Calibri"/>
              </a:rPr>
              <a:t>les vortex ufologiques)</a:t>
            </a:r>
            <a:r>
              <a:rPr lang="fr-FR" sz="3200" b="0" u="none" strike="noStrike">
                <a:solidFill>
                  <a:schemeClr val="dk1"/>
                </a:solidFill>
                <a:effectLst/>
                <a:uFillTx/>
                <a:latin typeface="Calibri"/>
              </a:rPr>
              <a:t>, dont les ouvertures sont alignées sur les conjonctions astronomiques, telle celle du </a:t>
            </a:r>
            <a:r>
              <a:rPr lang="fr-FR" sz="3200" b="0" i="1" u="none" strike="noStrike">
                <a:solidFill>
                  <a:schemeClr val="dk1"/>
                </a:solidFill>
                <a:effectLst/>
                <a:uFillTx/>
                <a:latin typeface="Calibri"/>
              </a:rPr>
              <a:t>Temps de la Fête de Pâques</a:t>
            </a:r>
            <a:r>
              <a:rPr lang="fr-FR" sz="3200" b="0" u="none" strike="noStrike">
                <a:solidFill>
                  <a:schemeClr val="dk1"/>
                </a:solidFill>
                <a:effectLst/>
                <a:uFillTx/>
                <a:latin typeface="Calibri"/>
              </a:rPr>
              <a:t>, dont le nom même dérive de </a:t>
            </a:r>
            <a:r>
              <a:rPr lang="fr-FR" sz="3200" b="0" i="1" u="none" strike="noStrike">
                <a:solidFill>
                  <a:schemeClr val="dk1"/>
                </a:solidFill>
                <a:effectLst/>
                <a:uFillTx/>
                <a:latin typeface="Calibri"/>
              </a:rPr>
              <a:t>pasaḣ </a:t>
            </a:r>
            <a:r>
              <a:rPr lang="fr-FR" sz="3200" b="0" u="none" strike="noStrike">
                <a:solidFill>
                  <a:schemeClr val="dk1"/>
                </a:solidFill>
                <a:effectLst/>
                <a:uFillTx/>
                <a:latin typeface="Calibri"/>
              </a:rPr>
              <a:t>renvoyant au </a:t>
            </a:r>
            <a:r>
              <a:rPr lang="fr-FR" sz="3200" b="0" i="1" u="none" strike="noStrike">
                <a:solidFill>
                  <a:schemeClr val="dk1"/>
                </a:solidFill>
                <a:effectLst/>
                <a:uFillTx/>
                <a:latin typeface="Calibri"/>
              </a:rPr>
              <a:t>Passage</a:t>
            </a:r>
            <a:r>
              <a:rPr lang="fr-FR" sz="3200" b="0" u="none" strike="noStrike">
                <a:solidFill>
                  <a:schemeClr val="dk1"/>
                </a:solidFill>
                <a:effectLst/>
                <a:uFillTx/>
                <a:latin typeface="Calibri"/>
              </a:rPr>
              <a:t>. Plusieurs Témoins.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Source : Ouest-France du 25/04/1974 - Enquête et Photos Génpi.</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257A044-D4FA-466C-81A4-8F2F6C1918DF}" type="slidenum">
              <a:t>198</a:t>
            </a:fld>
          </a:p>
        </p:txBody>
      </p:sp>
    </p:spTree>
  </p:cSld>
  <p:transition>
    <p:fade thruBlk="true"/>
  </p:transition>
</p:sld>
</file>

<file path=ppt/slides/slide1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6"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Image/084/Vacognes-Neuilly 04</a:t>
            </a:r>
            <a:r>
              <a:rPr lang="fr-FR" sz="3600" b="0" u="none" strike="noStrike">
                <a:solidFill>
                  <a:schemeClr val="dk1"/>
                </a:solidFill>
                <a:effectLst/>
                <a:uFillTx/>
                <a:latin typeface="Calibri"/>
              </a:rPr>
              <a:t> </a:t>
            </a:r>
            <a:endParaRPr lang="fr-FR" sz="3600" b="0" u="none" strike="noStrike">
              <a:solidFill>
                <a:schemeClr val="dk1"/>
              </a:solidFill>
              <a:effectLst/>
              <a:uFillTx/>
              <a:latin typeface="Calibri"/>
            </a:endParaRPr>
          </a:p>
        </p:txBody>
      </p:sp>
      <p:pic>
        <p:nvPicPr>
          <p:cNvPr id="417" name="Espace réservé du contenu 3" descr="84 VACOGNES-NEUILLY 04.jpg"/>
          <p:cNvPicPr/>
          <p:nvPr/>
        </p:nvPicPr>
        <p:blipFill>
          <a:blip r:embed="rId1"/>
          <a:stretch/>
        </p:blipFill>
        <p:spPr>
          <a:xfrm>
            <a:off x="176040" y="1632960"/>
            <a:ext cx="8789400" cy="4601880"/>
          </a:xfrm>
          <a:prstGeom prst="rect">
            <a:avLst/>
          </a:prstGeom>
          <a:noFill/>
          <a:ln w="0">
            <a:noFill/>
          </a:ln>
        </p:spPr>
      </p:pic>
      <p:sp>
        <p:nvSpPr>
          <p:cNvPr id="3" name="PlaceHolder 2"/>
          <p:cNvSpPr>
            <a:spLocks noGrp="1"/>
          </p:cNvSpPr>
          <p:nvPr>
            <p:ph type="sldNum" idx="36"/>
          </p:nvPr>
        </p:nvSpPr>
        <p:spPr/>
        <p:txBody>
          <a:bodyPr/>
          <a:p>
            <a:fld id="{45256C1D-759C-4F32-AA6D-F99B02D4E848}" type="slidenum">
              <a:t>199</a:t>
            </a:fld>
          </a:p>
        </p:txBody>
      </p:sp>
    </p:spTree>
  </p:cSld>
  <p:transition>
    <p:fade thruBlk="tru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p:nvPr>
        </p:nvSpPr>
        <p:spPr>
          <a:xfrm>
            <a:off x="467640" y="324720"/>
            <a:ext cx="8216640" cy="6334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561"/>
              </a:spcBef>
              <a:buNone/>
              <a:tabLst>
                <a:tab pos="0" algn="l"/>
              </a:tabLst>
            </a:pPr>
            <a:r>
              <a:rPr lang="fr-FR" sz="2800" b="0" u="none" strike="noStrike">
                <a:solidFill>
                  <a:schemeClr val="dk1"/>
                </a:solidFill>
                <a:effectLst/>
                <a:uFillTx/>
                <a:latin typeface="Calibri"/>
              </a:rPr>
              <a:t>                                      </a:t>
            </a:r>
            <a:r>
              <a:rPr lang="fr-FR" sz="2800" b="1" u="sng" strike="noStrike">
                <a:solidFill>
                  <a:srgbClr val="FF0000"/>
                </a:solidFill>
                <a:effectLst/>
                <a:uFillTx/>
                <a:latin typeface="Calibri"/>
              </a:rPr>
              <a:t>Sommaire</a:t>
            </a:r>
            <a:r>
              <a:rPr lang="fr-FR" sz="2800" b="0" u="none" strike="noStrike">
                <a:solidFill>
                  <a:srgbClr val="FF0000"/>
                </a:solidFill>
                <a:effectLst/>
                <a:uFillTx/>
                <a:latin typeface="Calibri"/>
              </a:rPr>
              <a:t> :</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rPr>
              <a:t>  1 – Présentation</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rPr>
              <a:t>  2 – </a:t>
            </a:r>
            <a:r>
              <a:rPr lang="fr-FR" sz="2800" b="0" u="none" strike="noStrike">
                <a:solidFill>
                  <a:schemeClr val="dk1"/>
                </a:solidFill>
                <a:effectLst/>
                <a:uFillTx/>
                <a:latin typeface="Calibri"/>
                <a:ea typeface="Calibri"/>
              </a:rPr>
              <a:t>Introduction                               page 24</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ea typeface="Calibri"/>
              </a:rPr>
              <a:t>  3 – Changement de Paradigme     page 64</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ea typeface="Calibri"/>
              </a:rPr>
              <a:t>  4 – Typologie des ovnis                   page 79</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ea typeface="Calibri"/>
              </a:rPr>
              <a:t>  5 – L’Origine Allogène des Ovnis   page 127</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ea typeface="Calibri"/>
              </a:rPr>
              <a:t>  6 – Les Disparitions inquiétantes de personne et les ovnis                                                    page 142</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ea typeface="Calibri"/>
              </a:rPr>
              <a:t>  7 – Les Cratophanies de Nature    page 154</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ea typeface="Calibri"/>
              </a:rPr>
              <a:t>  8 – Les Portes Induites                    page 201</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ea typeface="Calibri"/>
              </a:rPr>
              <a:t>  9 – La Météo des Ovnis                   page 227</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ea typeface="Calibri"/>
              </a:rPr>
              <a:t>10 – Conclusion                                  page 289</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none" strike="noStrike">
                <a:solidFill>
                  <a:schemeClr val="dk1"/>
                </a:solidFill>
                <a:effectLst/>
                <a:uFillTx/>
                <a:latin typeface="Calibri"/>
                <a:ea typeface="Calibri"/>
              </a:rPr>
              <a:t> </a:t>
            </a:r>
            <a:r>
              <a:rPr lang="fr-FR" sz="2800" b="0" u="none" strike="noStrike">
                <a:solidFill>
                  <a:srgbClr val="729FCF"/>
                </a:solidFill>
                <a:effectLst/>
                <a:uFillTx/>
                <a:latin typeface="Calibri"/>
                <a:ea typeface="Calibri"/>
              </a:rPr>
              <a:t>11 _ Suite : Exemples,nucleaire      Page 290 - 426</a:t>
            </a:r>
            <a:endParaRPr lang="fr-FR" sz="2800" b="0" u="none" strike="noStrike">
              <a:solidFill>
                <a:schemeClr val="dk1"/>
              </a:solidFill>
              <a:effectLst/>
              <a:uFillTx/>
              <a:latin typeface="Calibri"/>
            </a:endParaRPr>
          </a:p>
          <a:p>
            <a:pPr indent="0" algn="l" defTabSz="914400">
              <a:lnSpc>
                <a:spcPct val="100000"/>
              </a:lnSpc>
              <a:spcBef>
                <a:spcPts val="561"/>
              </a:spcBef>
              <a:buNone/>
              <a:tabLst>
                <a:tab pos="0" algn="l"/>
              </a:tabLst>
            </a:pPr>
            <a:endParaRPr lang="fr-FR" sz="2800" b="0" u="none" strike="noStrike">
              <a:solidFill>
                <a:schemeClr val="dk1"/>
              </a:solidFill>
              <a:effectLst/>
              <a:uFillTx/>
              <a:latin typeface="Calibri"/>
            </a:endParaRPr>
          </a:p>
          <a:p>
            <a:pPr indent="0" algn="l" defTabSz="914400">
              <a:lnSpc>
                <a:spcPct val="100000"/>
              </a:lnSpc>
              <a:spcBef>
                <a:spcPts val="561"/>
              </a:spcBef>
              <a:buNone/>
              <a:tabLst>
                <a:tab pos="0" algn="l"/>
              </a:tabLst>
            </a:pPr>
            <a:endParaRPr lang="fr-FR" sz="28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31A3B0A-CD74-4C90-A710-1F2D7497123C}" type="slidenum">
              <a:t>2</a:t>
            </a:fld>
          </a:p>
        </p:txBody>
      </p:sp>
    </p:spTree>
  </p:cSld>
  <p:transition>
    <p:fade thruBlk="true"/>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PlaceHolder 1"/>
          <p:cNvSpPr>
            <a:spLocks noGrp="1"/>
          </p:cNvSpPr>
          <p:nvPr>
            <p:ph/>
          </p:nvPr>
        </p:nvSpPr>
        <p:spPr>
          <a:xfrm>
            <a:off x="457200" y="404640"/>
            <a:ext cx="8227080" cy="6046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potentiels sont considérables, nous pouvons y perdre notre liberté de penser, de croire, de prier, d'être et d’agir, mais aussi nous émanciper des enceintes physiques, intellectuelles et spirituelles, de l'arène des animaux et du cercle des dieux zodiacaux qui peuplent la sphère stellaire, dont </a:t>
            </a:r>
            <a:r>
              <a:rPr lang="fr-FR" sz="3200" b="0" i="1" u="none" strike="noStrike">
                <a:solidFill>
                  <a:schemeClr val="dk1"/>
                </a:solidFill>
                <a:effectLst/>
                <a:uFillTx/>
                <a:latin typeface="Calibri"/>
              </a:rPr>
              <a:t>le point-nemo </a:t>
            </a:r>
            <a:r>
              <a:rPr lang="fr-FR" sz="3200" b="0" u="none" strike="noStrike">
                <a:solidFill>
                  <a:schemeClr val="dk1"/>
                </a:solidFill>
                <a:effectLst/>
                <a:uFillTx/>
                <a:latin typeface="Calibri"/>
              </a:rPr>
              <a:t>est la terre.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La sagesse ancestrale nous met continuellement en garde, lorsqu’elle nous enseigne que </a:t>
            </a:r>
            <a:r>
              <a:rPr lang="fr-FR" sz="3200" b="0" i="1" u="none" strike="noStrike">
                <a:solidFill>
                  <a:schemeClr val="dk1"/>
                </a:solidFill>
                <a:effectLst/>
                <a:uFillTx/>
                <a:latin typeface="Calibri"/>
              </a:rPr>
              <a:t>cette transcendance formelle mène à notre illumination, à la folie ou à la mort.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559F7FB-F77C-40B8-B8C2-24B1E1E0785C}" type="slidenum">
              <a:t>20</a:t>
            </a:fld>
          </a:p>
        </p:txBody>
      </p:sp>
    </p:spTree>
  </p:cSld>
  <p:transition>
    <p:fade thruBlk="true"/>
  </p:transition>
</p:sld>
</file>

<file path=ppt/slides/slide2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PlaceHolder 1"/>
          <p:cNvSpPr>
            <a:spLocks noGrp="1"/>
          </p:cNvSpPr>
          <p:nvPr>
            <p:ph type="title"/>
          </p:nvPr>
        </p:nvSpPr>
        <p:spPr>
          <a:xfrm>
            <a:off x="395640" y="0"/>
            <a:ext cx="8227080" cy="847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Image/085/Vacognes-Neuilly 05</a:t>
            </a:r>
            <a:endParaRPr lang="fr-FR" sz="3600" b="0" u="none" strike="noStrike">
              <a:solidFill>
                <a:schemeClr val="dk1"/>
              </a:solidFill>
              <a:effectLst/>
              <a:uFillTx/>
              <a:latin typeface="Calibri"/>
            </a:endParaRPr>
          </a:p>
        </p:txBody>
      </p:sp>
      <p:pic>
        <p:nvPicPr>
          <p:cNvPr id="419" name="Espace réservé du contenu 3" descr="85 VACOGNES-NEUILLY 05.jpg"/>
          <p:cNvPicPr/>
          <p:nvPr/>
        </p:nvPicPr>
        <p:blipFill>
          <a:blip r:embed="rId1"/>
          <a:stretch/>
        </p:blipFill>
        <p:spPr>
          <a:xfrm>
            <a:off x="1151280" y="868320"/>
            <a:ext cx="6839280" cy="5987160"/>
          </a:xfrm>
          <a:prstGeom prst="rect">
            <a:avLst/>
          </a:prstGeom>
          <a:noFill/>
          <a:ln w="0">
            <a:noFill/>
          </a:ln>
        </p:spPr>
      </p:pic>
      <p:sp>
        <p:nvSpPr>
          <p:cNvPr id="3" name="PlaceHolder 2"/>
          <p:cNvSpPr>
            <a:spLocks noGrp="1"/>
          </p:cNvSpPr>
          <p:nvPr>
            <p:ph type="sldNum" idx="36"/>
          </p:nvPr>
        </p:nvSpPr>
        <p:spPr/>
        <p:txBody>
          <a:bodyPr/>
          <a:p>
            <a:fld id="{FF90F438-52D3-4DCF-B9A3-07C7A5E3A50A}" type="slidenum">
              <a:t>200</a:t>
            </a:fld>
          </a:p>
        </p:txBody>
      </p:sp>
    </p:spTree>
  </p:cSld>
  <p:transition>
    <p:fade thruBlk="true"/>
  </p:transition>
</p:sld>
</file>

<file path=ppt/slides/slide2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0" name="PlaceHolder 1"/>
          <p:cNvSpPr>
            <a:spLocks noGrp="1"/>
          </p:cNvSpPr>
          <p:nvPr>
            <p:ph type="title"/>
          </p:nvPr>
        </p:nvSpPr>
        <p:spPr>
          <a:xfrm>
            <a:off x="457200" y="0"/>
            <a:ext cx="8227080" cy="1194120"/>
          </a:xfrm>
          <a:prstGeom prst="rect">
            <a:avLst/>
          </a:prstGeom>
          <a:noFill/>
          <a:ln w="0">
            <a:noFill/>
          </a:ln>
        </p:spPr>
        <p:txBody>
          <a:bodyPr lIns="91440" tIns="45720" rIns="91440" bIns="45720" anchor="ctr">
            <a:normAutofit fontScale="92500" lnSpcReduction="9999"/>
          </a:bodyPr>
          <a:p>
            <a:pPr indent="0" algn="ctr" defTabSz="914400">
              <a:lnSpc>
                <a:spcPct val="100000"/>
              </a:lnSpc>
              <a:buNone/>
              <a:tabLst>
                <a:tab pos="0" algn="l"/>
              </a:tabLst>
            </a:pPr>
            <a:r>
              <a:rPr lang="fr-FR" sz="4400" b="1" u="none" strike="noStrike">
                <a:solidFill>
                  <a:srgbClr val="FF0000"/>
                </a:solidFill>
                <a:effectLst/>
                <a:uFillTx/>
                <a:latin typeface="Calibri"/>
              </a:rPr>
              <a:t>8 - </a:t>
            </a:r>
            <a:r>
              <a:rPr lang="fr-FR" sz="4400" b="1" u="sng" strike="noStrike">
                <a:solidFill>
                  <a:srgbClr val="FF0000"/>
                </a:solidFill>
                <a:effectLst/>
                <a:uFillTx/>
                <a:latin typeface="Calibri"/>
              </a:rPr>
              <a:t>Les Portes Induites</a:t>
            </a:r>
            <a:br>
              <a:rPr sz="4400"/>
            </a:br>
            <a:r>
              <a:rPr lang="fr-FR" sz="4000" b="1" i="1" u="none" strike="noStrike">
                <a:solidFill>
                  <a:schemeClr val="dk1"/>
                </a:solidFill>
                <a:effectLst/>
                <a:uFillTx/>
                <a:latin typeface="Calibri"/>
              </a:rPr>
              <a:t>Image/086/Portail Astronomique 01</a:t>
            </a:r>
            <a:endParaRPr lang="fr-FR" sz="4000" b="0" u="none" strike="noStrike">
              <a:solidFill>
                <a:schemeClr val="dk1"/>
              </a:solidFill>
              <a:effectLst/>
              <a:uFillTx/>
              <a:latin typeface="Calibri"/>
            </a:endParaRPr>
          </a:p>
        </p:txBody>
      </p:sp>
      <p:pic>
        <p:nvPicPr>
          <p:cNvPr id="421" name="Espace réservé du contenu 3" descr="86 PORTAIL ASTRONOMIQUE 01.jpg"/>
          <p:cNvPicPr/>
          <p:nvPr/>
        </p:nvPicPr>
        <p:blipFill>
          <a:blip r:embed="rId1"/>
          <a:stretch/>
        </p:blipFill>
        <p:spPr>
          <a:xfrm>
            <a:off x="2123640" y="1268640"/>
            <a:ext cx="4894200" cy="4379760"/>
          </a:xfrm>
          <a:prstGeom prst="rect">
            <a:avLst/>
          </a:prstGeom>
          <a:noFill/>
          <a:ln w="0">
            <a:noFill/>
          </a:ln>
        </p:spPr>
      </p:pic>
      <p:sp>
        <p:nvSpPr>
          <p:cNvPr id="422" name="Rectangle 4"/>
          <p:cNvSpPr/>
          <p:nvPr/>
        </p:nvSpPr>
        <p:spPr>
          <a:xfrm>
            <a:off x="0" y="5657760"/>
            <a:ext cx="9141480" cy="119772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fr-FR" sz="2400" b="0" u="none" strike="noStrike">
                <a:solidFill>
                  <a:schemeClr val="dk1"/>
                </a:solidFill>
                <a:effectLst/>
                <a:uFillTx/>
                <a:latin typeface="Calibri"/>
              </a:rPr>
              <a:t>Merville-Franceville-Plage - Calvados (14) - Normandie - France - 23/06/1987 - 22 h 30 / 23 h / Point-Chaud Surnaturel + Point-Chaud Ufologique</a:t>
            </a:r>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4654CB25-D585-450F-85D9-255E87890E0C}" type="slidenum">
              <a:t>201</a:t>
            </a:fld>
          </a:p>
        </p:txBody>
      </p:sp>
    </p:spTree>
  </p:cSld>
  <p:transition>
    <p:fade thruBlk="true"/>
  </p:transition>
</p:sld>
</file>

<file path=ppt/slides/slide2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3" name="PlaceHolder 1"/>
          <p:cNvSpPr>
            <a:spLocks noGrp="1"/>
          </p:cNvSpPr>
          <p:nvPr>
            <p:ph/>
          </p:nvPr>
        </p:nvSpPr>
        <p:spPr>
          <a:xfrm>
            <a:off x="457200" y="404640"/>
            <a:ext cx="8227080" cy="5718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La Mécanique Céleste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Comme il a l’habitude de la faire le Témoin M. R. C. , 31 ans, employé de camping, se promène sur le chemin de la Baie de l’Orne en direction du Port Nautique, lorsque ayant dépassé le Camping de Carolus, il observe, pendant environ 5 mn, dans le ciel nocturne deux phénomènes lumineux évoluant silencieusement au-dessus de la Forêt de Franceville.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1EEDDD3-B473-4510-A0A8-23D348943A2A}" type="slidenum">
              <a:t>202</a:t>
            </a:fld>
          </a:p>
        </p:txBody>
      </p:sp>
    </p:spTree>
  </p:cSld>
  <p:transition>
    <p:fade thruBlk="true"/>
  </p:transition>
</p:sld>
</file>

<file path=ppt/slides/slide2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Deux sphères ovoïdes lumineuses, de couleur blanc ivoire, de 3 mm sur 2 mm en grandeur apparente, tournant simultanément, mais chacune en sens inverse, sur une même trajectoire tout-à-fait circulaire, qui lui apparaissent parfaitement délimitées et visibles sur le fond des nuages gris, dont le plafond est assez bas et dans lequel elles évoluaient sensiblement.</a:t>
            </a:r>
            <a:br>
              <a:rPr sz="3200"/>
            </a:b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trajectoire formait un Cercle de 1 cm ½ en grandeur apparente. Les deux ovoïdes se croisant régulièrement sur la même trajectoire semblaient se confondre en se superposant l’un sur l’autre.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2421DA4-6A82-42F7-BB8E-7C02CE173D2D}" type="slidenum">
              <a:t>203</a:t>
            </a:fld>
          </a:p>
        </p:txBody>
      </p:sp>
    </p:spTree>
  </p:cSld>
  <p:transition>
    <p:fade thruBlk="true"/>
  </p:transition>
</p:sld>
</file>

<file path=ppt/slides/slide2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5" name="PlaceHolder 1"/>
          <p:cNvSpPr>
            <a:spLocks noGrp="1"/>
          </p:cNvSpPr>
          <p:nvPr>
            <p:ph/>
          </p:nvPr>
        </p:nvSpPr>
        <p:spPr>
          <a:xfrm>
            <a:off x="457200" y="443880"/>
            <a:ext cx="8227080" cy="5862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L’ensemble finit par disparaître en dérivant à la vue du Témoin masqué par les Broussailles et la végétation des Dunes surplombant à cet endroit le chemin de la Baie de l’Orne.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Le Témoin a déjà observé le même phénomène en Mars &amp; Juin 1986 dans le même secteur de la Baie de l’Orne. 01 Témoin. Enquête : Génpi.</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8EF4FEF-B7E4-4DF0-93D8-678C5349DC12}" type="slidenum">
              <a:t>204</a:t>
            </a:fld>
          </a:p>
        </p:txBody>
      </p:sp>
    </p:spTree>
  </p:cSld>
  <p:transition>
    <p:fade thruBlk="true"/>
  </p:transition>
</p:sld>
</file>

<file path=ppt/slides/slide2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6" name="PlaceHolder 1"/>
          <p:cNvSpPr>
            <a:spLocks noGrp="1"/>
          </p:cNvSpPr>
          <p:nvPr>
            <p:ph/>
          </p:nvPr>
        </p:nvSpPr>
        <p:spPr>
          <a:xfrm>
            <a:off x="457200" y="371880"/>
            <a:ext cx="8227080" cy="5862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Deux ovoïdes lumineux qui sont apparus à plusieurs reprises à un même témoin, en présentant à chaque fois la même scène, en 1986 et en 1987 (cas jumeaux avec le même témoin).</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Ces deux ovoïdes tournaient sur la même trajectoire circulaire, mais chacun en sens inverse par rapport à l'autre, et ce qui a particulièrement intrigué le témoin, c'est que les deux objets étaient à ce point identiques qu'ils donnaient l'impression de se confondre parfaitement lorsqu'ils se croisaient sur le cercle invisible que dessinaient leurs  trajectoires aux sens inversés, mais cependant communes.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2D90790-380E-40B3-A399-4C8D101E5E67}" type="slidenum">
              <a:t>205</a:t>
            </a:fld>
          </a:p>
        </p:txBody>
      </p:sp>
    </p:spTree>
  </p:cSld>
  <p:transition>
    <p:fade thruBlk="true"/>
  </p:transition>
</p:sld>
</file>

<file path=ppt/slides/slide2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7" name="PlaceHolder 1"/>
          <p:cNvSpPr>
            <a:spLocks noGrp="1"/>
          </p:cNvSpPr>
          <p:nvPr>
            <p:ph/>
          </p:nvPr>
        </p:nvSpPr>
        <p:spPr>
          <a:xfrm>
            <a:off x="457200" y="260640"/>
            <a:ext cx="8227080" cy="6262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C’est la représentation imagée d'une conjonction astronomique.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Mais pour signifier quoi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date du 23 juin 1987, se situait exactement dans la semaine du temps solsticial du solstice d'été du 21 Juin 1987, et les mois de mars et de juin, de l'année précédente, </a:t>
            </a:r>
            <a:r>
              <a:rPr lang="fr-FR" sz="3200" b="0" i="1" u="none" strike="noStrike">
                <a:solidFill>
                  <a:schemeClr val="dk1"/>
                </a:solidFill>
                <a:effectLst/>
                <a:uFillTx/>
                <a:latin typeface="Calibri"/>
              </a:rPr>
              <a:t>coïncident</a:t>
            </a:r>
            <a:r>
              <a:rPr lang="fr-FR" sz="3200" b="0" u="none" strike="noStrike">
                <a:solidFill>
                  <a:schemeClr val="dk1"/>
                </a:solidFill>
                <a:effectLst/>
                <a:uFillTx/>
                <a:latin typeface="Calibri"/>
              </a:rPr>
              <a:t> avec les mois de l'équinoxe de Printemps et du solstice d'été.</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Cette série de cratophanies célestes souligne, ici, l’intérêt du calendrier astronomique, utilisé par les traditionalistes, pour qui l'ouverture des portails cosmos-telluriques était propice à ce genre de contact ou de communication.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275E46CE-0FEC-49F9-93DF-9D108592FD44}" type="slidenum">
              <a:t>206</a:t>
            </a:fld>
          </a:p>
        </p:txBody>
      </p:sp>
    </p:spTree>
  </p:cSld>
  <p:transition>
    <p:fade thruBlk="true"/>
  </p:transition>
</p:sld>
</file>

<file path=ppt/slides/slide2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8" name="PlaceHolder 1"/>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On ne devient pas,</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du jour au lendemain, expert en</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cratophanies, en épiphanies et en théophanies !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ovnis, énigme d’hier et d’aujourd’hui - Fabrice Kircher &amp; Dominique Becker – 2016]</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2DFB8AD-F91B-4C17-848D-E376582A1F24}" type="slidenum">
              <a:t>207</a:t>
            </a:fld>
          </a:p>
        </p:txBody>
      </p:sp>
    </p:spTree>
  </p:cSld>
  <p:transition>
    <p:fade thruBlk="true"/>
  </p:transition>
</p:sld>
</file>

<file path=ppt/slides/slide2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9"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Image/087/Portail Astronomique 02</a:t>
            </a:r>
            <a:endParaRPr lang="fr-FR" sz="3600" b="0" u="none" strike="noStrike">
              <a:solidFill>
                <a:schemeClr val="dk1"/>
              </a:solidFill>
              <a:effectLst/>
              <a:uFillTx/>
              <a:latin typeface="Calibri"/>
            </a:endParaRPr>
          </a:p>
        </p:txBody>
      </p:sp>
      <p:pic>
        <p:nvPicPr>
          <p:cNvPr id="430" name="Espace réservé du contenu 3" descr="87 PORTAIL ASTRONOMIQUE 02.jpg"/>
          <p:cNvPicPr/>
          <p:nvPr/>
        </p:nvPicPr>
        <p:blipFill>
          <a:blip r:embed="rId1"/>
          <a:stretch/>
        </p:blipFill>
        <p:spPr>
          <a:xfrm>
            <a:off x="1331640" y="1017360"/>
            <a:ext cx="6478200" cy="5689440"/>
          </a:xfrm>
          <a:prstGeom prst="rect">
            <a:avLst/>
          </a:prstGeom>
          <a:noFill/>
          <a:ln w="0">
            <a:noFill/>
          </a:ln>
        </p:spPr>
      </p:pic>
      <p:sp>
        <p:nvSpPr>
          <p:cNvPr id="3" name="PlaceHolder 2"/>
          <p:cNvSpPr>
            <a:spLocks noGrp="1"/>
          </p:cNvSpPr>
          <p:nvPr>
            <p:ph type="sldNum" idx="36"/>
          </p:nvPr>
        </p:nvSpPr>
        <p:spPr/>
        <p:txBody>
          <a:bodyPr/>
          <a:p>
            <a:fld id="{785FB937-075F-4F49-960F-9AD9F5C376FF}" type="slidenum">
              <a:t>208</a:t>
            </a:fld>
          </a:p>
        </p:txBody>
      </p:sp>
    </p:spTree>
  </p:cSld>
  <p:transition>
    <p:fade thruBlk="true"/>
  </p:transition>
</p:sld>
</file>

<file path=ppt/slides/slide2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1" name="PlaceHolder 1"/>
          <p:cNvSpPr>
            <a:spLocks noGrp="1"/>
          </p:cNvSpPr>
          <p:nvPr>
            <p:ph/>
          </p:nvPr>
        </p:nvSpPr>
        <p:spPr>
          <a:xfrm>
            <a:off x="457200" y="1124640"/>
            <a:ext cx="8227080" cy="395784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Voici un autre exemple, signifiant, tiré de l’ouvrage de </a:t>
            </a:r>
            <a:r>
              <a:rPr lang="fr-FR" sz="3200" b="0" i="1" u="none" strike="noStrike">
                <a:solidFill>
                  <a:schemeClr val="dk1"/>
                </a:solidFill>
                <a:effectLst/>
                <a:uFillTx/>
                <a:latin typeface="Calibri"/>
              </a:rPr>
              <a:t>Joël Mesnard :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i="1" u="none" strike="noStrike">
                <a:solidFill>
                  <a:schemeClr val="dk1"/>
                </a:solidFill>
                <a:effectLst/>
                <a:uFillTx/>
                <a:latin typeface="Calibri"/>
              </a:rPr>
              <a:t>Les Apparitions d’Ovnis, mai 2016, Mercure de France</a:t>
            </a:r>
            <a:r>
              <a:rPr lang="fr-FR" sz="3200" b="0" u="none" strike="noStrike">
                <a:solidFill>
                  <a:schemeClr val="dk1"/>
                </a:solidFill>
                <a:effectLst/>
                <a:uFillTx/>
                <a:latin typeface="Calibri"/>
              </a:rPr>
              <a:t>, dont le sens et la signification (de son propre aveu) l’a laissé bien perplexe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99B6C76-D600-484C-8356-E7DE30E0353E}" type="slidenum">
              <a:t>209</a:t>
            </a:fld>
          </a:p>
        </p:txBody>
      </p:sp>
    </p:spTree>
  </p:cSld>
  <p:transition>
    <p:fade thruBlk="true"/>
  </p:transition>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p:nvPr>
        </p:nvSpPr>
        <p:spPr>
          <a:xfrm>
            <a:off x="457200" y="332640"/>
            <a:ext cx="8227080" cy="6046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connaissance spéculative et la maîtrise opérative de ce viatique représente pour ce collectif ufologique la clef majeure, ouvrant le code source des origines communes entre terrestres et extra - terrestres.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Bienvenue parmi nous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Guillaume Chevallier</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[Né le 14/01/1956 à Caen, Normandie-France, Bac littéraire et philosophique, études universitaires histoire et sciences de la Terre, carrière professionnelle : tourisme/hôtellerie/commercial]</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C061259-ADD1-4063-958B-87C8A8D3638B}" type="slidenum">
              <a:t>21</a:t>
            </a:fld>
          </a:p>
        </p:txBody>
      </p:sp>
    </p:spTree>
  </p:cSld>
  <p:transition>
    <p:fade thruBlk="true"/>
  </p:transition>
</p:sld>
</file>

<file path=ppt/slides/slide2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2" name="PlaceHolder 1"/>
          <p:cNvSpPr>
            <a:spLocks noGrp="1"/>
          </p:cNvSpPr>
          <p:nvPr>
            <p:ph type="title"/>
          </p:nvPr>
        </p:nvSpPr>
        <p:spPr>
          <a:xfrm>
            <a:off x="395640" y="404640"/>
            <a:ext cx="8227080" cy="1509480"/>
          </a:xfrm>
          <a:prstGeom prst="rect">
            <a:avLst/>
          </a:prstGeom>
          <a:noFill/>
          <a:ln w="0">
            <a:noFill/>
          </a:ln>
        </p:spPr>
        <p:txBody>
          <a:bodyPr lIns="91440" tIns="45720" rIns="91440" bIns="45720" anchor="ctr">
            <a:normAutofit fontScale="85000" lnSpcReduction="19999"/>
          </a:bodyPr>
          <a:p>
            <a:pPr indent="0" algn="ctr" defTabSz="914400">
              <a:lnSpc>
                <a:spcPct val="100000"/>
              </a:lnSpc>
              <a:buNone/>
              <a:tabLst>
                <a:tab pos="0" algn="l"/>
              </a:tabLst>
            </a:pPr>
            <a:r>
              <a:rPr lang="fr-FR" sz="4000" b="1" u="none" strike="noStrike">
                <a:solidFill>
                  <a:schemeClr val="dk1"/>
                </a:solidFill>
                <a:effectLst/>
                <a:uFillTx/>
                <a:latin typeface="Calibri"/>
              </a:rPr>
              <a:t>Bizarreries dépourvues de sens ?</a:t>
            </a:r>
            <a:r>
              <a:rPr lang="fr-FR" sz="4000" b="0" u="none" strike="noStrike">
                <a:solidFill>
                  <a:schemeClr val="dk1"/>
                </a:solidFill>
                <a:effectLst/>
                <a:uFillTx/>
                <a:latin typeface="Calibri"/>
              </a:rPr>
              <a:t> </a:t>
            </a:r>
            <a:br>
              <a:rPr sz="4000"/>
            </a:br>
            <a:r>
              <a:rPr lang="fr-FR" sz="4000" b="0" u="none" strike="noStrike">
                <a:solidFill>
                  <a:schemeClr val="dk1"/>
                </a:solidFill>
                <a:effectLst/>
                <a:uFillTx/>
                <a:latin typeface="Calibri"/>
              </a:rPr>
              <a:t>(titre du paragraphe)</a:t>
            </a:r>
            <a:br>
              <a:rPr sz="4000"/>
            </a:br>
            <a:endParaRPr lang="fr-FR" sz="4000" b="0" u="none" strike="noStrike">
              <a:solidFill>
                <a:schemeClr val="dk1"/>
              </a:solidFill>
              <a:effectLst/>
              <a:uFillTx/>
              <a:latin typeface="Calibri"/>
            </a:endParaRPr>
          </a:p>
        </p:txBody>
      </p:sp>
      <p:sp>
        <p:nvSpPr>
          <p:cNvPr id="433" name="PlaceHolder 2"/>
          <p:cNvSpPr>
            <a:spLocks noGrp="1"/>
          </p:cNvSpPr>
          <p:nvPr>
            <p:ph/>
          </p:nvPr>
        </p:nvSpPr>
        <p:spPr>
          <a:xfrm>
            <a:off x="457200" y="1600200"/>
            <a:ext cx="8227080" cy="45234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Les innombrables comptes rendus d’observations auxquels on peut accéder de nos jours permettent de dégager quelques constatations étonnantes. Toutefois, elles ne conduisent que rarement à des conclusions franches et nettes…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FB487987-220D-4D1A-8393-CB882D2B29EA}" type="slidenum">
              <a:t>210</a:t>
            </a:fld>
          </a:p>
        </p:txBody>
      </p:sp>
    </p:spTree>
  </p:cSld>
  <p:transition>
    <p:fade thruBlk="true"/>
  </p:transition>
</p:sld>
</file>

<file path=ppt/slides/slide2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4"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d’autres apparitions ne suggèrent aucune explication classique, mais plongent simplement le témoin dans un état de grande perplexité. C’est notamment le cas de ces « spectacles lumineux » que rien ne permet d’expliquer. En voici un exemple. Le 30 mars 1997, vers 22h45, un homme près de la Tour-du-Pin, dans l’Isère, sortit dans l’espoir d’observer la comète Hale-Bopp. Il ne la vit pas, mais découvrit en direction du Sud un curieux assemblage de points lumineux, «  comme des ampoules électriques, blancs comme des étoiles », qui dessinaient un losange avec sa partie diagonale, verticale.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D6EDB85-947E-47DB-8F7D-A1A03AE040E9}" type="slidenum">
              <a:t>211</a:t>
            </a:fld>
          </a:p>
        </p:txBody>
      </p:sp>
    </p:spTree>
  </p:cSld>
  <p:transition>
    <p:fade thruBlk="true"/>
  </p:transition>
</p:sld>
</file>

<file path=ppt/slides/slide2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5"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Ne comprenant pas ce qu’il voyait, il tourna alors la tête dans d’autres directions, et découvrit successivement deux formations identiques, l’une vers le nord-ouest et l’autre vers le nord-est ; ces trois figures lumineuses étaient immobiles, vers 20 ou 25 degrés au-dessus de l’horizon. Un tel spectacle est rigoureusement inexplicable, mais il est loin d’être unique.</a:t>
            </a:r>
            <a:br>
              <a:rPr sz="3200"/>
            </a:br>
            <a:r>
              <a:rPr lang="fr-FR" sz="3200" b="0" u="none" strike="noStrike">
                <a:solidFill>
                  <a:schemeClr val="dk1"/>
                </a:solidFill>
                <a:effectLst/>
                <a:uFillTx/>
                <a:latin typeface="Calibri"/>
              </a:rPr>
              <a:t>Si l’on admet que les témoins sont de bonne foi et jouissent d’une bonne vue, on peut se demander si « quelque chose ne jouerait pas à leur soumettre des devinettes insolubles.  » (fin de citation).</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65D4342-59BE-4C8A-9FB0-7C189E11D24B}" type="slidenum">
              <a:t>212</a:t>
            </a:fld>
          </a:p>
        </p:txBody>
      </p:sp>
    </p:spTree>
  </p:cSld>
  <p:transition>
    <p:fade thruBlk="true"/>
  </p:transition>
</p:sld>
</file>

<file path=ppt/slides/slide2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6" name="PlaceHolder 1"/>
          <p:cNvSpPr>
            <a:spLocks noGrp="1"/>
          </p:cNvSpPr>
          <p:nvPr>
            <p:ph type="title"/>
          </p:nvPr>
        </p:nvSpPr>
        <p:spPr>
          <a:xfrm>
            <a:off x="457200" y="18864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Correspondance</a:t>
            </a:r>
            <a:br>
              <a:rPr sz="3600"/>
            </a:br>
            <a:r>
              <a:rPr lang="fr-FR" sz="3600" b="1" i="1" u="none" strike="noStrike">
                <a:solidFill>
                  <a:schemeClr val="dk1"/>
                </a:solidFill>
                <a:effectLst/>
                <a:uFillTx/>
                <a:latin typeface="Calibri"/>
              </a:rPr>
              <a:t>Image/088/Synesthésie</a:t>
            </a:r>
            <a:endParaRPr lang="fr-FR" sz="3600" b="0" u="none" strike="noStrike">
              <a:solidFill>
                <a:schemeClr val="dk1"/>
              </a:solidFill>
              <a:effectLst/>
              <a:uFillTx/>
              <a:latin typeface="Calibri"/>
            </a:endParaRPr>
          </a:p>
        </p:txBody>
      </p:sp>
      <p:pic>
        <p:nvPicPr>
          <p:cNvPr id="437" name="Espace réservé du contenu 3" descr="88 SYNESTHESIE.jpg"/>
          <p:cNvPicPr/>
          <p:nvPr/>
        </p:nvPicPr>
        <p:blipFill>
          <a:blip r:embed="rId1"/>
          <a:stretch/>
        </p:blipFill>
        <p:spPr>
          <a:xfrm>
            <a:off x="-42840" y="1600200"/>
            <a:ext cx="9184320" cy="5255280"/>
          </a:xfrm>
          <a:prstGeom prst="rect">
            <a:avLst/>
          </a:prstGeom>
          <a:noFill/>
          <a:ln w="0">
            <a:noFill/>
          </a:ln>
        </p:spPr>
      </p:pic>
      <p:sp>
        <p:nvSpPr>
          <p:cNvPr id="3" name="PlaceHolder 2"/>
          <p:cNvSpPr>
            <a:spLocks noGrp="1"/>
          </p:cNvSpPr>
          <p:nvPr>
            <p:ph type="sldNum" idx="36"/>
          </p:nvPr>
        </p:nvSpPr>
        <p:spPr/>
        <p:txBody>
          <a:bodyPr/>
          <a:p>
            <a:fld id="{07177880-A124-451E-8A4B-7BD7BD7D98B8}" type="slidenum">
              <a:t>213</a:t>
            </a:fld>
          </a:p>
        </p:txBody>
      </p:sp>
    </p:spTree>
  </p:cSld>
  <p:transition>
    <p:fade thruBlk="true"/>
  </p:transition>
</p:sld>
</file>

<file path=ppt/slides/slide2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8" name="PlaceHolder 1"/>
          <p:cNvSpPr>
            <a:spLocks noGrp="1"/>
          </p:cNvSpPr>
          <p:nvPr>
            <p:ph/>
          </p:nvPr>
        </p:nvSpPr>
        <p:spPr>
          <a:xfrm>
            <a:off x="179640" y="332640"/>
            <a:ext cx="8782560" cy="6334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Synesthésie    (percevoir ensemble)</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Correspondances  (concordance des événements et des idées)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i="1" u="none" strike="noStrike">
                <a:solidFill>
                  <a:schemeClr val="dk1"/>
                </a:solidFill>
                <a:effectLst/>
                <a:uFillTx/>
                <a:latin typeface="Calibri"/>
              </a:rPr>
              <a:t>« La Nature</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est un temple où de vivants piliers</a:t>
            </a:r>
            <a:br>
              <a:rPr sz="3200"/>
            </a:br>
            <a:r>
              <a:rPr lang="fr-FR" sz="3200" b="0" i="1" u="none" strike="noStrike">
                <a:solidFill>
                  <a:schemeClr val="dk1"/>
                </a:solidFill>
                <a:effectLst/>
                <a:uFillTx/>
                <a:latin typeface="Calibri"/>
              </a:rPr>
              <a:t>Laissent parfois sortir de confuses paroles ;</a:t>
            </a:r>
            <a:br>
              <a:rPr sz="3200"/>
            </a:br>
            <a:r>
              <a:rPr lang="fr-FR" sz="3200" b="0" i="1" u="none" strike="noStrike">
                <a:solidFill>
                  <a:schemeClr val="dk1"/>
                </a:solidFill>
                <a:effectLst/>
                <a:uFillTx/>
                <a:latin typeface="Calibri"/>
              </a:rPr>
              <a:t>L'homme y passe à travers des forêts de symboles</a:t>
            </a:r>
            <a:br>
              <a:rPr sz="3200"/>
            </a:br>
            <a:r>
              <a:rPr lang="fr-FR" sz="3200" b="0" i="1" u="none" strike="noStrike">
                <a:solidFill>
                  <a:schemeClr val="dk1"/>
                </a:solidFill>
                <a:effectLst/>
                <a:uFillTx/>
                <a:latin typeface="Calibri"/>
              </a:rPr>
              <a:t>Qui l'observent</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avec des regard</a:t>
            </a:r>
            <a:r>
              <a:rPr lang="fr-FR" sz="3200" b="0" u="none" strike="noStrike">
                <a:solidFill>
                  <a:schemeClr val="dk1"/>
                </a:solidFill>
                <a:effectLst/>
                <a:uFillTx/>
                <a:latin typeface="Calibri"/>
              </a:rPr>
              <a:t>s </a:t>
            </a:r>
            <a:r>
              <a:rPr lang="fr-FR" sz="3200" b="0" i="1" u="none" strike="noStrike">
                <a:solidFill>
                  <a:schemeClr val="dk1"/>
                </a:solidFill>
                <a:effectLst/>
                <a:uFillTx/>
                <a:latin typeface="Calibri"/>
              </a:rPr>
              <a:t>familiers. »</a:t>
            </a:r>
            <a:br>
              <a:rPr sz="3200"/>
            </a:br>
            <a:r>
              <a:rPr lang="fr-FR" sz="3200" b="0" u="none" strike="noStrike">
                <a:solidFill>
                  <a:schemeClr val="dk1"/>
                </a:solidFill>
                <a:effectLst/>
                <a:uFillTx/>
                <a:latin typeface="Calibri"/>
              </a:rPr>
              <a:t>[Charles Baudelaire - Les Fleurs du Mal - 1857]</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Insolubles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Nous allons donc tenter de résoudre à notre tour cette énigme en appliquant simplement la méthode de la tradition symbolique.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DFB18E0-4A60-46D3-AC01-87396087BC16}" type="slidenum">
              <a:t>214</a:t>
            </a:fld>
          </a:p>
        </p:txBody>
      </p:sp>
    </p:spTree>
  </p:cSld>
  <p:transition>
    <p:fade thruBlk="true"/>
  </p:transition>
</p:sld>
</file>

<file path=ppt/slides/slide2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9" name="PlaceHolder 1"/>
          <p:cNvSpPr>
            <a:spLocks noGrp="1"/>
          </p:cNvSpPr>
          <p:nvPr>
            <p:ph/>
          </p:nvPr>
        </p:nvSpPr>
        <p:spPr>
          <a:xfrm>
            <a:off x="179640" y="260640"/>
            <a:ext cx="8710560" cy="61902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1/ les </a:t>
            </a:r>
            <a:r>
              <a:rPr lang="fr-FR" sz="3200" b="0" i="1" u="none" strike="noStrike">
                <a:solidFill>
                  <a:schemeClr val="dk1"/>
                </a:solidFill>
                <a:effectLst/>
                <a:uFillTx/>
                <a:latin typeface="Calibri"/>
              </a:rPr>
              <a:t>« spectacles lumineux »</a:t>
            </a:r>
            <a:r>
              <a:rPr lang="fr-FR" sz="3200" b="0" u="none" strike="noStrike">
                <a:solidFill>
                  <a:schemeClr val="dk1"/>
                </a:solidFill>
                <a:effectLst/>
                <a:uFillTx/>
                <a:latin typeface="Calibri"/>
              </a:rPr>
              <a:t> sont effectivement présentés pour être vus, et compris, reste à les analyser avec la bonne clef de lecture.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2/ dans ce type d'encodage, la clef du décodage est toujours donnée avec le message codé ; donc, cherchons-la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3/ premier indice : la forme géométrique générale des </a:t>
            </a:r>
            <a:r>
              <a:rPr lang="fr-FR" sz="3200" b="0" i="1" u="none" strike="noStrike">
                <a:solidFill>
                  <a:schemeClr val="dk1"/>
                </a:solidFill>
                <a:effectLst/>
                <a:uFillTx/>
                <a:latin typeface="Calibri"/>
              </a:rPr>
              <a:t>« spectacles lumineux »</a:t>
            </a:r>
            <a:r>
              <a:rPr lang="fr-FR" sz="3200" b="0" u="none" strike="noStrike">
                <a:solidFill>
                  <a:schemeClr val="dk1"/>
                </a:solidFill>
                <a:effectLst/>
                <a:uFillTx/>
                <a:latin typeface="Calibri"/>
              </a:rPr>
              <a:t> est celle des losanges, signifiant </a:t>
            </a:r>
            <a:r>
              <a:rPr lang="fr-FR" sz="3200" b="0" i="1" u="none" strike="noStrike">
                <a:solidFill>
                  <a:schemeClr val="dk1"/>
                </a:solidFill>
                <a:effectLst/>
                <a:uFillTx/>
                <a:latin typeface="Calibri"/>
              </a:rPr>
              <a:t>« les anges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A983DC9-789C-4587-9F89-BA1B158926BF}" type="slidenum">
              <a:t>215</a:t>
            </a:fld>
          </a:p>
        </p:txBody>
      </p:sp>
    </p:spTree>
  </p:cSld>
  <p:transition>
    <p:fade thruBlk="true"/>
  </p:transition>
</p:sld>
</file>

<file path=ppt/slides/slide2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0" name="PlaceHolder 1"/>
          <p:cNvSpPr>
            <a:spLocks noGrp="1"/>
          </p:cNvSpPr>
          <p:nvPr>
            <p:ph/>
          </p:nvPr>
        </p:nvSpPr>
        <p:spPr>
          <a:xfrm>
            <a:off x="457200" y="332640"/>
            <a:ext cx="8227080" cy="5790960"/>
          </a:xfrm>
          <a:prstGeom prst="rect">
            <a:avLst/>
          </a:prstGeom>
          <a:noFill/>
          <a:ln w="0">
            <a:noFill/>
          </a:ln>
        </p:spPr>
        <p:txBody>
          <a:bodyPr lIns="91440" tIns="45720" rIns="91440" bIns="45720" anchor="ctr">
            <a:no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L'expression </a:t>
            </a:r>
            <a:r>
              <a:rPr lang="fr-FR" sz="3200" b="0" i="1" u="none" strike="noStrike">
                <a:solidFill>
                  <a:schemeClr val="dk1"/>
                </a:solidFill>
                <a:effectLst/>
                <a:uFillTx/>
                <a:latin typeface="Calibri"/>
              </a:rPr>
              <a:t>« les anges »</a:t>
            </a:r>
            <a:r>
              <a:rPr lang="fr-FR" sz="3200" b="0" u="none" strike="noStrike">
                <a:solidFill>
                  <a:schemeClr val="dk1"/>
                </a:solidFill>
                <a:effectLst/>
                <a:uFillTx/>
                <a:latin typeface="Calibri"/>
              </a:rPr>
              <a:t> sert traditionnellement d’équivalent sémantique pour désigner </a:t>
            </a:r>
            <a:r>
              <a:rPr lang="fr-FR" sz="3200" b="0" i="1" u="none" strike="noStrike">
                <a:solidFill>
                  <a:schemeClr val="dk1"/>
                </a:solidFill>
                <a:effectLst/>
                <a:uFillTx/>
                <a:latin typeface="Calibri"/>
              </a:rPr>
              <a:t>« les étoiles »</a:t>
            </a:r>
            <a:r>
              <a:rPr lang="fr-FR" sz="3200" b="0" u="none" strike="noStrike">
                <a:solidFill>
                  <a:schemeClr val="dk1"/>
                </a:solidFill>
                <a:effectLst/>
                <a:uFillTx/>
                <a:latin typeface="Calibri"/>
              </a:rPr>
              <a:t>, nous sommes donc ici en présence d’un </a:t>
            </a:r>
            <a:r>
              <a:rPr lang="fr-FR" sz="3200" b="0" i="1" u="none" strike="noStrike">
                <a:solidFill>
                  <a:schemeClr val="dk1"/>
                </a:solidFill>
                <a:effectLst/>
                <a:uFillTx/>
                <a:latin typeface="Calibri"/>
              </a:rPr>
              <a:t>« message »</a:t>
            </a:r>
            <a:r>
              <a:rPr lang="fr-FR" sz="3200" b="0" u="none" strike="noStrike">
                <a:solidFill>
                  <a:schemeClr val="dk1"/>
                </a:solidFill>
                <a:effectLst/>
                <a:uFillTx/>
                <a:latin typeface="Calibri"/>
              </a:rPr>
              <a:t> qui se rapporte à l’astronomie, autrement-dit la clef de lecture est de nature calendaire, et désigne probablement une date ou un type de date.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58994F6-C71A-481A-8118-09DC4996B1E6}" type="slidenum">
              <a:t>216</a:t>
            </a:fld>
          </a:p>
        </p:txBody>
      </p:sp>
    </p:spTree>
  </p:cSld>
  <p:transition>
    <p:fade thruBlk="true"/>
  </p:transition>
</p:sld>
</file>

<file path=ppt/slides/slide2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1" name="PlaceHolder 1"/>
          <p:cNvSpPr>
            <a:spLocks noGrp="1"/>
          </p:cNvSpPr>
          <p:nvPr>
            <p:ph type="title"/>
          </p:nvPr>
        </p:nvSpPr>
        <p:spPr>
          <a:xfrm>
            <a:off x="457200" y="274680"/>
            <a:ext cx="8227080" cy="847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Image/089/Le Zodiaque</a:t>
            </a:r>
            <a:endParaRPr lang="fr-FR" sz="3600" b="0" u="none" strike="noStrike">
              <a:solidFill>
                <a:schemeClr val="dk1"/>
              </a:solidFill>
              <a:effectLst/>
              <a:uFillTx/>
              <a:latin typeface="Calibri"/>
            </a:endParaRPr>
          </a:p>
        </p:txBody>
      </p:sp>
      <p:pic>
        <p:nvPicPr>
          <p:cNvPr id="442" name="Espace réservé du contenu 3" descr="89 LE ZODIAQUE.jpg"/>
          <p:cNvPicPr/>
          <p:nvPr/>
        </p:nvPicPr>
        <p:blipFill>
          <a:blip r:embed="rId1"/>
          <a:stretch/>
        </p:blipFill>
        <p:spPr>
          <a:xfrm>
            <a:off x="316800" y="1056960"/>
            <a:ext cx="8507880" cy="5609880"/>
          </a:xfrm>
          <a:prstGeom prst="rect">
            <a:avLst/>
          </a:prstGeom>
          <a:noFill/>
          <a:ln w="0">
            <a:noFill/>
          </a:ln>
        </p:spPr>
      </p:pic>
      <p:sp>
        <p:nvSpPr>
          <p:cNvPr id="3" name="PlaceHolder 2"/>
          <p:cNvSpPr>
            <a:spLocks noGrp="1"/>
          </p:cNvSpPr>
          <p:nvPr>
            <p:ph type="sldNum" idx="36"/>
          </p:nvPr>
        </p:nvSpPr>
        <p:spPr/>
        <p:txBody>
          <a:bodyPr/>
          <a:p>
            <a:fld id="{BFF91C23-9B98-4DBF-938D-9E6EE05D6E5C}" type="slidenum">
              <a:t>217</a:t>
            </a:fld>
          </a:p>
        </p:txBody>
      </p:sp>
    </p:spTree>
  </p:cSld>
  <p:transition>
    <p:fade thruBlk="true"/>
  </p:transition>
</p:sld>
</file>

<file path=ppt/slides/slide2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3" name="PlaceHolder 1"/>
          <p:cNvSpPr>
            <a:spLocks noGrp="1"/>
          </p:cNvSpPr>
          <p:nvPr>
            <p:ph/>
          </p:nvPr>
        </p:nvSpPr>
        <p:spPr>
          <a:xfrm>
            <a:off x="457200" y="260640"/>
            <a:ext cx="8227080" cy="6334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Spécifiquement, la date soulignée est bien celle du solstice d’été, organisant avec les autres dates astronomiques majeures du solstice d'hiver, et des équinoxes de printemps et d'automne, nos rythmes d'activités annuelles.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5/ troisième indice : la date de l’observation réalisée à la Tour-du-Pin est le 30 mars 1997, c’est-à-dire un dimanche, mais pas n’importe lequel, car c’est très précisément le dimanche de la fête de Pâques de l’année 1997,  et chacun sait que la fête de Pâques est une date fluctuante, dans la liturgie romaine, puisqu’elle est fixée au premier dimanche (jour du Soleil), suivant la première Pleine Lune (la Pleine Lumière) survenant après l’équinoxe de printemps.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90456DE-1C13-4A37-B006-4AF4BE2C7D3D}" type="slidenum">
              <a:t>218</a:t>
            </a:fld>
          </a:p>
        </p:txBody>
      </p:sp>
    </p:spTree>
  </p:cSld>
  <p:transition>
    <p:fade thruBlk="true"/>
  </p:transition>
</p:sld>
</file>

<file path=ppt/slides/slide2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4" name="PlaceHolder 1"/>
          <p:cNvSpPr>
            <a:spLocks noGrp="1"/>
          </p:cNvSpPr>
          <p:nvPr>
            <p:ph/>
          </p:nvPr>
        </p:nvSpPr>
        <p:spPr>
          <a:xfrm>
            <a:off x="251640" y="260640"/>
            <a:ext cx="8638560" cy="6334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Voilà donc une indication supplémentaire pointant la mécanique astronomique et planétaire avec le cycle lunaire.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Mais, alors,… quel est le sens du </a:t>
            </a:r>
            <a:r>
              <a:rPr lang="fr-FR" sz="3200" b="0" i="1" u="none" strike="noStrike">
                <a:solidFill>
                  <a:schemeClr val="dk1"/>
                </a:solidFill>
                <a:effectLst/>
                <a:uFillTx/>
                <a:latin typeface="Calibri"/>
              </a:rPr>
              <a:t>«message»</a:t>
            </a:r>
            <a:r>
              <a:rPr lang="fr-FR" sz="3200" b="0" u="none" strike="noStrike">
                <a:solidFill>
                  <a:schemeClr val="dk1"/>
                </a:solidFill>
                <a:effectLst/>
                <a:uFillTx/>
                <a:latin typeface="Calibri"/>
              </a:rPr>
              <a:t> délivré ce dimanche 30 mars 1997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Je vous propose ma version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Cette cratophanie attire notre attention sur une conjonction  astronomique particulière, qui est celle du solstice d’été, associée au cycle lunaire avec la date exceptionnelle de la fête des Pâques.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4C0CF79-0C11-48A2-A3B2-4E97D4393532}" type="slidenum">
              <a:t>219</a:t>
            </a:fld>
          </a:p>
        </p:txBody>
      </p:sp>
    </p:spTree>
  </p:cSld>
  <p:transition>
    <p:fade thruBlk="true"/>
  </p:transition>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4" name="Picture 2" descr="C:\Users\Lecalvé\Desktop\CONFERENCE OVNI - PARIS\04 LE TARTAN.jpg"/>
          <p:cNvPicPr/>
          <p:nvPr/>
        </p:nvPicPr>
        <p:blipFill>
          <a:blip r:embed="rId1"/>
          <a:stretch/>
        </p:blipFill>
        <p:spPr>
          <a:xfrm>
            <a:off x="2267640" y="1122120"/>
            <a:ext cx="3957840" cy="5594040"/>
          </a:xfrm>
          <a:prstGeom prst="rect">
            <a:avLst/>
          </a:prstGeom>
          <a:noFill/>
          <a:ln w="0">
            <a:noFill/>
          </a:ln>
        </p:spPr>
      </p:pic>
      <p:sp>
        <p:nvSpPr>
          <p:cNvPr id="115" name="Rectangle 2"/>
          <p:cNvSpPr/>
          <p:nvPr/>
        </p:nvSpPr>
        <p:spPr>
          <a:xfrm>
            <a:off x="1331640" y="476640"/>
            <a:ext cx="5974200" cy="64368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fr-FR" sz="3600" b="1" u="none" strike="noStrike">
                <a:solidFill>
                  <a:schemeClr val="dk1"/>
                </a:solidFill>
                <a:effectLst/>
                <a:uFillTx/>
                <a:latin typeface="Calibri"/>
              </a:rPr>
              <a:t>Image/04/LE TARTAN</a:t>
            </a:r>
            <a:endParaRPr lang="fr-FR" sz="3600" b="0" u="none" strike="noStrike">
              <a:solidFill>
                <a:srgbClr val="000000"/>
              </a:solidFill>
              <a:effectLst/>
              <a:uFillTx/>
              <a:latin typeface="Arial"/>
            </a:endParaRPr>
          </a:p>
        </p:txBody>
      </p:sp>
      <p:sp>
        <p:nvSpPr>
          <p:cNvPr id="2" name="PlaceHolder 1"/>
          <p:cNvSpPr>
            <a:spLocks noGrp="1"/>
          </p:cNvSpPr>
          <p:nvPr>
            <p:ph type="sldNum" idx="36"/>
          </p:nvPr>
        </p:nvSpPr>
        <p:spPr/>
        <p:txBody>
          <a:bodyPr/>
          <a:p>
            <a:fld id="{E0E10DC9-1B5B-4CBB-815A-787BE945070F}" type="slidenum">
              <a:t>22</a:t>
            </a:fld>
          </a:p>
        </p:txBody>
      </p:sp>
    </p:spTree>
  </p:cSld>
  <p:transition>
    <p:fade thruBlk="true"/>
  </p:transition>
</p:sld>
</file>

<file path=ppt/slides/slide2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5" name="PlaceHolder 1"/>
          <p:cNvSpPr>
            <a:spLocks noGrp="1"/>
          </p:cNvSpPr>
          <p:nvPr>
            <p:ph/>
          </p:nvPr>
        </p:nvSpPr>
        <p:spPr>
          <a:xfrm>
            <a:off x="457200" y="260640"/>
            <a:ext cx="8227080" cy="5862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Cette date est visiblement ciblée, étant donné, l’importance des </a:t>
            </a:r>
            <a:r>
              <a:rPr lang="fr-FR" sz="3200" b="0" i="1" u="none" strike="noStrike">
                <a:solidFill>
                  <a:schemeClr val="dk1"/>
                </a:solidFill>
                <a:effectLst/>
                <a:uFillTx/>
                <a:latin typeface="Calibri"/>
              </a:rPr>
              <a:t>« spectacles lumineux »</a:t>
            </a:r>
            <a:r>
              <a:rPr lang="fr-FR" sz="3200" b="0" u="none" strike="noStrike">
                <a:solidFill>
                  <a:schemeClr val="dk1"/>
                </a:solidFill>
                <a:effectLst/>
                <a:uFillTx/>
                <a:latin typeface="Calibri"/>
              </a:rPr>
              <a:t> mis en œuvre.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Mais qu’est-ce cela révèle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Simplement, ce que cela dit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Pâques = </a:t>
            </a:r>
            <a:r>
              <a:rPr lang="fr-FR" sz="3200" b="0" i="1" u="none" strike="noStrike">
                <a:solidFill>
                  <a:schemeClr val="dk1"/>
                </a:solidFill>
                <a:effectLst/>
                <a:uFillTx/>
                <a:latin typeface="Calibri"/>
              </a:rPr>
              <a:t>Pascha =</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Pessa’h = </a:t>
            </a:r>
            <a:r>
              <a:rPr lang="fr-FR" sz="3200" b="0" u="none" strike="noStrike">
                <a:solidFill>
                  <a:schemeClr val="dk1"/>
                </a:solidFill>
                <a:effectLst/>
                <a:uFillTx/>
                <a:latin typeface="Calibri"/>
              </a:rPr>
              <a:t>fête juive du </a:t>
            </a:r>
            <a:r>
              <a:rPr lang="fr-FR" sz="3200" b="0" i="1" u="none" strike="noStrike">
                <a:solidFill>
                  <a:schemeClr val="dk1"/>
                </a:solidFill>
                <a:effectLst/>
                <a:uFillTx/>
                <a:latin typeface="Calibri"/>
              </a:rPr>
              <a:t>passage</a:t>
            </a:r>
            <a:r>
              <a:rPr lang="fr-FR" sz="3200" b="0" u="none" strike="noStrike">
                <a:solidFill>
                  <a:schemeClr val="dk1"/>
                </a:solidFill>
                <a:effectLst/>
                <a:uFillTx/>
                <a:latin typeface="Calibri"/>
              </a:rPr>
              <a:t> de la mort à la vie et de l’esclavage à la liberté = « </a:t>
            </a:r>
            <a:r>
              <a:rPr lang="fr-FR" sz="3200" b="0" i="1" u="none" strike="noStrike">
                <a:solidFill>
                  <a:schemeClr val="dk1"/>
                </a:solidFill>
                <a:effectLst/>
                <a:uFillTx/>
                <a:latin typeface="Calibri"/>
              </a:rPr>
              <a:t>le jour du passage </a:t>
            </a:r>
            <a:r>
              <a:rPr lang="fr-FR" sz="3200" b="0" u="none" strike="noStrike">
                <a:solidFill>
                  <a:schemeClr val="dk1"/>
                </a:solidFill>
                <a:effectLst/>
                <a:uFillTx/>
                <a:latin typeface="Calibri"/>
              </a:rPr>
              <a: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686E8A3-8951-4D5B-B2C1-C7FD1B7037A1}" type="slidenum">
              <a:t>220</a:t>
            </a:fld>
          </a:p>
        </p:txBody>
      </p:sp>
    </p:spTree>
  </p:cSld>
  <p:transition>
    <p:fade thruBlk="true"/>
  </p:transition>
</p:sld>
</file>

<file path=ppt/slides/slide2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6" name="PlaceHolder 1"/>
          <p:cNvSpPr>
            <a:spLocks noGrp="1"/>
          </p:cNvSpPr>
          <p:nvPr>
            <p:ph/>
          </p:nvPr>
        </p:nvSpPr>
        <p:spPr>
          <a:xfrm>
            <a:off x="457200" y="188640"/>
            <a:ext cx="8227080" cy="6334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Autrement dit, la fête de Pâques a été choisie intentionnellement par l'intelligence, se manifestant au témoin, de manière à évoquer, en fonction du cycle lunaire, « le jour du passage » ou « les jours des passages », les plus favorables pour se relier ou entrer en communication avec les étoiles, les </a:t>
            </a:r>
            <a:r>
              <a:rPr lang="fr-FR" sz="3200" b="0" i="1" u="none" strike="noStrike">
                <a:solidFill>
                  <a:schemeClr val="dk1"/>
                </a:solidFill>
                <a:effectLst/>
                <a:uFillTx/>
                <a:latin typeface="Calibri"/>
              </a:rPr>
              <a:t>stellaires.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Ces dates </a:t>
            </a:r>
            <a:r>
              <a:rPr lang="fr-FR" sz="3200" b="0" i="1" u="none" strike="noStrike">
                <a:solidFill>
                  <a:schemeClr val="dk1"/>
                </a:solidFill>
                <a:effectLst/>
                <a:uFillTx/>
                <a:latin typeface="Calibri"/>
              </a:rPr>
              <a:t>de passage ou de mise en relation</a:t>
            </a:r>
            <a:r>
              <a:rPr lang="fr-FR" sz="3200" b="0" u="none" strike="noStrike">
                <a:solidFill>
                  <a:schemeClr val="dk1"/>
                </a:solidFill>
                <a:effectLst/>
                <a:uFillTx/>
                <a:latin typeface="Calibri"/>
              </a:rPr>
              <a:t> correspondent selon le point de vue traditionnel aux équinoxes et aux solstices qui ordonnent les quatre constellations fixes du Verseau, de l'Aigle, du Lion et du Taureau, appelées par les anciens le </a:t>
            </a:r>
            <a:r>
              <a:rPr lang="fr-FR" sz="3200" b="0" i="1" u="none" strike="noStrike">
                <a:solidFill>
                  <a:schemeClr val="dk1"/>
                </a:solidFill>
                <a:effectLst/>
                <a:uFillTx/>
                <a:latin typeface="Calibri"/>
              </a:rPr>
              <a:t>Tétramorphe</a:t>
            </a:r>
            <a:r>
              <a:rPr lang="fr-FR" sz="3200" b="0" u="none" strike="noStrike">
                <a:solidFill>
                  <a:schemeClr val="dk1"/>
                </a:solidFill>
                <a:effectLst/>
                <a:uFillTx/>
                <a:latin typeface="Calibri"/>
              </a:rPr>
              <a: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D974E8C2-A42B-4029-B44B-07FA436CE853}" type="slidenum">
              <a:t>221</a:t>
            </a:fld>
          </a:p>
        </p:txBody>
      </p:sp>
    </p:spTree>
  </p:cSld>
  <p:transition>
    <p:fade thruBlk="true"/>
  </p:transition>
</p:sld>
</file>

<file path=ppt/slides/slide2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7"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Image/090/Porte Induite 01</a:t>
            </a:r>
            <a:endParaRPr lang="fr-FR" sz="3600" b="0" u="none" strike="noStrike">
              <a:solidFill>
                <a:schemeClr val="dk1"/>
              </a:solidFill>
              <a:effectLst/>
              <a:uFillTx/>
              <a:latin typeface="Calibri"/>
            </a:endParaRPr>
          </a:p>
        </p:txBody>
      </p:sp>
      <p:pic>
        <p:nvPicPr>
          <p:cNvPr id="448" name="Espace réservé du contenu 3" descr="90 PORTE INDUITE 01.jpg"/>
          <p:cNvPicPr/>
          <p:nvPr/>
        </p:nvPicPr>
        <p:blipFill>
          <a:blip r:embed="rId1"/>
          <a:stretch/>
        </p:blipFill>
        <p:spPr>
          <a:xfrm>
            <a:off x="96480" y="1196640"/>
            <a:ext cx="8955720" cy="5470200"/>
          </a:xfrm>
          <a:prstGeom prst="rect">
            <a:avLst/>
          </a:prstGeom>
          <a:noFill/>
          <a:ln w="0">
            <a:noFill/>
          </a:ln>
        </p:spPr>
      </p:pic>
      <p:sp>
        <p:nvSpPr>
          <p:cNvPr id="3" name="PlaceHolder 2"/>
          <p:cNvSpPr>
            <a:spLocks noGrp="1"/>
          </p:cNvSpPr>
          <p:nvPr>
            <p:ph type="sldNum" idx="36"/>
          </p:nvPr>
        </p:nvSpPr>
        <p:spPr/>
        <p:txBody>
          <a:bodyPr/>
          <a:p>
            <a:fld id="{E8F15CBE-07FC-418D-840E-39859B8E2DCA}" type="slidenum">
              <a:t>222</a:t>
            </a:fld>
          </a:p>
        </p:txBody>
      </p:sp>
    </p:spTree>
  </p:cSld>
  <p:transition>
    <p:fade thruBlk="true"/>
  </p:transition>
</p:sld>
</file>

<file path=ppt/slides/slide2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9" name="PlaceHolder 1"/>
          <p:cNvSpPr>
            <a:spLocks noGrp="1"/>
          </p:cNvSpPr>
          <p:nvPr>
            <p:ph type="title"/>
          </p:nvPr>
        </p:nvSpPr>
        <p:spPr>
          <a:xfrm>
            <a:off x="457200" y="11664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Image/091/Porte Induite 02</a:t>
            </a:r>
            <a:endParaRPr lang="fr-FR" sz="3600" b="0" u="none" strike="noStrike">
              <a:solidFill>
                <a:schemeClr val="dk1"/>
              </a:solidFill>
              <a:effectLst/>
              <a:uFillTx/>
              <a:latin typeface="Calibri"/>
            </a:endParaRPr>
          </a:p>
        </p:txBody>
      </p:sp>
      <p:pic>
        <p:nvPicPr>
          <p:cNvPr id="450" name="Espace réservé du contenu 3" descr="91 PORTE INDUITE 02.jpg"/>
          <p:cNvPicPr/>
          <p:nvPr/>
        </p:nvPicPr>
        <p:blipFill>
          <a:blip r:embed="rId1"/>
          <a:stretch/>
        </p:blipFill>
        <p:spPr>
          <a:xfrm>
            <a:off x="734760" y="868320"/>
            <a:ext cx="7671960" cy="5987160"/>
          </a:xfrm>
          <a:prstGeom prst="rect">
            <a:avLst/>
          </a:prstGeom>
          <a:noFill/>
          <a:ln w="0">
            <a:noFill/>
          </a:ln>
        </p:spPr>
      </p:pic>
      <p:sp>
        <p:nvSpPr>
          <p:cNvPr id="3" name="PlaceHolder 2"/>
          <p:cNvSpPr>
            <a:spLocks noGrp="1"/>
          </p:cNvSpPr>
          <p:nvPr>
            <p:ph type="sldNum" idx="36"/>
          </p:nvPr>
        </p:nvSpPr>
        <p:spPr/>
        <p:txBody>
          <a:bodyPr/>
          <a:p>
            <a:fld id="{4C309962-D3BE-4B72-BF36-DDB3EBE74CAB}" type="slidenum">
              <a:t>223</a:t>
            </a:fld>
          </a:p>
        </p:txBody>
      </p:sp>
    </p:spTree>
  </p:cSld>
  <p:transition>
    <p:fade thruBlk="true"/>
  </p:transition>
</p:sld>
</file>

<file path=ppt/slides/slide2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PlaceHolder 1"/>
          <p:cNvSpPr>
            <a:spLocks noGrp="1"/>
          </p:cNvSpPr>
          <p:nvPr>
            <p:ph type="title"/>
          </p:nvPr>
        </p:nvSpPr>
        <p:spPr>
          <a:xfrm>
            <a:off x="457200" y="116640"/>
            <a:ext cx="8227080" cy="63144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Image/092/Porte Induite 03</a:t>
            </a:r>
            <a:endParaRPr lang="fr-FR" sz="3600" b="0" u="none" strike="noStrike">
              <a:solidFill>
                <a:schemeClr val="dk1"/>
              </a:solidFill>
              <a:effectLst/>
              <a:uFillTx/>
              <a:latin typeface="Calibri"/>
            </a:endParaRPr>
          </a:p>
        </p:txBody>
      </p:sp>
      <p:pic>
        <p:nvPicPr>
          <p:cNvPr id="452" name="Espace réservé du contenu 3" descr="92 PORTE INDUITE 03.jpg"/>
          <p:cNvPicPr/>
          <p:nvPr/>
        </p:nvPicPr>
        <p:blipFill>
          <a:blip r:embed="rId1"/>
          <a:stretch/>
        </p:blipFill>
        <p:spPr>
          <a:xfrm>
            <a:off x="124920" y="868320"/>
            <a:ext cx="8892000" cy="5987160"/>
          </a:xfrm>
          <a:prstGeom prst="rect">
            <a:avLst/>
          </a:prstGeom>
          <a:noFill/>
          <a:ln w="0">
            <a:noFill/>
          </a:ln>
        </p:spPr>
      </p:pic>
      <p:sp>
        <p:nvSpPr>
          <p:cNvPr id="3" name="PlaceHolder 2"/>
          <p:cNvSpPr>
            <a:spLocks noGrp="1"/>
          </p:cNvSpPr>
          <p:nvPr>
            <p:ph type="sldNum" idx="36"/>
          </p:nvPr>
        </p:nvSpPr>
        <p:spPr/>
        <p:txBody>
          <a:bodyPr/>
          <a:p>
            <a:fld id="{5D524B17-3041-4551-93D4-48B45D2C78C1}" type="slidenum">
              <a:t>224</a:t>
            </a:fld>
          </a:p>
        </p:txBody>
      </p:sp>
    </p:spTree>
  </p:cSld>
  <p:transition>
    <p:fade thruBlk="true"/>
  </p:transition>
</p:sld>
</file>

<file path=ppt/slides/slide2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3" name="PlaceHolder 1"/>
          <p:cNvSpPr>
            <a:spLocks noGrp="1"/>
          </p:cNvSpPr>
          <p:nvPr>
            <p:ph type="title"/>
          </p:nvPr>
        </p:nvSpPr>
        <p:spPr>
          <a:xfrm>
            <a:off x="457200" y="188640"/>
            <a:ext cx="8227080" cy="631440"/>
          </a:xfrm>
          <a:prstGeom prst="rect">
            <a:avLst/>
          </a:prstGeom>
          <a:noFill/>
          <a:ln w="0">
            <a:noFill/>
          </a:ln>
        </p:spPr>
        <p:txBody>
          <a:bodyPr lIns="91440" tIns="45720" rIns="91440" bIns="45720" anchor="ctr">
            <a:normAutofit lnSpcReduction="9999"/>
          </a:bodyPr>
          <a:p>
            <a:pPr indent="0" algn="ctr" defTabSz="914400">
              <a:lnSpc>
                <a:spcPct val="100000"/>
              </a:lnSpc>
              <a:buNone/>
              <a:tabLst>
                <a:tab pos="0" algn="l"/>
              </a:tabLst>
            </a:pPr>
            <a:r>
              <a:rPr lang="fr-FR" sz="3600" b="1" i="1" u="none" strike="noStrike">
                <a:solidFill>
                  <a:schemeClr val="dk1"/>
                </a:solidFill>
                <a:effectLst/>
                <a:uFillTx/>
                <a:latin typeface="Calibri"/>
              </a:rPr>
              <a:t>Image/093/Porte Induite 04</a:t>
            </a:r>
            <a:endParaRPr lang="fr-FR" sz="3600" b="0" u="none" strike="noStrike">
              <a:solidFill>
                <a:schemeClr val="dk1"/>
              </a:solidFill>
              <a:effectLst/>
              <a:uFillTx/>
              <a:latin typeface="Calibri"/>
            </a:endParaRPr>
          </a:p>
        </p:txBody>
      </p:sp>
      <p:pic>
        <p:nvPicPr>
          <p:cNvPr id="454" name="Espace réservé du contenu 3" descr="93 Porte Induite 04.jpg"/>
          <p:cNvPicPr/>
          <p:nvPr/>
        </p:nvPicPr>
        <p:blipFill>
          <a:blip r:embed="rId1"/>
          <a:stretch/>
        </p:blipFill>
        <p:spPr>
          <a:xfrm>
            <a:off x="0" y="1215360"/>
            <a:ext cx="9141480" cy="5293440"/>
          </a:xfrm>
          <a:prstGeom prst="rect">
            <a:avLst/>
          </a:prstGeom>
          <a:noFill/>
          <a:ln w="0">
            <a:noFill/>
          </a:ln>
        </p:spPr>
      </p:pic>
      <p:sp>
        <p:nvSpPr>
          <p:cNvPr id="3" name="PlaceHolder 2"/>
          <p:cNvSpPr>
            <a:spLocks noGrp="1"/>
          </p:cNvSpPr>
          <p:nvPr>
            <p:ph type="sldNum" idx="36"/>
          </p:nvPr>
        </p:nvSpPr>
        <p:spPr/>
        <p:txBody>
          <a:bodyPr/>
          <a:p>
            <a:fld id="{276F3014-CE44-4C74-8B70-DE6B1FFBEEF8}" type="slidenum">
              <a:t>225</a:t>
            </a:fld>
          </a:p>
        </p:txBody>
      </p:sp>
    </p:spTree>
  </p:cSld>
  <p:transition>
    <p:fade thruBlk="true"/>
  </p:transition>
</p:sld>
</file>

<file path=ppt/slides/slide2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5"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Image/094/Porte Induite 05</a:t>
            </a:r>
            <a:endParaRPr lang="fr-FR" sz="3600" b="0" u="none" strike="noStrike">
              <a:solidFill>
                <a:schemeClr val="dk1"/>
              </a:solidFill>
              <a:effectLst/>
              <a:uFillTx/>
              <a:latin typeface="Calibri"/>
            </a:endParaRPr>
          </a:p>
        </p:txBody>
      </p:sp>
      <p:pic>
        <p:nvPicPr>
          <p:cNvPr id="456" name="Espace réservé du contenu 3" descr="94 Porte Induite 05.jpg"/>
          <p:cNvPicPr/>
          <p:nvPr/>
        </p:nvPicPr>
        <p:blipFill>
          <a:blip r:embed="rId1"/>
          <a:stretch/>
        </p:blipFill>
        <p:spPr>
          <a:xfrm>
            <a:off x="755640" y="1124640"/>
            <a:ext cx="7630200" cy="5726880"/>
          </a:xfrm>
          <a:prstGeom prst="rect">
            <a:avLst/>
          </a:prstGeom>
          <a:noFill/>
          <a:ln w="0">
            <a:noFill/>
          </a:ln>
        </p:spPr>
      </p:pic>
      <p:sp>
        <p:nvSpPr>
          <p:cNvPr id="3" name="PlaceHolder 2"/>
          <p:cNvSpPr>
            <a:spLocks noGrp="1"/>
          </p:cNvSpPr>
          <p:nvPr>
            <p:ph type="sldNum" idx="36"/>
          </p:nvPr>
        </p:nvSpPr>
        <p:spPr/>
        <p:txBody>
          <a:bodyPr/>
          <a:p>
            <a:fld id="{AEA5BB84-B053-4DF2-B36D-DE4740C23E27}" type="slidenum">
              <a:t>226</a:t>
            </a:fld>
          </a:p>
        </p:txBody>
      </p:sp>
    </p:spTree>
  </p:cSld>
  <p:transition>
    <p:fade thruBlk="true"/>
  </p:transition>
</p:sld>
</file>

<file path=ppt/slides/slide2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7" name="PlaceHolder 1"/>
          <p:cNvSpPr>
            <a:spLocks noGrp="1"/>
          </p:cNvSpPr>
          <p:nvPr>
            <p:ph type="title"/>
          </p:nvPr>
        </p:nvSpPr>
        <p:spPr>
          <a:xfrm>
            <a:off x="0" y="504000"/>
            <a:ext cx="9141480" cy="1482120"/>
          </a:xfrm>
          <a:prstGeom prst="rect">
            <a:avLst/>
          </a:prstGeom>
          <a:noFill/>
          <a:ln w="0">
            <a:noFill/>
          </a:ln>
        </p:spPr>
        <p:txBody>
          <a:bodyPr lIns="91440" tIns="45720" rIns="91440" bIns="45720" anchor="ctr">
            <a:normAutofit fontScale="77500" lnSpcReduction="19999"/>
          </a:bodyPr>
          <a:p>
            <a:pPr indent="0" algn="ctr" defTabSz="914400">
              <a:lnSpc>
                <a:spcPct val="100000"/>
              </a:lnSpc>
              <a:buNone/>
              <a:tabLst>
                <a:tab pos="0" algn="l"/>
              </a:tabLst>
            </a:pPr>
            <a:r>
              <a:rPr lang="fr-FR" sz="3600" b="1" u="none" strike="noStrike">
                <a:solidFill>
                  <a:srgbClr val="FF0000"/>
                </a:solidFill>
                <a:effectLst/>
                <a:uFillTx/>
                <a:latin typeface="Calibri"/>
              </a:rPr>
              <a:t>9 - </a:t>
            </a:r>
            <a:r>
              <a:rPr lang="fr-FR" sz="3600" b="1" u="sng" strike="noStrike">
                <a:solidFill>
                  <a:srgbClr val="FF0000"/>
                </a:solidFill>
                <a:effectLst/>
                <a:uFillTx/>
                <a:latin typeface="Calibri"/>
              </a:rPr>
              <a:t>La Météo des Ovnis</a:t>
            </a:r>
            <a:br>
              <a:rPr sz="3600"/>
            </a:br>
            <a:br>
              <a:rPr sz="3200"/>
            </a:br>
            <a:r>
              <a:rPr lang="fr-FR" sz="3200" b="1" i="1" u="none" strike="noStrike">
                <a:solidFill>
                  <a:schemeClr val="dk1"/>
                </a:solidFill>
                <a:effectLst/>
                <a:uFillTx/>
                <a:latin typeface="Calibri"/>
              </a:rPr>
              <a:t>Image/095/Progression des ovnis selon la durée du jour</a:t>
            </a:r>
            <a:br>
              <a:rPr sz="3200"/>
            </a:br>
            <a:endParaRPr lang="fr-FR" sz="3200" b="0" u="none" strike="noStrike">
              <a:solidFill>
                <a:schemeClr val="dk1"/>
              </a:solidFill>
              <a:effectLst/>
              <a:uFillTx/>
              <a:latin typeface="Calibri"/>
            </a:endParaRPr>
          </a:p>
        </p:txBody>
      </p:sp>
      <p:pic>
        <p:nvPicPr>
          <p:cNvPr id="458" name="Espace réservé du contenu 3" descr="95 PROGRESSION DES OVNIS SELON LA DUREE DU JOUR.jpg"/>
          <p:cNvPicPr/>
          <p:nvPr/>
        </p:nvPicPr>
        <p:blipFill>
          <a:blip r:embed="rId1"/>
          <a:stretch/>
        </p:blipFill>
        <p:spPr>
          <a:xfrm>
            <a:off x="205560" y="2312640"/>
            <a:ext cx="8684280" cy="4210200"/>
          </a:xfrm>
          <a:prstGeom prst="rect">
            <a:avLst/>
          </a:prstGeom>
          <a:noFill/>
          <a:ln w="0">
            <a:noFill/>
          </a:ln>
        </p:spPr>
      </p:pic>
      <p:sp>
        <p:nvSpPr>
          <p:cNvPr id="3" name="PlaceHolder 2"/>
          <p:cNvSpPr>
            <a:spLocks noGrp="1"/>
          </p:cNvSpPr>
          <p:nvPr>
            <p:ph type="sldNum" idx="36"/>
          </p:nvPr>
        </p:nvSpPr>
        <p:spPr/>
        <p:txBody>
          <a:bodyPr/>
          <a:p>
            <a:fld id="{BBDC4E49-4F74-4F65-B489-465988DBCAA4}" type="slidenum">
              <a:t>227</a:t>
            </a:fld>
          </a:p>
        </p:txBody>
      </p:sp>
    </p:spTree>
  </p:cSld>
  <p:transition>
    <p:fade thruBlk="true"/>
  </p:transition>
</p:sld>
</file>

<file path=ppt/slides/slide2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9" name="PlaceHolder 1"/>
          <p:cNvSpPr>
            <a:spLocks noGrp="1"/>
          </p:cNvSpPr>
          <p:nvPr>
            <p:ph type="title"/>
          </p:nvPr>
        </p:nvSpPr>
        <p:spPr>
          <a:xfrm>
            <a:off x="457200" y="11664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Image/095 bis/Répartition horaire des apparitions des ovnis</a:t>
            </a:r>
            <a:endParaRPr lang="fr-FR" sz="3600" b="0" u="none" strike="noStrike">
              <a:solidFill>
                <a:schemeClr val="dk1"/>
              </a:solidFill>
              <a:effectLst/>
              <a:uFillTx/>
              <a:latin typeface="Calibri"/>
            </a:endParaRPr>
          </a:p>
        </p:txBody>
      </p:sp>
      <p:pic>
        <p:nvPicPr>
          <p:cNvPr id="460" name="Espace réservé du contenu 3" descr="95 BIS REPARTITION HORAIRE DES APPARITIONS DES OVNIS.jpg"/>
          <p:cNvPicPr/>
          <p:nvPr/>
        </p:nvPicPr>
        <p:blipFill>
          <a:blip r:embed="rId1"/>
          <a:stretch/>
        </p:blipFill>
        <p:spPr>
          <a:xfrm>
            <a:off x="897840" y="1344960"/>
            <a:ext cx="7345800" cy="5465880"/>
          </a:xfrm>
          <a:prstGeom prst="rect">
            <a:avLst/>
          </a:prstGeom>
          <a:noFill/>
          <a:ln w="0">
            <a:noFill/>
          </a:ln>
        </p:spPr>
      </p:pic>
      <p:sp>
        <p:nvSpPr>
          <p:cNvPr id="3" name="PlaceHolder 2"/>
          <p:cNvSpPr>
            <a:spLocks noGrp="1"/>
          </p:cNvSpPr>
          <p:nvPr>
            <p:ph type="sldNum" idx="36"/>
          </p:nvPr>
        </p:nvSpPr>
        <p:spPr/>
        <p:txBody>
          <a:bodyPr/>
          <a:p>
            <a:fld id="{5EB2D986-EDF3-4658-850A-C9EC8AD9ED04}" type="slidenum">
              <a:t>228</a:t>
            </a:fld>
          </a:p>
        </p:txBody>
      </p:sp>
    </p:spTree>
  </p:cSld>
  <p:transition>
    <p:fade thruBlk="true"/>
  </p:transition>
</p:sld>
</file>

<file path=ppt/slides/slide2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1" name="PlaceHolder 1"/>
          <p:cNvSpPr>
            <a:spLocks noGrp="1"/>
          </p:cNvSpPr>
          <p:nvPr>
            <p:ph/>
          </p:nvPr>
        </p:nvSpPr>
        <p:spPr>
          <a:xfrm>
            <a:off x="457200" y="620640"/>
            <a:ext cx="8227080" cy="5110200"/>
          </a:xfrm>
          <a:prstGeom prst="rect">
            <a:avLst/>
          </a:prstGeom>
          <a:noFill/>
          <a:ln w="0">
            <a:noFill/>
          </a:ln>
        </p:spPr>
        <p:txBody>
          <a:bodyPr lIns="91440" tIns="45720" rIns="91440" bIns="45720" anchor="t">
            <a:normAutofit/>
          </a:bodyPr>
          <a:p>
            <a:pPr marL="343080" indent="-343080" algn="ctr" defTabSz="914400">
              <a:lnSpc>
                <a:spcPct val="100000"/>
              </a:lnSpc>
              <a:spcBef>
                <a:spcPts val="641"/>
              </a:spcBef>
              <a:buNone/>
              <a:tabLst>
                <a:tab pos="0" algn="l"/>
              </a:tabLst>
            </a:pPr>
            <a:r>
              <a:rPr lang="fr-FR" sz="3200" b="1" u="none" strike="noStrike">
                <a:solidFill>
                  <a:schemeClr val="dk1"/>
                </a:solidFill>
                <a:effectLst/>
                <a:uFillTx/>
                <a:latin typeface="Calibri"/>
              </a:rPr>
              <a:t>Précipitations et Hydrométrie des Ovnis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Comme pour les ovnis, les </a:t>
            </a:r>
            <a:r>
              <a:rPr lang="fr-FR" sz="3200" b="0" i="1" u="none" strike="noStrike">
                <a:solidFill>
                  <a:schemeClr val="dk1"/>
                </a:solidFill>
                <a:effectLst/>
                <a:uFillTx/>
                <a:latin typeface="Calibri"/>
              </a:rPr>
              <a:t>Portes Induites</a:t>
            </a:r>
            <a:r>
              <a:rPr lang="fr-FR" sz="3200" b="0" u="none" strike="noStrike">
                <a:solidFill>
                  <a:schemeClr val="dk1"/>
                </a:solidFill>
                <a:effectLst/>
                <a:uFillTx/>
                <a:latin typeface="Calibri"/>
              </a:rPr>
              <a:t> se manifestent et s'activent, le plus souvent, par beau temps, avec une température douce  et lorsque l'hygrométrie ou l'humidité de l'atmosphère est importante.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C1257B1-C5F4-475A-B9E8-DEAF031809D8}" type="slidenum">
              <a:t>229</a:t>
            </a:fld>
          </a:p>
        </p:txBody>
      </p:sp>
    </p:spTree>
  </p:cSld>
  <p:transition>
    <p:fade thruBlk="true"/>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179640" y="274680"/>
            <a:ext cx="8710560" cy="1140480"/>
          </a:xfrm>
          <a:prstGeom prst="rect">
            <a:avLst/>
          </a:prstGeom>
          <a:noFill/>
          <a:ln w="0">
            <a:noFill/>
          </a:ln>
        </p:spPr>
        <p:txBody>
          <a:bodyPr lIns="91440" tIns="45720" rIns="91440" bIns="45720" anchor="ctr">
            <a:normAutofit lnSpcReduction="9999"/>
          </a:bodyPr>
          <a:p>
            <a:pPr indent="0" algn="ctr" defTabSz="914400">
              <a:lnSpc>
                <a:spcPct val="100000"/>
              </a:lnSpc>
              <a:buNone/>
              <a:tabLst>
                <a:tab pos="0" algn="l"/>
              </a:tabLst>
            </a:pPr>
            <a:r>
              <a:rPr lang="fr-FR" sz="3600" b="1" u="none" strike="noStrike">
                <a:solidFill>
                  <a:schemeClr val="dk1"/>
                </a:solidFill>
                <a:effectLst/>
                <a:uFillTx/>
                <a:latin typeface="Calibri"/>
              </a:rPr>
              <a:t>Image/05/LES FOYERS ET LES POINTS CHAUDS</a:t>
            </a:r>
            <a:endParaRPr lang="fr-FR" sz="3600" b="0" u="none" strike="noStrike">
              <a:solidFill>
                <a:schemeClr val="dk1"/>
              </a:solidFill>
              <a:effectLst/>
              <a:uFillTx/>
              <a:latin typeface="Calibri"/>
            </a:endParaRPr>
          </a:p>
        </p:txBody>
      </p:sp>
      <p:pic>
        <p:nvPicPr>
          <p:cNvPr id="117" name="Image 3" descr="05 LES FOYERS ET LES POINTS CHAUDS.jpg"/>
          <p:cNvPicPr/>
          <p:nvPr/>
        </p:nvPicPr>
        <p:blipFill>
          <a:blip r:embed="rId1"/>
          <a:stretch/>
        </p:blipFill>
        <p:spPr>
          <a:xfrm>
            <a:off x="1979640" y="1178280"/>
            <a:ext cx="5182200" cy="5704560"/>
          </a:xfrm>
          <a:prstGeom prst="rect">
            <a:avLst/>
          </a:prstGeom>
          <a:noFill/>
          <a:ln w="0">
            <a:noFill/>
          </a:ln>
        </p:spPr>
      </p:pic>
      <p:sp>
        <p:nvSpPr>
          <p:cNvPr id="3" name="PlaceHolder 2"/>
          <p:cNvSpPr>
            <a:spLocks noGrp="1"/>
          </p:cNvSpPr>
          <p:nvPr>
            <p:ph type="sldNum" idx="36"/>
          </p:nvPr>
        </p:nvSpPr>
        <p:spPr/>
        <p:txBody>
          <a:bodyPr/>
          <a:p>
            <a:fld id="{84EDC80E-2B6A-4C74-8B49-151CDE45A6F2}" type="slidenum">
              <a:t>23</a:t>
            </a:fld>
          </a:p>
        </p:txBody>
      </p:sp>
    </p:spTree>
  </p:cSld>
  <p:transition>
    <p:fade thruBlk="true"/>
  </p:transition>
</p:sld>
</file>

<file path=ppt/slides/slide2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2" name="PlaceHolder 1"/>
          <p:cNvSpPr>
            <a:spLocks noGrp="1"/>
          </p:cNvSpPr>
          <p:nvPr>
            <p:ph type="title"/>
          </p:nvPr>
        </p:nvSpPr>
        <p:spPr>
          <a:xfrm>
            <a:off x="457200" y="274680"/>
            <a:ext cx="8227080" cy="99144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Image/096/Précipitations et Hydrométrie des Ovnis</a:t>
            </a:r>
            <a:endParaRPr lang="fr-FR" sz="3600" b="0" u="none" strike="noStrike">
              <a:solidFill>
                <a:schemeClr val="dk1"/>
              </a:solidFill>
              <a:effectLst/>
              <a:uFillTx/>
              <a:latin typeface="Calibri"/>
            </a:endParaRPr>
          </a:p>
        </p:txBody>
      </p:sp>
      <p:pic>
        <p:nvPicPr>
          <p:cNvPr id="463" name="Espace réservé du contenu 3" descr="96 PRECIPITATIONS ET HYDROMETRIE DES OVNIS.jpg"/>
          <p:cNvPicPr/>
          <p:nvPr/>
        </p:nvPicPr>
        <p:blipFill>
          <a:blip r:embed="rId1"/>
          <a:stretch/>
        </p:blipFill>
        <p:spPr>
          <a:xfrm>
            <a:off x="172080" y="1600200"/>
            <a:ext cx="8789760" cy="5255280"/>
          </a:xfrm>
          <a:prstGeom prst="rect">
            <a:avLst/>
          </a:prstGeom>
          <a:noFill/>
          <a:ln w="0">
            <a:noFill/>
          </a:ln>
        </p:spPr>
      </p:pic>
      <p:sp>
        <p:nvSpPr>
          <p:cNvPr id="3" name="PlaceHolder 2"/>
          <p:cNvSpPr>
            <a:spLocks noGrp="1"/>
          </p:cNvSpPr>
          <p:nvPr>
            <p:ph type="sldNum" idx="36"/>
          </p:nvPr>
        </p:nvSpPr>
        <p:spPr/>
        <p:txBody>
          <a:bodyPr/>
          <a:p>
            <a:fld id="{987813C2-7A35-49AC-852F-48262AECAE96}" type="slidenum">
              <a:t>230</a:t>
            </a:fld>
          </a:p>
        </p:txBody>
      </p:sp>
    </p:spTree>
  </p:cSld>
  <p:transition>
    <p:fade thruBlk="true"/>
  </p:transition>
</p:sld>
</file>

<file path=ppt/slides/slide2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4" name="PlaceHolder 1"/>
          <p:cNvSpPr>
            <a:spLocks noGrp="1"/>
          </p:cNvSpPr>
          <p:nvPr>
            <p:ph/>
          </p:nvPr>
        </p:nvSpPr>
        <p:spPr>
          <a:xfrm>
            <a:off x="457200" y="764640"/>
            <a:ext cx="8227080" cy="47498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Nos études statistiques complémentaires, concernant la pression et la température atmosphérique au moment des apparitions ufologiques locales, étayent ces résultats, en relation avec la climatologie maritime, chaleur tempérée et l'humidité conséquente de l'air, en lien avec la hauteur de la nappe phréatique.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7147B5C-0DF7-4BC2-9E8D-36CB02D2EADC}" type="slidenum">
              <a:t>231</a:t>
            </a:fld>
          </a:p>
        </p:txBody>
      </p:sp>
    </p:spTree>
  </p:cSld>
  <p:transition>
    <p:fade thruBlk="true"/>
  </p:transition>
</p:sld>
</file>

<file path=ppt/slides/slide2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Image/097/Pression Atmosphérique et Ovnis</a:t>
            </a:r>
            <a:endParaRPr lang="fr-FR" sz="3600" b="0" u="none" strike="noStrike">
              <a:solidFill>
                <a:schemeClr val="dk1"/>
              </a:solidFill>
              <a:effectLst/>
              <a:uFillTx/>
              <a:latin typeface="Calibri"/>
            </a:endParaRPr>
          </a:p>
        </p:txBody>
      </p:sp>
      <p:pic>
        <p:nvPicPr>
          <p:cNvPr id="466" name="Espace réservé du contenu 3" descr="97 Pressions Atmosphériques et Ovnis.jpg"/>
          <p:cNvPicPr/>
          <p:nvPr/>
        </p:nvPicPr>
        <p:blipFill>
          <a:blip r:embed="rId1"/>
          <a:stretch/>
        </p:blipFill>
        <p:spPr>
          <a:xfrm>
            <a:off x="1043640" y="1016640"/>
            <a:ext cx="7054200" cy="5690160"/>
          </a:xfrm>
          <a:prstGeom prst="rect">
            <a:avLst/>
          </a:prstGeom>
          <a:noFill/>
          <a:ln w="0">
            <a:noFill/>
          </a:ln>
        </p:spPr>
      </p:pic>
      <p:sp>
        <p:nvSpPr>
          <p:cNvPr id="3" name="PlaceHolder 2"/>
          <p:cNvSpPr>
            <a:spLocks noGrp="1"/>
          </p:cNvSpPr>
          <p:nvPr>
            <p:ph type="sldNum" idx="36"/>
          </p:nvPr>
        </p:nvSpPr>
        <p:spPr/>
        <p:txBody>
          <a:bodyPr/>
          <a:p>
            <a:fld id="{9115C8CD-9265-4083-A459-63E5B670E8BE}" type="slidenum">
              <a:t>232</a:t>
            </a:fld>
          </a:p>
        </p:txBody>
      </p:sp>
    </p:spTree>
  </p:cSld>
  <p:transition>
    <p:fade thruBlk="true"/>
  </p:transition>
</p:sld>
</file>

<file path=ppt/slides/slide2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7" name="PlaceHolder 1"/>
          <p:cNvSpPr>
            <a:spLocks noGrp="1"/>
          </p:cNvSpPr>
          <p:nvPr>
            <p:ph type="title"/>
          </p:nvPr>
        </p:nvSpPr>
        <p:spPr>
          <a:xfrm>
            <a:off x="251640" y="197640"/>
            <a:ext cx="856656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Image/098/Températures Atmosphériques et Ovnis</a:t>
            </a:r>
            <a:endParaRPr lang="fr-FR" sz="3600" b="0" u="none" strike="noStrike">
              <a:solidFill>
                <a:schemeClr val="dk1"/>
              </a:solidFill>
              <a:effectLst/>
              <a:uFillTx/>
              <a:latin typeface="Calibri"/>
            </a:endParaRPr>
          </a:p>
        </p:txBody>
      </p:sp>
      <p:pic>
        <p:nvPicPr>
          <p:cNvPr id="468" name="Espace réservé du contenu 3" descr="98 TEMPERATURES ATMOSPHERIQUES ET OVNIS.jpg"/>
          <p:cNvPicPr/>
          <p:nvPr/>
        </p:nvPicPr>
        <p:blipFill>
          <a:blip r:embed="rId1"/>
          <a:stretch/>
        </p:blipFill>
        <p:spPr>
          <a:xfrm>
            <a:off x="1187640" y="1449720"/>
            <a:ext cx="6766200" cy="5361120"/>
          </a:xfrm>
          <a:prstGeom prst="rect">
            <a:avLst/>
          </a:prstGeom>
          <a:noFill/>
          <a:ln w="0">
            <a:noFill/>
          </a:ln>
        </p:spPr>
      </p:pic>
      <p:sp>
        <p:nvSpPr>
          <p:cNvPr id="3" name="PlaceHolder 2"/>
          <p:cNvSpPr>
            <a:spLocks noGrp="1"/>
          </p:cNvSpPr>
          <p:nvPr>
            <p:ph type="sldNum" idx="36"/>
          </p:nvPr>
        </p:nvSpPr>
        <p:spPr/>
        <p:txBody>
          <a:bodyPr/>
          <a:p>
            <a:fld id="{C88788D3-6C67-4C44-8EB6-808F79C6344D}" type="slidenum">
              <a:t>233</a:t>
            </a:fld>
          </a:p>
        </p:txBody>
      </p:sp>
    </p:spTree>
  </p:cSld>
  <p:transition>
    <p:fade thruBlk="true"/>
  </p:transition>
</p:sld>
</file>

<file path=ppt/slides/slide2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9" name="PlaceHolder 1"/>
          <p:cNvSpPr>
            <a:spLocks noGrp="1"/>
          </p:cNvSpPr>
          <p:nvPr>
            <p:ph type="title"/>
          </p:nvPr>
        </p:nvSpPr>
        <p:spPr>
          <a:xfrm>
            <a:off x="457200" y="11664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Image/099/Hydrographie et Ovnis</a:t>
            </a:r>
            <a:endParaRPr lang="fr-FR" sz="3600" b="0" u="none" strike="noStrike">
              <a:solidFill>
                <a:schemeClr val="dk1"/>
              </a:solidFill>
              <a:effectLst/>
              <a:uFillTx/>
              <a:latin typeface="Calibri"/>
            </a:endParaRPr>
          </a:p>
        </p:txBody>
      </p:sp>
      <p:pic>
        <p:nvPicPr>
          <p:cNvPr id="470" name="Espace réservé du contenu 3" descr="99 HYDROGRAPHIE ET OVNIS.jpg"/>
          <p:cNvPicPr/>
          <p:nvPr/>
        </p:nvPicPr>
        <p:blipFill>
          <a:blip r:embed="rId1"/>
          <a:stretch/>
        </p:blipFill>
        <p:spPr>
          <a:xfrm>
            <a:off x="1835640" y="831240"/>
            <a:ext cx="5470200" cy="6061320"/>
          </a:xfrm>
          <a:prstGeom prst="rect">
            <a:avLst/>
          </a:prstGeom>
          <a:noFill/>
          <a:ln w="0">
            <a:noFill/>
          </a:ln>
        </p:spPr>
      </p:pic>
      <p:sp>
        <p:nvSpPr>
          <p:cNvPr id="3" name="PlaceHolder 2"/>
          <p:cNvSpPr>
            <a:spLocks noGrp="1"/>
          </p:cNvSpPr>
          <p:nvPr>
            <p:ph type="sldNum" idx="36"/>
          </p:nvPr>
        </p:nvSpPr>
        <p:spPr/>
        <p:txBody>
          <a:bodyPr/>
          <a:p>
            <a:fld id="{9C323FC4-4266-4F45-8E23-F97BF685A9EA}" type="slidenum">
              <a:t>234</a:t>
            </a:fld>
          </a:p>
        </p:txBody>
      </p:sp>
    </p:spTree>
  </p:cSld>
  <p:transition>
    <p:fade thruBlk="true"/>
  </p:transition>
</p:sld>
</file>

<file path=ppt/slides/slide2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1"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a:bodyPr>
          <a:p>
            <a:pPr marL="343080" indent="-343080" algn="ctr" defTabSz="914400">
              <a:lnSpc>
                <a:spcPct val="100000"/>
              </a:lnSpc>
              <a:spcBef>
                <a:spcPts val="641"/>
              </a:spcBef>
              <a:buNone/>
              <a:tabLst>
                <a:tab pos="0" algn="l"/>
              </a:tabLst>
            </a:pPr>
            <a:r>
              <a:rPr lang="fr-FR" sz="3200" b="1" u="none" strike="noStrike">
                <a:solidFill>
                  <a:schemeClr val="dk1"/>
                </a:solidFill>
                <a:effectLst/>
                <a:uFillTx/>
                <a:latin typeface="Calibri"/>
              </a:rPr>
              <a:t>La Variable d’Ajustement Lunaire</a:t>
            </a: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r>
              <a:rPr lang="fr-FR" sz="3200" b="1" u="none" strike="noStrike">
                <a:solidFill>
                  <a:schemeClr val="dk1"/>
                </a:solidFill>
                <a:effectLst/>
                <a:uFillTx/>
                <a:latin typeface="Calibri"/>
              </a:rPr>
              <a:t>Taux croissants des apparitions des ovnis selon les phases lunaires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Taux croissants des apparitions des ovnis selon les phases lunaires de 1944  à 2018, dans le département du Calvados (14) - 5 538 km² - 694 056 habitants (en 2018) :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BEC838F-0753-48EC-9A4F-C778BD384429}" type="slidenum">
              <a:t>235</a:t>
            </a:fld>
          </a:p>
        </p:txBody>
      </p:sp>
    </p:spTree>
  </p:cSld>
  <p:transition>
    <p:fade thruBlk="true"/>
  </p:transition>
</p:sld>
</file>

<file path=ppt/slides/slide2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2" name="PlaceHolder 1"/>
          <p:cNvSpPr>
            <a:spLocks noGrp="1"/>
          </p:cNvSpPr>
          <p:nvPr>
            <p:ph/>
          </p:nvPr>
        </p:nvSpPr>
        <p:spPr>
          <a:xfrm>
            <a:off x="457200" y="692640"/>
            <a:ext cx="8227080" cy="5398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1 / la Phase du dernier Croissant de Lune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29,76 % des apparitions des ovnis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2/ la Phase de la Lune Gibbeuse Croissante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22,62 % des apparitions des ovnis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3/la Phase du Dernier Quartier de Lune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09,52 % des apparitions des ovnis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7407CE2-5052-41A8-8BBA-884563633271}" type="slidenum">
              <a:t>236</a:t>
            </a:fld>
          </a:p>
        </p:txBody>
      </p:sp>
    </p:spTree>
  </p:cSld>
  <p:transition>
    <p:fade thruBlk="true"/>
  </p:transition>
</p:sld>
</file>

<file path=ppt/slides/slide2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3" name="PlaceHolder 1"/>
          <p:cNvSpPr>
            <a:spLocks noGrp="1"/>
          </p:cNvSpPr>
          <p:nvPr>
            <p:ph/>
          </p:nvPr>
        </p:nvSpPr>
        <p:spPr>
          <a:xfrm>
            <a:off x="457200" y="548640"/>
            <a:ext cx="8227080" cy="59742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4/ la Phase du Premier Croissant de Lune/la Phase du Premier Quartier de Lune/la Phase de la Pleine Lune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08,33 % des apparitions des ovnis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05/ la Phase de la Nouvelle Lune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07,14 % des apparitions des ovnis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06/ la Phase de la Lune Gibbeuse Décroissante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05,95 % des apparitions des ovnis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17F9362-9AA9-4DEF-8D67-BD817E0AB283}" type="slidenum">
              <a:t>237</a:t>
            </a:fld>
          </a:p>
        </p:txBody>
      </p:sp>
    </p:spTree>
  </p:cSld>
  <p:transition>
    <p:fade thruBlk="true"/>
  </p:transition>
</p:sld>
</file>

<file path=ppt/slides/slide2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4" name="PlaceHolder 1"/>
          <p:cNvSpPr>
            <a:spLocks noGrp="1"/>
          </p:cNvSpPr>
          <p:nvPr>
            <p:ph type="title"/>
          </p:nvPr>
        </p:nvSpPr>
        <p:spPr>
          <a:xfrm>
            <a:off x="251640" y="274680"/>
            <a:ext cx="8710560" cy="163980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Image/100/Taux d’accroissement des apparitions des ovnis selon les phases lunaires</a:t>
            </a:r>
            <a:endParaRPr lang="fr-FR" sz="3600" b="0" u="none" strike="noStrike">
              <a:solidFill>
                <a:schemeClr val="dk1"/>
              </a:solidFill>
              <a:effectLst/>
              <a:uFillTx/>
              <a:latin typeface="Calibri"/>
            </a:endParaRPr>
          </a:p>
        </p:txBody>
      </p:sp>
      <p:pic>
        <p:nvPicPr>
          <p:cNvPr id="475" name="Espace réservé du contenu 3" descr="100 TAUX D'ACCROISSEMENT DES APPARITIONS DES OVNIS SELON LES PHASES LUNAIRES.jpg"/>
          <p:cNvPicPr/>
          <p:nvPr/>
        </p:nvPicPr>
        <p:blipFill>
          <a:blip r:embed="rId1"/>
          <a:stretch/>
        </p:blipFill>
        <p:spPr>
          <a:xfrm>
            <a:off x="1683000" y="1845000"/>
            <a:ext cx="5775120" cy="4976640"/>
          </a:xfrm>
          <a:prstGeom prst="rect">
            <a:avLst/>
          </a:prstGeom>
          <a:noFill/>
          <a:ln w="0">
            <a:noFill/>
          </a:ln>
        </p:spPr>
      </p:pic>
      <p:sp>
        <p:nvSpPr>
          <p:cNvPr id="3" name="PlaceHolder 2"/>
          <p:cNvSpPr>
            <a:spLocks noGrp="1"/>
          </p:cNvSpPr>
          <p:nvPr>
            <p:ph type="sldNum" idx="36"/>
          </p:nvPr>
        </p:nvSpPr>
        <p:spPr/>
        <p:txBody>
          <a:bodyPr/>
          <a:p>
            <a:fld id="{E9261E4A-F352-4E80-BF8B-D9375149BE1A}" type="slidenum">
              <a:t>238</a:t>
            </a:fld>
          </a:p>
        </p:txBody>
      </p:sp>
    </p:spTree>
  </p:cSld>
  <p:transition>
    <p:fade thruBlk="true"/>
  </p:transition>
</p:sld>
</file>

<file path=ppt/slides/slide2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6" name="PlaceHolder 1"/>
          <p:cNvSpPr>
            <a:spLocks noGrp="1"/>
          </p:cNvSpPr>
          <p:nvPr>
            <p:ph type="title"/>
          </p:nvPr>
        </p:nvSpPr>
        <p:spPr>
          <a:xfrm>
            <a:off x="251640" y="274680"/>
            <a:ext cx="8638560" cy="84744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Image/101/Phase 01</a:t>
            </a:r>
            <a:r>
              <a:rPr lang="fr-FR" sz="3600" b="1" u="none" strike="noStrike">
                <a:solidFill>
                  <a:schemeClr val="dk1"/>
                </a:solidFill>
                <a:effectLst/>
                <a:uFillTx/>
                <a:latin typeface="Calibri"/>
              </a:rPr>
              <a:t> - </a:t>
            </a:r>
            <a:r>
              <a:rPr lang="fr-FR" sz="3600" b="1" i="1" u="none" strike="noStrike">
                <a:solidFill>
                  <a:schemeClr val="dk1"/>
                </a:solidFill>
                <a:effectLst/>
                <a:uFillTx/>
                <a:latin typeface="Calibri"/>
              </a:rPr>
              <a:t>De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la</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Nouvelle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Lune</a:t>
            </a:r>
            <a:endParaRPr lang="fr-FR" sz="3600" b="0" u="none" strike="noStrike">
              <a:solidFill>
                <a:schemeClr val="dk1"/>
              </a:solidFill>
              <a:effectLst/>
              <a:uFillTx/>
              <a:latin typeface="Calibri"/>
            </a:endParaRPr>
          </a:p>
        </p:txBody>
      </p:sp>
      <p:pic>
        <p:nvPicPr>
          <p:cNvPr id="477" name="Espace réservé du contenu 3" descr="101 PHASE 01 DE LA NOUVELLE LUNE.jpg"/>
          <p:cNvPicPr/>
          <p:nvPr/>
        </p:nvPicPr>
        <p:blipFill>
          <a:blip r:embed="rId1"/>
          <a:stretch/>
        </p:blipFill>
        <p:spPr>
          <a:xfrm>
            <a:off x="1403640" y="1244880"/>
            <a:ext cx="6694200" cy="5565960"/>
          </a:xfrm>
          <a:prstGeom prst="rect">
            <a:avLst/>
          </a:prstGeom>
          <a:noFill/>
          <a:ln w="0">
            <a:noFill/>
          </a:ln>
        </p:spPr>
      </p:pic>
      <p:sp>
        <p:nvSpPr>
          <p:cNvPr id="3" name="PlaceHolder 2"/>
          <p:cNvSpPr>
            <a:spLocks noGrp="1"/>
          </p:cNvSpPr>
          <p:nvPr>
            <p:ph type="sldNum" idx="36"/>
          </p:nvPr>
        </p:nvSpPr>
        <p:spPr/>
        <p:txBody>
          <a:bodyPr/>
          <a:p>
            <a:fld id="{C86105AC-3A6E-46D2-B688-31308780F90E}" type="slidenum">
              <a:t>239</a:t>
            </a:fld>
          </a:p>
        </p:txBody>
      </p:sp>
    </p:spTree>
  </p:cSld>
  <p:transition>
    <p:fade thruBlk="true"/>
  </p:transition>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PlaceHolder 1"/>
          <p:cNvSpPr>
            <a:spLocks noGrp="1"/>
          </p:cNvSpPr>
          <p:nvPr>
            <p:ph type="title"/>
          </p:nvPr>
        </p:nvSpPr>
        <p:spPr>
          <a:xfrm>
            <a:off x="2267640" y="404640"/>
            <a:ext cx="4459680" cy="720000"/>
          </a:xfrm>
          <a:prstGeom prst="rect">
            <a:avLst/>
          </a:prstGeom>
          <a:noFill/>
          <a:ln w="0">
            <a:noFill/>
          </a:ln>
        </p:spPr>
        <p:txBody>
          <a:bodyPr lIns="91440" tIns="45720" rIns="91440" bIns="45720" anchor="ctr">
            <a:normAutofit fontScale="92500" lnSpcReduction="9999"/>
          </a:bodyPr>
          <a:p>
            <a:pPr indent="0" algn="ctr" defTabSz="914400">
              <a:lnSpc>
                <a:spcPct val="100000"/>
              </a:lnSpc>
              <a:buNone/>
              <a:tabLst>
                <a:tab pos="0" algn="l"/>
              </a:tabLst>
            </a:pPr>
            <a:r>
              <a:rPr lang="fr-FR" sz="4400" b="1" u="none" strike="noStrike">
                <a:solidFill>
                  <a:srgbClr val="FF0000"/>
                </a:solidFill>
                <a:effectLst/>
                <a:uFillTx/>
                <a:latin typeface="Georgia"/>
                <a:ea typeface="Calibri"/>
              </a:rPr>
              <a:t>2 - </a:t>
            </a:r>
            <a:r>
              <a:rPr lang="fr-FR" sz="4400" b="1" u="sng" strike="noStrike">
                <a:solidFill>
                  <a:srgbClr val="FF0000"/>
                </a:solidFill>
                <a:effectLst/>
                <a:uFillTx/>
                <a:latin typeface="Georgia"/>
                <a:ea typeface="Calibri"/>
              </a:rPr>
              <a:t>Introduction</a:t>
            </a:r>
            <a:endParaRPr lang="fr-FR" sz="4400" b="0" u="none" strike="noStrike">
              <a:solidFill>
                <a:schemeClr val="dk1"/>
              </a:solidFill>
              <a:effectLst/>
              <a:uFillTx/>
              <a:latin typeface="Calibri"/>
            </a:endParaRPr>
          </a:p>
        </p:txBody>
      </p:sp>
      <p:sp>
        <p:nvSpPr>
          <p:cNvPr id="119" name="PlaceHolder 2"/>
          <p:cNvSpPr>
            <a:spLocks noGrp="1"/>
          </p:cNvSpPr>
          <p:nvPr>
            <p:ph type="subTitle"/>
          </p:nvPr>
        </p:nvSpPr>
        <p:spPr>
          <a:xfrm>
            <a:off x="323640" y="1484640"/>
            <a:ext cx="8350560" cy="5182200"/>
          </a:xfrm>
          <a:prstGeom prst="rect">
            <a:avLst/>
          </a:prstGeom>
          <a:noFill/>
          <a:ln w="0">
            <a:noFill/>
          </a:ln>
        </p:spPr>
        <p:txBody>
          <a:bodyPr lIns="91440" tIns="45720" rIns="91440" bIns="45720" anchor="t">
            <a:normAutofit fontScale="25000" lnSpcReduction="19999"/>
          </a:bodyPr>
          <a:p>
            <a:pPr indent="0" algn="ctr" defTabSz="914400">
              <a:lnSpc>
                <a:spcPct val="100000"/>
              </a:lnSpc>
              <a:spcBef>
                <a:spcPts val="3200"/>
              </a:spcBef>
              <a:buNone/>
              <a:tabLst>
                <a:tab pos="0" algn="l"/>
              </a:tabLst>
            </a:pPr>
            <a:r>
              <a:rPr lang="fr-FR" sz="16000" b="1" u="none" strike="noStrike">
                <a:solidFill>
                  <a:schemeClr val="dk1"/>
                </a:solidFill>
                <a:effectLst/>
                <a:uFillTx/>
                <a:latin typeface="Calibri"/>
              </a:rPr>
              <a:t>Les Surnaturels et les Ovnis</a:t>
            </a:r>
            <a:br>
              <a:rPr sz="16000"/>
            </a:br>
            <a:endParaRPr lang="fr-FR" sz="16000" b="0" u="none" strike="noStrike">
              <a:solidFill>
                <a:srgbClr val="000000"/>
              </a:solidFill>
              <a:effectLst/>
              <a:uFillTx/>
              <a:latin typeface="Arial"/>
            </a:endParaRPr>
          </a:p>
          <a:p>
            <a:pPr indent="0" algn="ctr" defTabSz="914400">
              <a:lnSpc>
                <a:spcPct val="100000"/>
              </a:lnSpc>
              <a:spcBef>
                <a:spcPts val="3200"/>
              </a:spcBef>
              <a:buNone/>
              <a:tabLst>
                <a:tab pos="0" algn="l"/>
              </a:tabLst>
            </a:pPr>
            <a:endParaRPr lang="fr-FR" sz="16000" b="0" u="none" strike="noStrike">
              <a:solidFill>
                <a:srgbClr val="000000"/>
              </a:solidFill>
              <a:effectLst/>
              <a:uFillTx/>
              <a:latin typeface="Arial"/>
            </a:endParaRPr>
          </a:p>
          <a:p>
            <a:pPr indent="0" algn="ctr" defTabSz="914400">
              <a:lnSpc>
                <a:spcPct val="100000"/>
              </a:lnSpc>
              <a:spcBef>
                <a:spcPts val="3200"/>
              </a:spcBef>
              <a:buNone/>
              <a:tabLst>
                <a:tab pos="0" algn="l"/>
              </a:tabLst>
            </a:pPr>
            <a:r>
              <a:rPr lang="fr-FR" sz="16000" b="0" u="none" strike="noStrike">
                <a:solidFill>
                  <a:schemeClr val="dk1"/>
                </a:solidFill>
                <a:effectLst/>
                <a:uFillTx/>
                <a:latin typeface="Calibri"/>
              </a:rPr>
              <a:t>Continuité de l’ingérence surnaturelle et ovnis</a:t>
            </a:r>
            <a:br>
              <a:rPr sz="16000"/>
            </a:br>
            <a:endParaRPr lang="fr-FR" sz="16000" b="0" u="none" strike="noStrike">
              <a:solidFill>
                <a:srgbClr val="000000"/>
              </a:solidFill>
              <a:effectLst/>
              <a:uFillTx/>
              <a:latin typeface="Arial"/>
            </a:endParaRPr>
          </a:p>
          <a:p>
            <a:pPr indent="0" algn="ctr" defTabSz="914400">
              <a:lnSpc>
                <a:spcPct val="100000"/>
              </a:lnSpc>
              <a:spcBef>
                <a:spcPts val="3200"/>
              </a:spcBef>
              <a:buNone/>
              <a:tabLst>
                <a:tab pos="0" algn="l"/>
              </a:tabLst>
            </a:pPr>
            <a:endParaRPr lang="fr-FR" sz="16000" b="0" u="none" strike="noStrike">
              <a:solidFill>
                <a:srgbClr val="000000"/>
              </a:solidFill>
              <a:effectLst/>
              <a:uFillTx/>
              <a:latin typeface="Arial"/>
            </a:endParaRPr>
          </a:p>
          <a:p>
            <a:pPr indent="0" algn="ctr" defTabSz="914400">
              <a:lnSpc>
                <a:spcPct val="100000"/>
              </a:lnSpc>
              <a:spcBef>
                <a:spcPts val="3200"/>
              </a:spcBef>
              <a:buNone/>
              <a:tabLst>
                <a:tab pos="0" algn="l"/>
              </a:tabLst>
            </a:pPr>
            <a:r>
              <a:rPr lang="fr-FR" sz="16000" b="0" i="1" u="none" strike="noStrike">
                <a:solidFill>
                  <a:schemeClr val="dk1"/>
                </a:solidFill>
                <a:effectLst/>
                <a:uFillTx/>
                <a:latin typeface="Calibri"/>
              </a:rPr>
              <a:t>Les Voyageurs - Visiteurs</a:t>
            </a:r>
            <a:endParaRPr lang="fr-FR" sz="16000" b="0" u="none" strike="noStrike">
              <a:solidFill>
                <a:srgbClr val="000000"/>
              </a:solidFill>
              <a:effectLst/>
              <a:uFillTx/>
              <a:latin typeface="Arial"/>
            </a:endParaRPr>
          </a:p>
          <a:p>
            <a:pPr indent="0" algn="just" defTabSz="914400">
              <a:lnSpc>
                <a:spcPct val="100000"/>
              </a:lnSpc>
              <a:spcBef>
                <a:spcPts val="1681"/>
              </a:spcBef>
              <a:spcAft>
                <a:spcPts val="1199"/>
              </a:spcAft>
              <a:buNone/>
              <a:tabLst>
                <a:tab pos="0" algn="l"/>
              </a:tabLst>
            </a:pPr>
            <a:r>
              <a:rPr lang="fr-FR" sz="8400" b="0" u="none" strike="noStrike">
                <a:solidFill>
                  <a:schemeClr val="dk1"/>
                </a:solidFill>
                <a:effectLst/>
                <a:uFillTx/>
                <a:latin typeface="Times New Roman"/>
                <a:ea typeface="Times New Roman"/>
              </a:rPr>
              <a:t> </a:t>
            </a:r>
            <a:endParaRPr lang="fr-FR" sz="8400" b="0" u="none" strike="noStrike">
              <a:solidFill>
                <a:srgbClr val="000000"/>
              </a:solidFill>
              <a:effectLst/>
              <a:uFillTx/>
              <a:latin typeface="Arial"/>
            </a:endParaRPr>
          </a:p>
          <a:p>
            <a:pPr indent="0" algn="ctr" defTabSz="914400">
              <a:lnSpc>
                <a:spcPct val="100000"/>
              </a:lnSpc>
              <a:spcBef>
                <a:spcPts val="641"/>
              </a:spcBef>
              <a:buNone/>
              <a:tabLst>
                <a:tab pos="0" algn="l"/>
              </a:tabLst>
            </a:pPr>
            <a:endParaRPr lang="fr-FR" sz="3200" b="0" u="none" strike="noStrike">
              <a:solidFill>
                <a:srgbClr val="000000"/>
              </a:solidFill>
              <a:effectLst/>
              <a:uFillTx/>
              <a:latin typeface="Arial"/>
            </a:endParaRPr>
          </a:p>
        </p:txBody>
      </p:sp>
      <p:sp>
        <p:nvSpPr>
          <p:cNvPr id="120" name="Rectangle 3"/>
          <p:cNvSpPr/>
          <p:nvPr/>
        </p:nvSpPr>
        <p:spPr>
          <a:xfrm>
            <a:off x="3780000" y="6309360"/>
            <a:ext cx="1317240" cy="36684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fr-FR" sz="1800" b="1" u="none" strike="noStrike">
                <a:solidFill>
                  <a:srgbClr val="FF0000"/>
                </a:solidFill>
                <a:effectLst/>
                <a:uFillTx/>
                <a:latin typeface="Calibri"/>
              </a:rPr>
              <a:t>13/07/2026</a:t>
            </a:r>
            <a:endParaRPr lang="fr-FR" sz="1800" b="0" u="none" strike="noStrike">
              <a:solidFill>
                <a:srgbClr val="000000"/>
              </a:solidFill>
              <a:effectLst/>
              <a:uFillTx/>
              <a:latin typeface="Arial"/>
            </a:endParaRPr>
          </a:p>
        </p:txBody>
      </p:sp>
      <p:sp>
        <p:nvSpPr>
          <p:cNvPr id="4" name="PlaceHolder 3"/>
          <p:cNvSpPr>
            <a:spLocks noGrp="1"/>
          </p:cNvSpPr>
          <p:nvPr>
            <p:ph type="sldNum" idx="27"/>
          </p:nvPr>
        </p:nvSpPr>
        <p:spPr/>
        <p:txBody>
          <a:bodyPr/>
          <a:p>
            <a:fld id="{F411AD55-AFA3-4288-B05A-2A8E4648B1C7}" type="slidenum">
              <a:t>24</a:t>
            </a:fld>
          </a:p>
        </p:txBody>
      </p:sp>
    </p:spTree>
  </p:cSld>
  <p:transition>
    <p:fade thruBlk="true"/>
  </p:transition>
</p:sld>
</file>

<file path=ppt/slides/slide2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8" name="PlaceHolder 1"/>
          <p:cNvSpPr>
            <a:spLocks noGrp="1"/>
          </p:cNvSpPr>
          <p:nvPr>
            <p:ph type="title"/>
          </p:nvPr>
        </p:nvSpPr>
        <p:spPr>
          <a:xfrm>
            <a:off x="251640" y="274680"/>
            <a:ext cx="863856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Image/102/Phase 02 -</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Du Premier</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Croissant de Lune</a:t>
            </a:r>
            <a:endParaRPr lang="fr-FR" sz="3600" b="0" u="none" strike="noStrike">
              <a:solidFill>
                <a:schemeClr val="dk1"/>
              </a:solidFill>
              <a:effectLst/>
              <a:uFillTx/>
              <a:latin typeface="Calibri"/>
            </a:endParaRPr>
          </a:p>
        </p:txBody>
      </p:sp>
      <p:pic>
        <p:nvPicPr>
          <p:cNvPr id="479" name="Espace réservé du contenu 3" descr="102 PHASE 02 DU PREMIER CROISSANT DE LUNE.jpg"/>
          <p:cNvPicPr/>
          <p:nvPr/>
        </p:nvPicPr>
        <p:blipFill>
          <a:blip r:embed="rId1"/>
          <a:stretch/>
        </p:blipFill>
        <p:spPr>
          <a:xfrm>
            <a:off x="1262880" y="1560960"/>
            <a:ext cx="6615720" cy="5033880"/>
          </a:xfrm>
          <a:prstGeom prst="rect">
            <a:avLst/>
          </a:prstGeom>
          <a:noFill/>
          <a:ln w="0">
            <a:noFill/>
          </a:ln>
        </p:spPr>
      </p:pic>
      <p:sp>
        <p:nvSpPr>
          <p:cNvPr id="3" name="PlaceHolder 2"/>
          <p:cNvSpPr>
            <a:spLocks noGrp="1"/>
          </p:cNvSpPr>
          <p:nvPr>
            <p:ph type="sldNum" idx="36"/>
          </p:nvPr>
        </p:nvSpPr>
        <p:spPr/>
        <p:txBody>
          <a:bodyPr/>
          <a:p>
            <a:fld id="{4A1FD5DB-4C10-49B6-A92C-DBE02BAC3EE9}" type="slidenum">
              <a:t>240</a:t>
            </a:fld>
          </a:p>
        </p:txBody>
      </p:sp>
    </p:spTree>
  </p:cSld>
  <p:transition>
    <p:fade thruBlk="true"/>
  </p:transition>
</p:sld>
</file>

<file path=ppt/slides/slide2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0" name="PlaceHolder 1"/>
          <p:cNvSpPr>
            <a:spLocks noGrp="1"/>
          </p:cNvSpPr>
          <p:nvPr>
            <p:ph type="title"/>
          </p:nvPr>
        </p:nvSpPr>
        <p:spPr>
          <a:xfrm>
            <a:off x="457200" y="19764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Image/103/Phase 03 -</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Du</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Premier</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Quartier</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Lune</a:t>
            </a:r>
            <a:endParaRPr lang="fr-FR" sz="3600" b="0" u="none" strike="noStrike">
              <a:solidFill>
                <a:schemeClr val="dk1"/>
              </a:solidFill>
              <a:effectLst/>
              <a:uFillTx/>
              <a:latin typeface="Calibri"/>
            </a:endParaRPr>
          </a:p>
        </p:txBody>
      </p:sp>
      <p:pic>
        <p:nvPicPr>
          <p:cNvPr id="481" name="Espace réservé du contenu 3" descr="103 PHASE 03 DU PREMIER QUARTIER DE LUNE.jpg"/>
          <p:cNvPicPr/>
          <p:nvPr/>
        </p:nvPicPr>
        <p:blipFill>
          <a:blip r:embed="rId1"/>
          <a:stretch/>
        </p:blipFill>
        <p:spPr>
          <a:xfrm>
            <a:off x="1205280" y="1416960"/>
            <a:ext cx="6730560" cy="5321880"/>
          </a:xfrm>
          <a:prstGeom prst="rect">
            <a:avLst/>
          </a:prstGeom>
          <a:noFill/>
          <a:ln w="0">
            <a:noFill/>
          </a:ln>
        </p:spPr>
      </p:pic>
      <p:sp>
        <p:nvSpPr>
          <p:cNvPr id="3" name="PlaceHolder 2"/>
          <p:cNvSpPr>
            <a:spLocks noGrp="1"/>
          </p:cNvSpPr>
          <p:nvPr>
            <p:ph type="sldNum" idx="36"/>
          </p:nvPr>
        </p:nvSpPr>
        <p:spPr/>
        <p:txBody>
          <a:bodyPr/>
          <a:p>
            <a:fld id="{38DAD7C5-9010-4E83-A117-EEC624689D3E}" type="slidenum">
              <a:t>241</a:t>
            </a:fld>
          </a:p>
        </p:txBody>
      </p:sp>
    </p:spTree>
  </p:cSld>
  <p:transition>
    <p:fade thruBlk="true"/>
  </p:transition>
</p:sld>
</file>

<file path=ppt/slides/slide2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2"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Image/104/Phase 04 -</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De la Lune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Gibbeuse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Croissante</a:t>
            </a:r>
            <a:endParaRPr lang="fr-FR" sz="3600" b="0" u="none" strike="noStrike">
              <a:solidFill>
                <a:schemeClr val="dk1"/>
              </a:solidFill>
              <a:effectLst/>
              <a:uFillTx/>
              <a:latin typeface="Calibri"/>
            </a:endParaRPr>
          </a:p>
        </p:txBody>
      </p:sp>
      <p:pic>
        <p:nvPicPr>
          <p:cNvPr id="483" name="Espace réservé du contenu 3" descr="104 PHASE 04 DE LA LUNE GIBBEUSE CROISSANTE.jpg"/>
          <p:cNvPicPr/>
          <p:nvPr/>
        </p:nvPicPr>
        <p:blipFill>
          <a:blip r:embed="rId1"/>
          <a:stretch/>
        </p:blipFill>
        <p:spPr>
          <a:xfrm>
            <a:off x="1166760" y="1704960"/>
            <a:ext cx="6807600" cy="5033880"/>
          </a:xfrm>
          <a:prstGeom prst="rect">
            <a:avLst/>
          </a:prstGeom>
          <a:noFill/>
          <a:ln w="0">
            <a:noFill/>
          </a:ln>
        </p:spPr>
      </p:pic>
      <p:sp>
        <p:nvSpPr>
          <p:cNvPr id="3" name="PlaceHolder 2"/>
          <p:cNvSpPr>
            <a:spLocks noGrp="1"/>
          </p:cNvSpPr>
          <p:nvPr>
            <p:ph type="sldNum" idx="36"/>
          </p:nvPr>
        </p:nvSpPr>
        <p:spPr/>
        <p:txBody>
          <a:bodyPr/>
          <a:p>
            <a:fld id="{AACE7C8C-DEE0-4835-823D-4F8F4FF12217}" type="slidenum">
              <a:t>242</a:t>
            </a:fld>
          </a:p>
        </p:txBody>
      </p:sp>
    </p:spTree>
  </p:cSld>
  <p:transition>
    <p:fade thruBlk="true"/>
  </p:transition>
</p:sld>
</file>

<file path=ppt/slides/slide2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4"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Image/105/Phase 05 -</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De la Pleine Lune</a:t>
            </a:r>
            <a:endParaRPr lang="fr-FR" sz="3600" b="0" u="none" strike="noStrike">
              <a:solidFill>
                <a:schemeClr val="dk1"/>
              </a:solidFill>
              <a:effectLst/>
              <a:uFillTx/>
              <a:latin typeface="Calibri"/>
            </a:endParaRPr>
          </a:p>
        </p:txBody>
      </p:sp>
      <p:pic>
        <p:nvPicPr>
          <p:cNvPr id="485" name="Espace réservé du contenu 4" descr="105 PHASE 05 DE LA PLEINE LUNE.jpg"/>
          <p:cNvPicPr/>
          <p:nvPr/>
        </p:nvPicPr>
        <p:blipFill>
          <a:blip r:embed="rId1"/>
          <a:stretch/>
        </p:blipFill>
        <p:spPr>
          <a:xfrm>
            <a:off x="1126440" y="1416960"/>
            <a:ext cx="6888960" cy="5321880"/>
          </a:xfrm>
          <a:prstGeom prst="rect">
            <a:avLst/>
          </a:prstGeom>
          <a:noFill/>
          <a:ln w="0">
            <a:noFill/>
          </a:ln>
        </p:spPr>
      </p:pic>
      <p:sp>
        <p:nvSpPr>
          <p:cNvPr id="3" name="PlaceHolder 2"/>
          <p:cNvSpPr>
            <a:spLocks noGrp="1"/>
          </p:cNvSpPr>
          <p:nvPr>
            <p:ph type="sldNum" idx="36"/>
          </p:nvPr>
        </p:nvSpPr>
        <p:spPr/>
        <p:txBody>
          <a:bodyPr/>
          <a:p>
            <a:fld id="{709C00BD-F54A-4F42-8164-3A7EED46EAE5}" type="slidenum">
              <a:t>243</a:t>
            </a:fld>
          </a:p>
        </p:txBody>
      </p:sp>
    </p:spTree>
  </p:cSld>
  <p:transition>
    <p:fade thruBlk="true"/>
  </p:transition>
</p:sld>
</file>

<file path=ppt/slides/slide2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6" name="PlaceHolder 1"/>
          <p:cNvSpPr>
            <a:spLocks noGrp="1"/>
          </p:cNvSpPr>
          <p:nvPr>
            <p:ph type="title"/>
          </p:nvPr>
        </p:nvSpPr>
        <p:spPr>
          <a:xfrm>
            <a:off x="323640" y="188640"/>
            <a:ext cx="856656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Image/106/Phase 06 -</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De la Lune Gibbeuse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Décroissante</a:t>
            </a:r>
            <a:endParaRPr lang="fr-FR" sz="3600" b="0" u="none" strike="noStrike">
              <a:solidFill>
                <a:schemeClr val="dk1"/>
              </a:solidFill>
              <a:effectLst/>
              <a:uFillTx/>
              <a:latin typeface="Calibri"/>
            </a:endParaRPr>
          </a:p>
        </p:txBody>
      </p:sp>
      <p:pic>
        <p:nvPicPr>
          <p:cNvPr id="487" name="Espace réservé du contenu 3" descr="106 PHASE 06 DE LA LUNE GIBBEUSE DECROISSANTE.jpg"/>
          <p:cNvPicPr/>
          <p:nvPr/>
        </p:nvPicPr>
        <p:blipFill>
          <a:blip r:embed="rId1"/>
          <a:stretch/>
        </p:blipFill>
        <p:spPr>
          <a:xfrm>
            <a:off x="1044000" y="1416960"/>
            <a:ext cx="7053480" cy="5321880"/>
          </a:xfrm>
          <a:prstGeom prst="rect">
            <a:avLst/>
          </a:prstGeom>
          <a:noFill/>
          <a:ln w="0">
            <a:noFill/>
          </a:ln>
        </p:spPr>
      </p:pic>
      <p:sp>
        <p:nvSpPr>
          <p:cNvPr id="3" name="PlaceHolder 2"/>
          <p:cNvSpPr>
            <a:spLocks noGrp="1"/>
          </p:cNvSpPr>
          <p:nvPr>
            <p:ph type="sldNum" idx="36"/>
          </p:nvPr>
        </p:nvSpPr>
        <p:spPr/>
        <p:txBody>
          <a:bodyPr/>
          <a:p>
            <a:fld id="{4C545059-D511-433E-B40E-89B7B669B314}" type="slidenum">
              <a:t>244</a:t>
            </a:fld>
          </a:p>
        </p:txBody>
      </p:sp>
    </p:spTree>
  </p:cSld>
  <p:transition>
    <p:fade thruBlk="true"/>
  </p:transition>
</p:sld>
</file>

<file path=ppt/slides/slide2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8" name="PlaceHolder 1"/>
          <p:cNvSpPr>
            <a:spLocks noGrp="1"/>
          </p:cNvSpPr>
          <p:nvPr>
            <p:ph type="title"/>
          </p:nvPr>
        </p:nvSpPr>
        <p:spPr>
          <a:xfrm>
            <a:off x="457200" y="188640"/>
            <a:ext cx="836064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Image/107/Phase 07 -</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Du</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Dernier</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Quartier</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Lune</a:t>
            </a:r>
            <a:endParaRPr lang="fr-FR" sz="3600" b="0" u="none" strike="noStrike">
              <a:solidFill>
                <a:schemeClr val="dk1"/>
              </a:solidFill>
              <a:effectLst/>
              <a:uFillTx/>
              <a:latin typeface="Calibri"/>
            </a:endParaRPr>
          </a:p>
        </p:txBody>
      </p:sp>
      <p:pic>
        <p:nvPicPr>
          <p:cNvPr id="489" name="Espace réservé du contenu 3" descr="107 PHASE 07 DU DERNIER QUARTIER DE LUNE.jpg"/>
          <p:cNvPicPr/>
          <p:nvPr/>
        </p:nvPicPr>
        <p:blipFill>
          <a:blip r:embed="rId1"/>
          <a:stretch/>
        </p:blipFill>
        <p:spPr>
          <a:xfrm>
            <a:off x="1007280" y="1416960"/>
            <a:ext cx="7126920" cy="5321880"/>
          </a:xfrm>
          <a:prstGeom prst="rect">
            <a:avLst/>
          </a:prstGeom>
          <a:noFill/>
          <a:ln w="0">
            <a:noFill/>
          </a:ln>
        </p:spPr>
      </p:pic>
      <p:sp>
        <p:nvSpPr>
          <p:cNvPr id="3" name="PlaceHolder 2"/>
          <p:cNvSpPr>
            <a:spLocks noGrp="1"/>
          </p:cNvSpPr>
          <p:nvPr>
            <p:ph type="sldNum" idx="36"/>
          </p:nvPr>
        </p:nvSpPr>
        <p:spPr/>
        <p:txBody>
          <a:bodyPr/>
          <a:p>
            <a:fld id="{0A593442-07E7-484D-AF65-F8F50F046DE5}" type="slidenum">
              <a:t>245</a:t>
            </a:fld>
          </a:p>
        </p:txBody>
      </p:sp>
    </p:spTree>
  </p:cSld>
  <p:transition>
    <p:fade thruBlk="true"/>
  </p:transition>
</p:sld>
</file>

<file path=ppt/slides/slide2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0" name="PlaceHolder 1"/>
          <p:cNvSpPr>
            <a:spLocks noGrp="1"/>
          </p:cNvSpPr>
          <p:nvPr>
            <p:ph type="title"/>
          </p:nvPr>
        </p:nvSpPr>
        <p:spPr>
          <a:xfrm>
            <a:off x="395640" y="188640"/>
            <a:ext cx="842256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Image/108/Phase 08 -</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Du</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Dernier</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Croissant</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Lune</a:t>
            </a:r>
            <a:endParaRPr lang="fr-FR" sz="3600" b="0" u="none" strike="noStrike">
              <a:solidFill>
                <a:schemeClr val="dk1"/>
              </a:solidFill>
              <a:effectLst/>
              <a:uFillTx/>
              <a:latin typeface="Calibri"/>
            </a:endParaRPr>
          </a:p>
        </p:txBody>
      </p:sp>
      <p:pic>
        <p:nvPicPr>
          <p:cNvPr id="491" name="Espace réservé du contenu 3" descr="108 PHASE 08 DU DERNIER CROISSANT DE LUNE.jpg"/>
          <p:cNvPicPr/>
          <p:nvPr/>
        </p:nvPicPr>
        <p:blipFill>
          <a:blip r:embed="rId1"/>
          <a:stretch/>
        </p:blipFill>
        <p:spPr>
          <a:xfrm>
            <a:off x="994320" y="1272960"/>
            <a:ext cx="7152840" cy="5465880"/>
          </a:xfrm>
          <a:prstGeom prst="rect">
            <a:avLst/>
          </a:prstGeom>
          <a:noFill/>
          <a:ln w="0">
            <a:noFill/>
          </a:ln>
        </p:spPr>
      </p:pic>
      <p:sp>
        <p:nvSpPr>
          <p:cNvPr id="3" name="PlaceHolder 2"/>
          <p:cNvSpPr>
            <a:spLocks noGrp="1"/>
          </p:cNvSpPr>
          <p:nvPr>
            <p:ph type="sldNum" idx="36"/>
          </p:nvPr>
        </p:nvSpPr>
        <p:spPr/>
        <p:txBody>
          <a:bodyPr/>
          <a:p>
            <a:fld id="{E02577FA-E81A-4D68-B28A-09C37BCBFEA0}" type="slidenum">
              <a:t>246</a:t>
            </a:fld>
          </a:p>
        </p:txBody>
      </p:sp>
    </p:spTree>
  </p:cSld>
  <p:transition>
    <p:fade thruBlk="true"/>
  </p:transition>
</p:sld>
</file>

<file path=ppt/slides/slide2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2" name="PlaceHolder 1"/>
          <p:cNvSpPr>
            <a:spLocks noGrp="1"/>
          </p:cNvSpPr>
          <p:nvPr>
            <p:ph/>
          </p:nvPr>
        </p:nvSpPr>
        <p:spPr>
          <a:xfrm>
            <a:off x="457200" y="404640"/>
            <a:ext cx="8227080" cy="5718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Les phénomènes célestes atmosphériques les plus favorables aux apparitions des phénomènes ovnis, en lien avec les éphémérides astronomiques et les phases lunaires, évoquent les composants du modèle du </a:t>
            </a:r>
            <a:r>
              <a:rPr lang="fr-FR" sz="3200" b="1" i="1" u="none" strike="noStrike">
                <a:solidFill>
                  <a:schemeClr val="dk1"/>
                </a:solidFill>
                <a:effectLst/>
                <a:uFillTx/>
                <a:latin typeface="Calibri"/>
              </a:rPr>
              <a:t>puits à énergie potentielle, dont les champs potentiels ascendants et descendants en vortex,</a:t>
            </a:r>
            <a:r>
              <a:rPr lang="fr-FR" sz="3200" b="1" u="none" strike="noStrike">
                <a:solidFill>
                  <a:schemeClr val="dk1"/>
                </a:solidFill>
                <a:effectLst/>
                <a:uFillTx/>
                <a:latin typeface="Calibri"/>
              </a:rPr>
              <a:t> seraient à l’origine </a:t>
            </a:r>
            <a:r>
              <a:rPr lang="fr-FR" sz="3200" b="1" i="1" u="none" strike="noStrike">
                <a:solidFill>
                  <a:schemeClr val="dk1"/>
                </a:solidFill>
                <a:effectLst/>
                <a:uFillTx/>
                <a:latin typeface="Calibri"/>
              </a:rPr>
              <a:t>des portails ufologiques.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D7EFD46-B5C0-44DF-9D39-E8A7A047B08A}" type="slidenum">
              <a:t>247</a:t>
            </a:fld>
          </a:p>
        </p:txBody>
      </p:sp>
    </p:spTree>
  </p:cSld>
  <p:transition>
    <p:fade thruBlk="true"/>
  </p:transition>
</p:sld>
</file>

<file path=ppt/slides/slide2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3" name="PlaceHolder 1"/>
          <p:cNvSpPr>
            <a:spLocks noGrp="1"/>
          </p:cNvSpPr>
          <p:nvPr>
            <p:ph/>
          </p:nvPr>
        </p:nvSpPr>
        <p:spPr>
          <a:xfrm>
            <a:off x="457200" y="404640"/>
            <a:ext cx="8227080" cy="6262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En Résumé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Les conditions météorologiques, tempérées et douces de l'écosystème normand, offrent les meilleurs occurrences pour l'observation des apparitions des phénomènes ovnis,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en association avec les flux et les reflux, du marnage maritime et des nappes phréatiques, activés aux phases du calendrier lunaire,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caractérisant, ainsi, le modèle d'ouverture des portails ufologiques/puits à énergie potentielle transit des phénomènes ovnis.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3651D52-0C18-4DDA-963A-0643E945D0F5}" type="slidenum">
              <a:t>248</a:t>
            </a:fld>
          </a:p>
        </p:txBody>
      </p:sp>
    </p:spTree>
  </p:cSld>
  <p:transition>
    <p:fade thruBlk="true"/>
  </p:transition>
</p:sld>
</file>

<file path=ppt/slides/slide2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4"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a:bodyPr>
          <a:p>
            <a:pPr marL="343080" indent="-343080" algn="l" defTabSz="914400">
              <a:lnSpc>
                <a:spcPct val="100000"/>
              </a:lnSpc>
              <a:spcBef>
                <a:spcPts val="601"/>
              </a:spcBef>
              <a:buClr>
                <a:srgbClr val="000000"/>
              </a:buClr>
              <a:buFont typeface="Arial"/>
              <a:buChar char="•"/>
            </a:pPr>
            <a:r>
              <a:rPr lang="fr-FR" sz="3000" b="1" u="none" strike="noStrike">
                <a:solidFill>
                  <a:schemeClr val="dk1"/>
                </a:solidFill>
                <a:effectLst/>
                <a:uFillTx/>
                <a:latin typeface="Calibri"/>
              </a:rPr>
              <a:t>Les taux d’accroissement maximums des apparitions des ovnis dans les phases précédentes le Nouvelle Lune et la Pleine Lune, du dernier Croissant de Lune (29,76 %) et de la Lune Gibbeuse Croissante (22,62 %), caractérisent la montée en puissance du lien énergétique des cratophanies/apparitions surnaturelles préalables aux fêtes traditionnelles des Sabbats (Invocations de la Nouvelle Lune) et des Esbats (Évocations de la Pleine Lune).</a:t>
            </a:r>
            <a:endParaRPr lang="fr-FR" sz="30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B57904E-DE4E-4654-8636-E65906888EA8}" type="slidenum">
              <a:t>249</a:t>
            </a:fld>
          </a:p>
        </p:txBody>
      </p:sp>
    </p:spTree>
  </p:cSld>
  <p:transition>
    <p:fade thruBlk="true"/>
  </p:transition>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PlaceHolder 1"/>
          <p:cNvSpPr>
            <a:spLocks noGrp="1"/>
          </p:cNvSpPr>
          <p:nvPr>
            <p:ph/>
          </p:nvPr>
        </p:nvSpPr>
        <p:spPr>
          <a:xfrm>
            <a:off x="251640" y="188640"/>
            <a:ext cx="8494560" cy="6190200"/>
          </a:xfrm>
          <a:prstGeom prst="rect">
            <a:avLst/>
          </a:prstGeom>
          <a:noFill/>
          <a:ln w="0">
            <a:noFill/>
          </a:ln>
        </p:spPr>
        <p:txBody>
          <a:bodyPr lIns="91440" tIns="45720" rIns="91440" bIns="45720" anchor="t">
            <a:normAutofit fontScale="85000" lnSpcReduction="9999"/>
          </a:bodyPr>
          <a:p>
            <a:pPr marL="343080" indent="-343080" algn="just" defTabSz="914400">
              <a:lnSpc>
                <a:spcPct val="100000"/>
              </a:lnSpc>
              <a:spcBef>
                <a:spcPts val="641"/>
              </a:spcBef>
              <a:spcAft>
                <a:spcPts val="510"/>
              </a:spcAft>
              <a:buClr>
                <a:srgbClr val="080809"/>
              </a:buClr>
              <a:buFont typeface="Arial"/>
              <a:buChar char="•"/>
            </a:pPr>
            <a:r>
              <a:rPr lang="fr-FR" sz="3200" b="0" i="1" u="none" strike="noStrike">
                <a:solidFill>
                  <a:srgbClr val="080809"/>
                </a:solidFill>
                <a:effectLst/>
                <a:uFillTx/>
                <a:latin typeface="Georgia"/>
                <a:ea typeface="Times New Roman"/>
              </a:rPr>
              <a:t>La Résolution 33/426 de l'Assemblée Générale de l'ONU, adoptée le I8 décembre 1978, "Invite les États membres concernés à prendre les dispositions appropriées pour coordonner au plan national les recherches scientifiques et les enquêtes sur la vie extraterrestre, y compris les Objets volants non-identifiés (Ovnis), et à informer le Secrétaire-Général des observations, recherches et évaluations de telles activités.</a:t>
            </a:r>
            <a:endParaRPr lang="fr-FR" sz="3200" b="0" u="none" strike="noStrike">
              <a:solidFill>
                <a:schemeClr val="dk1"/>
              </a:solidFill>
              <a:effectLst/>
              <a:uFillTx/>
              <a:latin typeface="Calibri"/>
            </a:endParaRPr>
          </a:p>
          <a:p>
            <a:pPr marL="343080" indent="-343080" algn="just" defTabSz="914400">
              <a:lnSpc>
                <a:spcPct val="100000"/>
              </a:lnSpc>
              <a:spcBef>
                <a:spcPts val="641"/>
              </a:spcBef>
              <a:spcAft>
                <a:spcPts val="510"/>
              </a:spcAft>
              <a:buNone/>
              <a:tabLst>
                <a:tab pos="0" algn="l"/>
              </a:tabLst>
            </a:pPr>
            <a:br>
              <a:rPr sz="3200"/>
            </a:br>
            <a:br>
              <a:rPr sz="3200"/>
            </a:br>
            <a:r>
              <a:rPr lang="fr-FR" sz="3200" b="0" i="1" u="none" strike="noStrike">
                <a:solidFill>
                  <a:srgbClr val="080809"/>
                </a:solidFill>
                <a:effectLst/>
                <a:uFillTx/>
                <a:latin typeface="Georgia"/>
                <a:ea typeface="Times New Roman"/>
              </a:rPr>
              <a:t>« Il n’y a rien de caché qui ne doive être découvert, ni de secret qui ne doive être connu. » (L. 12-2)</a:t>
            </a:r>
            <a:endParaRPr lang="fr-FR" sz="3200" b="0" u="none" strike="noStrike">
              <a:solidFill>
                <a:schemeClr val="dk1"/>
              </a:solidFill>
              <a:effectLst/>
              <a:uFillTx/>
              <a:latin typeface="Calibri"/>
            </a:endParaRPr>
          </a:p>
          <a:p>
            <a:pPr indent="0" algn="just" defTabSz="914400">
              <a:lnSpc>
                <a:spcPct val="100000"/>
              </a:lnSpc>
              <a:spcBef>
                <a:spcPts val="641"/>
              </a:spcBef>
              <a:spcAft>
                <a:spcPts val="510"/>
              </a:spcAft>
              <a:buNone/>
              <a:tabLst>
                <a:tab pos="0" algn="l"/>
              </a:tabLst>
            </a:pPr>
            <a:endParaRPr lang="fr-FR" sz="3200" b="0" u="none" strike="noStrike">
              <a:solidFill>
                <a:schemeClr val="dk1"/>
              </a:solidFill>
              <a:effectLst/>
              <a:uFillTx/>
              <a:latin typeface="Calibri"/>
            </a:endParaRPr>
          </a:p>
          <a:p>
            <a:pPr indent="0" algn="just" defTabSz="914400">
              <a:lnSpc>
                <a:spcPct val="100000"/>
              </a:lnSpc>
              <a:spcBef>
                <a:spcPts val="641"/>
              </a:spcBef>
              <a:spcAft>
                <a:spcPts val="510"/>
              </a:spcAft>
              <a:buNone/>
              <a:tabLst>
                <a:tab pos="0" algn="l"/>
              </a:tabLst>
            </a:pPr>
            <a:endParaRPr lang="fr-FR" sz="3200" b="0" u="none" strike="noStrike">
              <a:solidFill>
                <a:schemeClr val="dk1"/>
              </a:solidFill>
              <a:effectLst/>
              <a:uFillTx/>
              <a:latin typeface="Calibri"/>
            </a:endParaRPr>
          </a:p>
          <a:p>
            <a:pPr indent="0" algn="just" defTabSz="914400">
              <a:lnSpc>
                <a:spcPct val="100000"/>
              </a:lnSpc>
              <a:spcBef>
                <a:spcPts val="641"/>
              </a:spcBef>
              <a:spcAft>
                <a:spcPts val="510"/>
              </a:spcAft>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BE49604-8B1E-4AA3-A7A6-CCB0E500D32A}" type="slidenum">
              <a:t>25</a:t>
            </a:fld>
          </a:p>
        </p:txBody>
      </p:sp>
    </p:spTree>
  </p:cSld>
  <p:transition>
    <p:fade thruBlk="true"/>
  </p:transition>
</p:sld>
</file>

<file path=ppt/slides/slide2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5" name="PlaceHolder 1"/>
          <p:cNvSpPr>
            <a:spLocks noGrp="1"/>
          </p:cNvSpPr>
          <p:nvPr>
            <p:ph/>
          </p:nvPr>
        </p:nvSpPr>
        <p:spPr>
          <a:xfrm>
            <a:off x="457200" y="1600200"/>
            <a:ext cx="836064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Le sceptique n'est pas celui qui doute de tout, mais celui qui ne se doute de rien.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[Rémy Chauvin]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F713990-028E-4496-A1C8-C872B6A8A142}" type="slidenum">
              <a:t>250</a:t>
            </a:fld>
          </a:p>
        </p:txBody>
      </p:sp>
    </p:spTree>
  </p:cSld>
  <p:transition>
    <p:fade thruBlk="true"/>
  </p:transition>
</p:sld>
</file>

<file path=ppt/slides/slide2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6" name="PlaceHolder 1"/>
          <p:cNvSpPr>
            <a:spLocks noGrp="1"/>
          </p:cNvSpPr>
          <p:nvPr>
            <p:ph type="title"/>
          </p:nvPr>
        </p:nvSpPr>
        <p:spPr>
          <a:xfrm>
            <a:off x="0" y="116640"/>
            <a:ext cx="8961840" cy="1077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200" b="1" i="1" u="none" strike="noStrike">
                <a:solidFill>
                  <a:schemeClr val="dk1"/>
                </a:solidFill>
                <a:effectLst/>
                <a:uFillTx/>
                <a:latin typeface="Calibri"/>
              </a:rPr>
              <a:t>Image/109/La Structure Énergétique des Ovnis</a:t>
            </a:r>
            <a:endParaRPr lang="fr-FR" sz="3200" b="0" u="none" strike="noStrike">
              <a:solidFill>
                <a:schemeClr val="dk1"/>
              </a:solidFill>
              <a:effectLst/>
              <a:uFillTx/>
              <a:latin typeface="Calibri"/>
            </a:endParaRPr>
          </a:p>
        </p:txBody>
      </p:sp>
      <p:pic>
        <p:nvPicPr>
          <p:cNvPr id="497" name="Espace réservé du contenu 4" descr="109 LA STRUCTURE ENERGETIQUE DES OVNIS.jpg"/>
          <p:cNvPicPr/>
          <p:nvPr/>
        </p:nvPicPr>
        <p:blipFill>
          <a:blip r:embed="rId1"/>
          <a:stretch/>
        </p:blipFill>
        <p:spPr>
          <a:xfrm>
            <a:off x="1851480" y="868320"/>
            <a:ext cx="5438520" cy="5987160"/>
          </a:xfrm>
          <a:prstGeom prst="rect">
            <a:avLst/>
          </a:prstGeom>
          <a:noFill/>
          <a:ln w="0">
            <a:noFill/>
          </a:ln>
        </p:spPr>
      </p:pic>
      <p:sp>
        <p:nvSpPr>
          <p:cNvPr id="3" name="PlaceHolder 2"/>
          <p:cNvSpPr>
            <a:spLocks noGrp="1"/>
          </p:cNvSpPr>
          <p:nvPr>
            <p:ph type="sldNum" idx="36"/>
          </p:nvPr>
        </p:nvSpPr>
        <p:spPr/>
        <p:txBody>
          <a:bodyPr/>
          <a:p>
            <a:fld id="{F24D9D0C-863C-4E04-9DC0-2C8319159669}" type="slidenum">
              <a:t>251</a:t>
            </a:fld>
          </a:p>
        </p:txBody>
      </p:sp>
    </p:spTree>
  </p:cSld>
  <p:transition>
    <p:fade thruBlk="true"/>
  </p:transition>
</p:sld>
</file>

<file path=ppt/slides/slide2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8" name="PlaceHolder 1"/>
          <p:cNvSpPr>
            <a:spLocks noGrp="1"/>
          </p:cNvSpPr>
          <p:nvPr>
            <p:ph type="title"/>
          </p:nvPr>
        </p:nvSpPr>
        <p:spPr>
          <a:xfrm>
            <a:off x="457200" y="188640"/>
            <a:ext cx="8227080" cy="149580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Image/110/A la Croisée des Ovnis</a:t>
            </a:r>
            <a:br>
              <a:rPr sz="3600"/>
            </a:br>
            <a:r>
              <a:rPr lang="fr-FR" sz="3600" b="1" i="1" u="none" strike="noStrike">
                <a:solidFill>
                  <a:schemeClr val="dk1"/>
                </a:solidFill>
                <a:effectLst/>
                <a:uFillTx/>
                <a:latin typeface="Calibri"/>
              </a:rPr>
              <a:t>Le Castrum Templum à la Croisée des Ovnis</a:t>
            </a:r>
            <a:endParaRPr lang="fr-FR" sz="3600" b="0" u="none" strike="noStrike">
              <a:solidFill>
                <a:schemeClr val="dk1"/>
              </a:solidFill>
              <a:effectLst/>
              <a:uFillTx/>
              <a:latin typeface="Calibri"/>
            </a:endParaRPr>
          </a:p>
        </p:txBody>
      </p:sp>
      <p:pic>
        <p:nvPicPr>
          <p:cNvPr id="499" name="Espace réservé du contenu 3" descr="110 A LA CROISÉE DES OVNIS.jpg"/>
          <p:cNvPicPr/>
          <p:nvPr/>
        </p:nvPicPr>
        <p:blipFill>
          <a:blip r:embed="rId1"/>
          <a:stretch/>
        </p:blipFill>
        <p:spPr>
          <a:xfrm>
            <a:off x="495000" y="1810800"/>
            <a:ext cx="8151120" cy="5044680"/>
          </a:xfrm>
          <a:prstGeom prst="rect">
            <a:avLst/>
          </a:prstGeom>
          <a:noFill/>
          <a:ln w="0">
            <a:noFill/>
          </a:ln>
        </p:spPr>
      </p:pic>
      <p:sp>
        <p:nvSpPr>
          <p:cNvPr id="3" name="PlaceHolder 2"/>
          <p:cNvSpPr>
            <a:spLocks noGrp="1"/>
          </p:cNvSpPr>
          <p:nvPr>
            <p:ph type="sldNum" idx="36"/>
          </p:nvPr>
        </p:nvSpPr>
        <p:spPr/>
        <p:txBody>
          <a:bodyPr/>
          <a:p>
            <a:fld id="{3BEFBB94-E8F7-4B3E-8F67-1101B4514F03}" type="slidenum">
              <a:t>252</a:t>
            </a:fld>
          </a:p>
        </p:txBody>
      </p:sp>
    </p:spTree>
  </p:cSld>
  <p:transition>
    <p:fade thruBlk="true"/>
  </p:transition>
</p:sld>
</file>

<file path=ppt/slides/slide2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0" name="PlaceHolder 1"/>
          <p:cNvSpPr>
            <a:spLocks noGrp="1"/>
          </p:cNvSpPr>
          <p:nvPr>
            <p:ph/>
          </p:nvPr>
        </p:nvSpPr>
        <p:spPr>
          <a:xfrm>
            <a:off x="457200" y="332640"/>
            <a:ext cx="8227080" cy="6046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Les  portails ufologiques/puits à énergie potentielle sont traditionnellement centrés sur </a:t>
            </a:r>
            <a:r>
              <a:rPr lang="fr-FR" sz="3200" b="1" i="1" u="none" strike="noStrike">
                <a:solidFill>
                  <a:schemeClr val="dk1"/>
                </a:solidFill>
                <a:effectLst/>
                <a:uFillTx/>
                <a:latin typeface="Calibri"/>
              </a:rPr>
              <a:t>un castrum templum, un château temple, ou une enceinte sacrée cosmo-tellurique, naturelle ou aménagée, où se produisent de singuliers météores,</a:t>
            </a:r>
            <a:br>
              <a:rPr sz="3200"/>
            </a:br>
            <a:r>
              <a:rPr lang="fr-FR" sz="3200" b="1" i="1" u="none" strike="noStrike">
                <a:solidFill>
                  <a:schemeClr val="dk1"/>
                </a:solidFill>
                <a:effectLst/>
                <a:uFillTx/>
                <a:latin typeface="Calibri"/>
              </a:rPr>
              <a:t>(des phénomènes atmosphériques célestes)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i="1" u="none" strike="noStrike">
                <a:solidFill>
                  <a:schemeClr val="dk1"/>
                </a:solidFill>
                <a:effectLst/>
                <a:uFillTx/>
                <a:latin typeface="Calibri"/>
              </a:rPr>
              <a:t>comme, par exemple, les lieux de foudroiements en récurrences pointant les sites les plus ovnigènes,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i="1" u="none" strike="noStrike">
                <a:solidFill>
                  <a:schemeClr val="dk1"/>
                </a:solidFill>
                <a:effectLst/>
                <a:uFillTx/>
                <a:latin typeface="Calibri"/>
              </a:rPr>
              <a:t>et de mystérieuses explosions aériennes, etc.</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45CC3FE-4E20-4420-8329-B9862816049D}" type="slidenum">
              <a:t>253</a:t>
            </a:fld>
          </a:p>
        </p:txBody>
      </p:sp>
    </p:spTree>
  </p:cSld>
  <p:transition>
    <p:fade thruBlk="true"/>
  </p:transition>
</p:sld>
</file>

<file path=ppt/slides/slide2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1" name="PlaceHolder 1"/>
          <p:cNvSpPr>
            <a:spLocks noGrp="1"/>
          </p:cNvSpPr>
          <p:nvPr>
            <p:ph type="title"/>
          </p:nvPr>
        </p:nvSpPr>
        <p:spPr>
          <a:xfrm>
            <a:off x="395640" y="188640"/>
            <a:ext cx="8422560" cy="91944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Image/111/Les Foudroiements et les Ovnis</a:t>
            </a:r>
            <a:endParaRPr lang="fr-FR" sz="3600" b="0" u="none" strike="noStrike">
              <a:solidFill>
                <a:schemeClr val="dk1"/>
              </a:solidFill>
              <a:effectLst/>
              <a:uFillTx/>
              <a:latin typeface="Calibri"/>
            </a:endParaRPr>
          </a:p>
        </p:txBody>
      </p:sp>
      <p:pic>
        <p:nvPicPr>
          <p:cNvPr id="502" name="Espace réservé du contenu 3" descr="111 LES FOUDROIEMENTS ET LES OVNIS.jpg"/>
          <p:cNvPicPr/>
          <p:nvPr/>
        </p:nvPicPr>
        <p:blipFill>
          <a:blip r:embed="rId1"/>
          <a:stretch/>
        </p:blipFill>
        <p:spPr>
          <a:xfrm>
            <a:off x="1617120" y="1128960"/>
            <a:ext cx="5906880" cy="5465880"/>
          </a:xfrm>
          <a:prstGeom prst="rect">
            <a:avLst/>
          </a:prstGeom>
          <a:noFill/>
          <a:ln w="0">
            <a:noFill/>
          </a:ln>
        </p:spPr>
      </p:pic>
      <p:sp>
        <p:nvSpPr>
          <p:cNvPr id="3" name="PlaceHolder 2"/>
          <p:cNvSpPr>
            <a:spLocks noGrp="1"/>
          </p:cNvSpPr>
          <p:nvPr>
            <p:ph type="sldNum" idx="36"/>
          </p:nvPr>
        </p:nvSpPr>
        <p:spPr/>
        <p:txBody>
          <a:bodyPr/>
          <a:p>
            <a:fld id="{1EF3EACF-74C6-4A74-9CEF-842296C90895}" type="slidenum">
              <a:t>254</a:t>
            </a:fld>
          </a:p>
        </p:txBody>
      </p:sp>
    </p:spTree>
  </p:cSld>
  <p:transition>
    <p:fade thruBlk="true"/>
  </p:transition>
</p:sld>
</file>

<file path=ppt/slides/slide2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Image/111 bis/Témoin Fulguré</a:t>
            </a:r>
            <a:endParaRPr lang="fr-FR" sz="3600" b="0" u="none" strike="noStrike">
              <a:solidFill>
                <a:schemeClr val="dk1"/>
              </a:solidFill>
              <a:effectLst/>
              <a:uFillTx/>
              <a:latin typeface="Calibri"/>
            </a:endParaRPr>
          </a:p>
        </p:txBody>
      </p:sp>
      <p:pic>
        <p:nvPicPr>
          <p:cNvPr id="504" name="Espace réservé du contenu 5" descr="111 BIS TEMOIN FULGURE.jpg"/>
          <p:cNvPicPr/>
          <p:nvPr/>
        </p:nvPicPr>
        <p:blipFill>
          <a:blip r:embed="rId1"/>
          <a:stretch/>
        </p:blipFill>
        <p:spPr>
          <a:xfrm>
            <a:off x="-38880" y="1920960"/>
            <a:ext cx="9219240" cy="3881520"/>
          </a:xfrm>
          <a:prstGeom prst="rect">
            <a:avLst/>
          </a:prstGeom>
          <a:noFill/>
          <a:ln w="0">
            <a:noFill/>
          </a:ln>
        </p:spPr>
      </p:pic>
      <p:sp>
        <p:nvSpPr>
          <p:cNvPr id="3" name="PlaceHolder 2"/>
          <p:cNvSpPr>
            <a:spLocks noGrp="1"/>
          </p:cNvSpPr>
          <p:nvPr>
            <p:ph type="sldNum" idx="36"/>
          </p:nvPr>
        </p:nvSpPr>
        <p:spPr/>
        <p:txBody>
          <a:bodyPr/>
          <a:p>
            <a:fld id="{68217B76-2585-419D-A430-791DD7872F5F}" type="slidenum">
              <a:t>255</a:t>
            </a:fld>
          </a:p>
        </p:txBody>
      </p:sp>
    </p:spTree>
  </p:cSld>
  <p:transition>
    <p:fade thruBlk="true"/>
  </p:transition>
</p:sld>
</file>

<file path=ppt/slides/slide2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5" name="PlaceHolder 1"/>
          <p:cNvSpPr>
            <a:spLocks noGrp="1"/>
          </p:cNvSpPr>
          <p:nvPr>
            <p:ph/>
          </p:nvPr>
        </p:nvSpPr>
        <p:spPr>
          <a:xfrm>
            <a:off x="457200" y="332640"/>
            <a:ext cx="8360640" cy="652284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Nombre de phénomènes atmosphériques ressemblant à des orages annoncent l’apparition des ovnis.</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Sous un ciel limpide, le témoin est intrigué, par l'arrivée inattendue d'une sorte de barre d'orage, qui le survol, rapidement, d'ouest à l'est, sans grondements, ni éclairs, (sans pluie, à peine quelques gouttes très brèves), dans un air très électrique ; intrigué par des lueurs jaunes et des lueurs bleues (dont une bleue formant un X), il a le réflexe de prendre plusieurs photos avec son téléphone portable, qui montreront l’évolution d’un objet volant non-identifié. Source : Ufo-Génpi.</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Sismicité et Ovnis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E4CC7ED-45EC-4B18-BFE9-60854DDA25B1}" type="slidenum">
              <a:t>256</a:t>
            </a:fld>
          </a:p>
        </p:txBody>
      </p:sp>
    </p:spTree>
  </p:cSld>
  <p:transition>
    <p:fade thruBlk="true"/>
  </p:transition>
</p:sld>
</file>

<file path=ppt/slides/slide2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6" name="PlaceHolder 1"/>
          <p:cNvSpPr>
            <a:spLocks noGrp="1"/>
          </p:cNvSpPr>
          <p:nvPr>
            <p:ph/>
          </p:nvPr>
        </p:nvSpPr>
        <p:spPr>
          <a:xfrm>
            <a:off x="179640" y="260640"/>
            <a:ext cx="8710560" cy="6406200"/>
          </a:xfrm>
          <a:prstGeom prst="rect">
            <a:avLst/>
          </a:prstGeom>
          <a:noFill/>
          <a:ln w="0">
            <a:noFill/>
          </a:ln>
        </p:spPr>
        <p:txBody>
          <a:bodyPr lIns="91440" tIns="45720" rIns="91440" bIns="45720" anchor="t">
            <a:normAutofit/>
          </a:bodyPr>
          <a:p>
            <a:pPr marL="343080" indent="-343080" algn="l" defTabSz="914400">
              <a:lnSpc>
                <a:spcPct val="100000"/>
              </a:lnSpc>
              <a:spcBef>
                <a:spcPts val="479"/>
              </a:spcBef>
              <a:buNone/>
              <a:tabLst>
                <a:tab pos="0" algn="l"/>
              </a:tabLst>
            </a:pPr>
            <a:r>
              <a:rPr lang="fr-FR" sz="2400" b="1" u="none" strike="noStrike">
                <a:solidFill>
                  <a:schemeClr val="dk1"/>
                </a:solidFill>
                <a:effectLst/>
                <a:uFillTx/>
                <a:latin typeface="Calibri"/>
              </a:rPr>
              <a:t>Les Foudroiements et les Ovnis</a:t>
            </a:r>
            <a:endParaRPr lang="fr-FR" sz="2400" b="0" u="none" strike="noStrike">
              <a:solidFill>
                <a:schemeClr val="dk1"/>
              </a:solidFill>
              <a:effectLst/>
              <a:uFillTx/>
              <a:latin typeface="Calibri"/>
            </a:endParaRPr>
          </a:p>
          <a:p>
            <a:pPr marL="343080" indent="-343080" algn="l" defTabSz="914400">
              <a:lnSpc>
                <a:spcPct val="100000"/>
              </a:lnSpc>
              <a:spcBef>
                <a:spcPts val="281"/>
              </a:spcBef>
              <a:buNone/>
              <a:tabLst>
                <a:tab pos="0" algn="l"/>
              </a:tabLst>
            </a:pPr>
            <a:endParaRPr lang="fr-FR" sz="1400" b="0" u="none" strike="noStrike">
              <a:solidFill>
                <a:schemeClr val="dk1"/>
              </a:solidFill>
              <a:effectLst/>
              <a:uFillTx/>
              <a:latin typeface="Calibri"/>
            </a:endParaRPr>
          </a:p>
          <a:p>
            <a:pPr marL="343080" indent="-343080" algn="l" defTabSz="914400">
              <a:lnSpc>
                <a:spcPct val="100000"/>
              </a:lnSpc>
              <a:spcBef>
                <a:spcPts val="281"/>
              </a:spcBef>
              <a:buNone/>
              <a:tabLst>
                <a:tab pos="0" algn="l"/>
              </a:tabLst>
            </a:pPr>
            <a:r>
              <a:rPr lang="fr-FR" sz="1400" b="0" u="none" strike="noStrike">
                <a:solidFill>
                  <a:schemeClr val="dk1"/>
                </a:solidFill>
                <a:effectLst/>
                <a:uFillTx/>
                <a:latin typeface="Calibri"/>
              </a:rPr>
              <a:t>         Amfréville (1) - Argences (2) -</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Asnelles (3)</a:t>
            </a:r>
            <a:r>
              <a:rPr lang="fr-FR" sz="1400" b="1" i="1" u="none" strike="noStrike">
                <a:solidFill>
                  <a:schemeClr val="dk1"/>
                </a:solidFill>
                <a:effectLst/>
                <a:uFillTx/>
                <a:latin typeface="Calibri"/>
              </a:rPr>
              <a:t> </a:t>
            </a:r>
            <a:r>
              <a:rPr lang="fr-FR" sz="1400" b="1" u="none" strike="noStrike">
                <a:solidFill>
                  <a:schemeClr val="dk1"/>
                </a:solidFill>
                <a:effectLst/>
                <a:uFillTx/>
                <a:latin typeface="Calibri"/>
              </a:rPr>
              <a:t>-</a:t>
            </a:r>
            <a:r>
              <a:rPr lang="fr-FR" sz="1400" b="0" u="none" strike="noStrike">
                <a:solidFill>
                  <a:schemeClr val="dk1"/>
                </a:solidFill>
                <a:effectLst/>
                <a:uFillTx/>
                <a:latin typeface="Calibri"/>
              </a:rPr>
              <a:t> Aubigny (4) - Aunay-sur-Odon/Les Monts d'Aunay (5)/Beauquay - Bayeux (6)</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Bénerville-sur-Mer (7)</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Bénouville (8)</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Biéville-Beuville (9)</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Blainville-sur-Orne (14) - Blonville-sur-Mer (11) - Bonneboscq (12) -</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Bretteville-sur-Laize (14) - Bretteville-sur-Odon (14)</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Bréville-les-Monts (15) - Cabourg (16) - Caen/La Folie-Couvrechef (17)</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Cauvicourt (18) – Cesny-les-Sources/Cesny-Bois-Halbout (19) - Cléville (20)</a:t>
            </a:r>
            <a:r>
              <a:rPr lang="fr-FR" sz="1400" b="1" i="1" u="none" strike="noStrike">
                <a:solidFill>
                  <a:schemeClr val="dk1"/>
                </a:solidFill>
                <a:effectLst/>
                <a:uFillTx/>
                <a:latin typeface="Calibri"/>
              </a:rPr>
              <a:t> – </a:t>
            </a:r>
            <a:r>
              <a:rPr lang="fr-FR" sz="1400" b="0" u="none" strike="noStrike">
                <a:solidFill>
                  <a:schemeClr val="dk1"/>
                </a:solidFill>
                <a:effectLst/>
                <a:uFillTx/>
                <a:latin typeface="Calibri"/>
              </a:rPr>
              <a:t>Laize-Clinchamps/Laize-la-Ville/Clinchamps-sur-Orne (21) - Condé-en-Normandie /Condé-sur-Noireau/L'Enault (22) - Courseulles-sur-Mer (23) – Courson/Saint-Sever-Calvados/Noues de Sienne (24) - Cricqueboeuf (25)</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Damblainville (26) - Deauville (27)</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Démouville (28) - Dives-sur-Mer (29)</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Douvres-la-Délivrande (30)</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Epron (31) - Equemauville (32) - Ernes (33) - Evrecy (34) - Fontaine-Etoupefour (35) - Frénouville (36) - Fumichon (37)</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Giberville (38) - Glos (39) - Grainville-Langannerie(40) - Graye-sur-Mer(41) - Hermanville-sur-Mer (42)</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Hérouville-Saint-Clair (43) - Honfleur (44) - Hotot-en-Auge (45) - Ifs (46)</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Jort (47) - Juaye-Mondaye (48) - Langrune-sur-Mer (49)</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La Caine (50) - </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Le Home-Varaville/Varaville (51)  - Le Pin (52) – Livarot – Pays – d’Auge/Livarot/Le Mesnil-Durand - (53)</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Lisieux (54) - Louvigny (55) - Luc-sur-Mer (56) - Merville-Franceville-Plage (57) - Mézidon-Vallée d’Auge/Saint-Julien-le-Faucon (58)</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Mondeville (59) - Morteaux-Couliboeuf (60) - Moult-Chicheboville (61)</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Moyaux (62) - Mutrécy (63) - Notre-Dame-de-Fresnay/Saint-Pierre-en-Auge/Saint-Pierre-sur-Dives (64) - Olendon (65) -</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Osmanville (66) - Ouilly-le-Basset/Pont-d’Ouilly (67) - Ouilly-le-Tesson (68) - Ouistreham (69) - Orbec (70)</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Pennedepie (71) - Perrières (72) - Pont-l’Évêque (73)</a:t>
            </a:r>
            <a:r>
              <a:rPr lang="fr-FR" sz="1400" b="1" i="1" u="none" strike="noStrike">
                <a:solidFill>
                  <a:schemeClr val="dk1"/>
                </a:solidFill>
                <a:effectLst/>
                <a:uFillTx/>
                <a:latin typeface="Calibri"/>
              </a:rPr>
              <a:t> </a:t>
            </a:r>
            <a:r>
              <a:rPr lang="fr-FR" sz="1400" b="0" i="1" u="none" strike="noStrike">
                <a:solidFill>
                  <a:schemeClr val="dk1"/>
                </a:solidFill>
                <a:effectLst/>
                <a:uFillTx/>
                <a:latin typeface="Calibri"/>
              </a:rPr>
              <a:t>-</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Port-en-Bessin-Huppain (74)</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Potigny (75) - Ranville (76) - Reux (77) - Rots/Lasson/Secqueville-en-Bessin (78) - Saint-Aubin-sur-Mer (79) - Saint-Contest (80)</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Saint-Gatien-des-Bois (81) – Seulline/Saint-Georges-d'Aunay (82) - Saint-Germain-de-Livet (83) - Sainte-Honorine des Pertes/Aure-sur-Mer (84) - Saint-Jean-des-Essartiers/</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Val-de-Drôme (85) - Saint-Laurent-sur-Mer (86) - Saint-Martin-des-Besaces/La Graverie/Souleuvre-en-Bocage (87) - Saint-Martin-aux-Chartrains (88) - Saint-Martin-de-la-Lieue (89) - Saint-Pair (90) - Saint-Vigor-le-Grand (91) - Saint-Waast-en-Auge (92) - Troarn/Sannerville/Bures-Dives/La Tranchée (93)</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Sallenelles (94) - Saon (95)</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Soumont-Saint-Quentin (96) - Surville (97) - Thaon (98)</a:t>
            </a:r>
            <a:r>
              <a:rPr lang="fr-FR" sz="1400" b="1" i="1" u="none" strike="noStrike">
                <a:solidFill>
                  <a:schemeClr val="dk1"/>
                </a:solidFill>
                <a:effectLst/>
                <a:uFillTx/>
                <a:latin typeface="Calibri"/>
              </a:rPr>
              <a:t> </a:t>
            </a:r>
            <a:r>
              <a:rPr lang="fr-FR" sz="1400" b="0" u="none" strike="noStrike">
                <a:solidFill>
                  <a:schemeClr val="dk1"/>
                </a:solidFill>
                <a:effectLst/>
                <a:uFillTx/>
                <a:latin typeface="Calibri"/>
              </a:rPr>
              <a:t>- Tilly-sur-Seulles (99) – Valorbiquet/Tordouet (100) - Trouville-sur-Mer (101) - Vacognes-Neuilly (102) - Vassy (103) - Viessoix (114) - Villers-Bocage (115) - Villers-sur-Mer (116) - Vire (117) - Brucourt (118) - Houlgate (119) - Villons-les-Buissons (120)</a:t>
            </a:r>
            <a:endParaRPr lang="fr-FR" sz="14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2D6071D6-F2C8-45F8-8EE8-78045FB5CAC1}" type="slidenum">
              <a:t>257</a:t>
            </a:fld>
          </a:p>
        </p:txBody>
      </p:sp>
    </p:spTree>
  </p:cSld>
  <p:transition>
    <p:fade thruBlk="true"/>
  </p:transition>
</p:sld>
</file>

<file path=ppt/slides/slide2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Image/112/Sismicité et Ovnis</a:t>
            </a:r>
            <a:endParaRPr lang="fr-FR" sz="3600" b="0" u="none" strike="noStrike">
              <a:solidFill>
                <a:schemeClr val="dk1"/>
              </a:solidFill>
              <a:effectLst/>
              <a:uFillTx/>
              <a:latin typeface="Calibri"/>
            </a:endParaRPr>
          </a:p>
        </p:txBody>
      </p:sp>
      <p:pic>
        <p:nvPicPr>
          <p:cNvPr id="508" name="Espace réservé du contenu 3" descr="112 SISMICITE ET OVNIS.jpg"/>
          <p:cNvPicPr/>
          <p:nvPr/>
        </p:nvPicPr>
        <p:blipFill>
          <a:blip r:embed="rId1"/>
          <a:stretch/>
        </p:blipFill>
        <p:spPr>
          <a:xfrm>
            <a:off x="23040" y="1632960"/>
            <a:ext cx="9095400" cy="4457880"/>
          </a:xfrm>
          <a:prstGeom prst="rect">
            <a:avLst/>
          </a:prstGeom>
          <a:noFill/>
          <a:ln w="0">
            <a:noFill/>
          </a:ln>
        </p:spPr>
      </p:pic>
      <p:sp>
        <p:nvSpPr>
          <p:cNvPr id="3" name="PlaceHolder 2"/>
          <p:cNvSpPr>
            <a:spLocks noGrp="1"/>
          </p:cNvSpPr>
          <p:nvPr>
            <p:ph type="sldNum" idx="36"/>
          </p:nvPr>
        </p:nvSpPr>
        <p:spPr/>
        <p:txBody>
          <a:bodyPr/>
          <a:p>
            <a:fld id="{FAE438F4-9B6B-43E8-B185-41A778618DA4}" type="slidenum">
              <a:t>258</a:t>
            </a:fld>
          </a:p>
        </p:txBody>
      </p:sp>
    </p:spTree>
  </p:cSld>
  <p:transition>
    <p:fade thruBlk="true"/>
  </p:transition>
</p:sld>
</file>

<file path=ppt/slides/slide2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9"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Image/113/Collapse EM dans l'Estuaire de la Seine</a:t>
            </a:r>
            <a:endParaRPr lang="fr-FR" sz="3600" b="0" u="none" strike="noStrike">
              <a:solidFill>
                <a:schemeClr val="dk1"/>
              </a:solidFill>
              <a:effectLst/>
              <a:uFillTx/>
              <a:latin typeface="Calibri"/>
            </a:endParaRPr>
          </a:p>
        </p:txBody>
      </p:sp>
      <p:pic>
        <p:nvPicPr>
          <p:cNvPr id="510" name="Espace réservé du contenu 3" descr="113 COLLAPSE EM DANS L'ESTUAIRE DE LA SEINE.jpg"/>
          <p:cNvPicPr/>
          <p:nvPr/>
        </p:nvPicPr>
        <p:blipFill>
          <a:blip r:embed="rId1"/>
          <a:stretch/>
        </p:blipFill>
        <p:spPr>
          <a:xfrm>
            <a:off x="64440" y="2064960"/>
            <a:ext cx="9012960" cy="3593520"/>
          </a:xfrm>
          <a:prstGeom prst="rect">
            <a:avLst/>
          </a:prstGeom>
          <a:noFill/>
          <a:ln w="0">
            <a:noFill/>
          </a:ln>
        </p:spPr>
      </p:pic>
      <p:sp>
        <p:nvSpPr>
          <p:cNvPr id="3" name="PlaceHolder 2"/>
          <p:cNvSpPr>
            <a:spLocks noGrp="1"/>
          </p:cNvSpPr>
          <p:nvPr>
            <p:ph type="sldNum" idx="36"/>
          </p:nvPr>
        </p:nvSpPr>
        <p:spPr/>
        <p:txBody>
          <a:bodyPr/>
          <a:p>
            <a:fld id="{A6677B3A-3ABA-4CAF-A00A-AEEF748481C1}" type="slidenum">
              <a:t>259</a:t>
            </a:fld>
          </a:p>
        </p:txBody>
      </p:sp>
    </p:spTree>
  </p:cSld>
  <p:transition>
    <p:fade thruBlk="true"/>
  </p:transition>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PlaceHolder 1"/>
          <p:cNvSpPr>
            <a:spLocks noGrp="1"/>
          </p:cNvSpPr>
          <p:nvPr>
            <p:ph type="title"/>
          </p:nvPr>
        </p:nvSpPr>
        <p:spPr>
          <a:xfrm>
            <a:off x="0" y="116640"/>
            <a:ext cx="9141480" cy="77544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u="none" strike="noStrike">
                <a:solidFill>
                  <a:schemeClr val="dk1"/>
                </a:solidFill>
                <a:effectLst/>
                <a:uFillTx/>
                <a:latin typeface="Calibri"/>
              </a:rPr>
              <a:t>Image/05/LES FOYERS ET LES POINTS CHAUDS</a:t>
            </a:r>
            <a:endParaRPr lang="fr-FR" sz="3600" b="0" u="none" strike="noStrike">
              <a:solidFill>
                <a:schemeClr val="dk1"/>
              </a:solidFill>
              <a:effectLst/>
              <a:uFillTx/>
              <a:latin typeface="Calibri"/>
            </a:endParaRPr>
          </a:p>
        </p:txBody>
      </p:sp>
      <p:pic>
        <p:nvPicPr>
          <p:cNvPr id="123" name="Espace réservé du contenu 7" descr="109 LA STRUCTURE ENERGETIQUE DES OVNIS.jpg"/>
          <p:cNvPicPr/>
          <p:nvPr/>
        </p:nvPicPr>
        <p:blipFill>
          <a:blip r:embed="rId1"/>
          <a:stretch/>
        </p:blipFill>
        <p:spPr>
          <a:xfrm>
            <a:off x="1890720" y="980640"/>
            <a:ext cx="5271120" cy="5802840"/>
          </a:xfrm>
          <a:prstGeom prst="rect">
            <a:avLst/>
          </a:prstGeom>
          <a:noFill/>
          <a:ln w="0">
            <a:noFill/>
          </a:ln>
        </p:spPr>
      </p:pic>
      <p:sp>
        <p:nvSpPr>
          <p:cNvPr id="3" name="PlaceHolder 2"/>
          <p:cNvSpPr>
            <a:spLocks noGrp="1"/>
          </p:cNvSpPr>
          <p:nvPr>
            <p:ph type="sldNum" idx="36"/>
          </p:nvPr>
        </p:nvSpPr>
        <p:spPr/>
        <p:txBody>
          <a:bodyPr/>
          <a:p>
            <a:fld id="{511AB2BC-2A12-428D-9725-C9D61A8E2D6A}" type="slidenum">
              <a:t>26</a:t>
            </a:fld>
          </a:p>
        </p:txBody>
      </p:sp>
    </p:spTree>
  </p:cSld>
  <p:transition>
    <p:fade thruBlk="true"/>
  </p:transition>
</p:sld>
</file>

<file path=ppt/slides/slide2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1"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Image/114/Les Explosions et les Ovnis</a:t>
            </a:r>
            <a:endParaRPr lang="fr-FR" sz="3600" b="0" u="none" strike="noStrike">
              <a:solidFill>
                <a:schemeClr val="dk1"/>
              </a:solidFill>
              <a:effectLst/>
              <a:uFillTx/>
              <a:latin typeface="Calibri"/>
            </a:endParaRPr>
          </a:p>
        </p:txBody>
      </p:sp>
      <p:pic>
        <p:nvPicPr>
          <p:cNvPr id="512" name="Espace réservé du contenu 3" descr="114  LES EXPLOSIONS ET LES OVNIS.jpg"/>
          <p:cNvPicPr/>
          <p:nvPr/>
        </p:nvPicPr>
        <p:blipFill>
          <a:blip r:embed="rId1"/>
          <a:stretch/>
        </p:blipFill>
        <p:spPr>
          <a:xfrm>
            <a:off x="73080" y="1848960"/>
            <a:ext cx="8994960" cy="4025520"/>
          </a:xfrm>
          <a:prstGeom prst="rect">
            <a:avLst/>
          </a:prstGeom>
          <a:noFill/>
          <a:ln w="0">
            <a:noFill/>
          </a:ln>
        </p:spPr>
      </p:pic>
      <p:sp>
        <p:nvSpPr>
          <p:cNvPr id="3" name="PlaceHolder 2"/>
          <p:cNvSpPr>
            <a:spLocks noGrp="1"/>
          </p:cNvSpPr>
          <p:nvPr>
            <p:ph type="sldNum" idx="36"/>
          </p:nvPr>
        </p:nvSpPr>
        <p:spPr/>
        <p:txBody>
          <a:bodyPr/>
          <a:p>
            <a:fld id="{6C980E23-EE95-4E87-9033-F47B85FE3CBB}" type="slidenum">
              <a:t>260</a:t>
            </a:fld>
          </a:p>
        </p:txBody>
      </p:sp>
    </p:spTree>
  </p:cSld>
  <p:transition>
    <p:fade thruBlk="true"/>
  </p:transition>
</p:sld>
</file>

<file path=ppt/slides/slide2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3" name="PlaceHolder 1"/>
          <p:cNvSpPr>
            <a:spLocks noGrp="1"/>
          </p:cNvSpPr>
          <p:nvPr>
            <p:ph type="title"/>
          </p:nvPr>
        </p:nvSpPr>
        <p:spPr>
          <a:xfrm>
            <a:off x="457200" y="4464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Image/115/Les Explosions </a:t>
            </a:r>
            <a:r>
              <a:rPr lang="fr-FR" sz="3600" b="1" u="none" strike="noStrike">
                <a:solidFill>
                  <a:schemeClr val="dk1"/>
                </a:solidFill>
                <a:effectLst/>
                <a:uFillTx/>
                <a:latin typeface="Calibri"/>
              </a:rPr>
              <a:t>Telluriques et Atmosphériques</a:t>
            </a:r>
            <a:endParaRPr lang="fr-FR" sz="3600" b="0" u="none" strike="noStrike">
              <a:solidFill>
                <a:schemeClr val="dk1"/>
              </a:solidFill>
              <a:effectLst/>
              <a:uFillTx/>
              <a:latin typeface="Calibri"/>
            </a:endParaRPr>
          </a:p>
        </p:txBody>
      </p:sp>
      <p:pic>
        <p:nvPicPr>
          <p:cNvPr id="514" name="Espace réservé du contenu 3" descr="115 LES EXPLOSIONS TELLURIQUES ET AMOSPHERIQUES.jpg"/>
          <p:cNvPicPr/>
          <p:nvPr/>
        </p:nvPicPr>
        <p:blipFill>
          <a:blip r:embed="rId1"/>
          <a:stretch/>
        </p:blipFill>
        <p:spPr>
          <a:xfrm>
            <a:off x="1303920" y="1272960"/>
            <a:ext cx="6533640" cy="5609880"/>
          </a:xfrm>
          <a:prstGeom prst="rect">
            <a:avLst/>
          </a:prstGeom>
          <a:noFill/>
          <a:ln w="0">
            <a:noFill/>
          </a:ln>
        </p:spPr>
      </p:pic>
      <p:sp>
        <p:nvSpPr>
          <p:cNvPr id="3" name="PlaceHolder 2"/>
          <p:cNvSpPr>
            <a:spLocks noGrp="1"/>
          </p:cNvSpPr>
          <p:nvPr>
            <p:ph type="sldNum" idx="36"/>
          </p:nvPr>
        </p:nvSpPr>
        <p:spPr/>
        <p:txBody>
          <a:bodyPr/>
          <a:p>
            <a:fld id="{2FBBC411-4121-4DC2-97B9-A005FADF49FE}" type="slidenum">
              <a:t>261</a:t>
            </a:fld>
          </a:p>
        </p:txBody>
      </p:sp>
    </p:spTree>
  </p:cSld>
  <p:transition>
    <p:fade thruBlk="true"/>
  </p:transition>
</p:sld>
</file>

<file path=ppt/slides/slide2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Image/116/Les Ovnis et les Collapses Explosifs</a:t>
            </a:r>
            <a:endParaRPr lang="fr-FR" sz="3600" b="0" u="none" strike="noStrike">
              <a:solidFill>
                <a:schemeClr val="dk1"/>
              </a:solidFill>
              <a:effectLst/>
              <a:uFillTx/>
              <a:latin typeface="Calibri"/>
            </a:endParaRPr>
          </a:p>
        </p:txBody>
      </p:sp>
      <p:pic>
        <p:nvPicPr>
          <p:cNvPr id="516" name="Espace réservé du contenu 3" descr="116 LES OVNIS ET LES COLLAPSES EXPLOSIFS.jpg"/>
          <p:cNvPicPr/>
          <p:nvPr/>
        </p:nvPicPr>
        <p:blipFill>
          <a:blip r:embed="rId1"/>
          <a:stretch/>
        </p:blipFill>
        <p:spPr>
          <a:xfrm>
            <a:off x="1001880" y="1484640"/>
            <a:ext cx="7138080" cy="5330160"/>
          </a:xfrm>
          <a:prstGeom prst="rect">
            <a:avLst/>
          </a:prstGeom>
          <a:noFill/>
          <a:ln w="0">
            <a:noFill/>
          </a:ln>
        </p:spPr>
      </p:pic>
      <p:sp>
        <p:nvSpPr>
          <p:cNvPr id="3" name="PlaceHolder 2"/>
          <p:cNvSpPr>
            <a:spLocks noGrp="1"/>
          </p:cNvSpPr>
          <p:nvPr>
            <p:ph type="sldNum" idx="36"/>
          </p:nvPr>
        </p:nvSpPr>
        <p:spPr/>
        <p:txBody>
          <a:bodyPr/>
          <a:p>
            <a:fld id="{538D9A5E-45DB-440F-B982-8EDD2179F887}" type="slidenum">
              <a:t>262</a:t>
            </a:fld>
          </a:p>
        </p:txBody>
      </p:sp>
    </p:spTree>
  </p:cSld>
  <p:transition>
    <p:fade thruBlk="true"/>
  </p:transition>
</p:sld>
</file>

<file path=ppt/slides/slide2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7"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séismes pourraient être, dans une large mesure, les conséquences et non les causes de ces collapses explosifs, qui se produisent sous terre à 57 % et dans l'atmosphère à 43 %, dont l'origine ne serait pas naturelle mais artificielle, comme celui qui a provoqué le Tsunami entraînant la destruction de la centrale nucléaire de Fukushima, le 11 mars 2011, tel que l'ont prouvé les sismologues japonais.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Voir Annexe 02 : Radioactivité et Ovnis en Normandie.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5980789-8F1D-4532-B644-35AE1F223A55}" type="slidenum">
              <a:t>263</a:t>
            </a:fld>
          </a:p>
        </p:txBody>
      </p:sp>
    </p:spTree>
  </p:cSld>
  <p:transition>
    <p:fade thruBlk="true"/>
  </p:transition>
</p:sld>
</file>

<file path=ppt/slides/slide2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8" name="PlaceHolder 1"/>
          <p:cNvSpPr>
            <a:spLocks noGrp="1"/>
          </p:cNvSpPr>
          <p:nvPr>
            <p:ph/>
          </p:nvPr>
        </p:nvSpPr>
        <p:spPr>
          <a:xfrm>
            <a:off x="457200" y="404640"/>
            <a:ext cx="8227080" cy="5718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Pour la Normandie, les études comparatives, indiquent que ces collapses explosifs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sont liées à l'activité de nos </a:t>
            </a:r>
            <a:r>
              <a:rPr lang="fr-FR" sz="3200" b="0" i="1" u="none" strike="noStrike">
                <a:solidFill>
                  <a:schemeClr val="dk1"/>
                </a:solidFill>
                <a:effectLst/>
                <a:uFillTx/>
                <a:latin typeface="Calibri"/>
              </a:rPr>
              <a:t>visiteurs</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célestes</a:t>
            </a:r>
            <a:r>
              <a:rPr lang="fr-FR" sz="3200" b="0" u="none" strike="noStrike">
                <a:solidFill>
                  <a:schemeClr val="dk1"/>
                </a:solidFill>
                <a:effectLst/>
                <a:uFillTx/>
                <a:latin typeface="Calibri"/>
              </a:rPr>
              <a:t> puisqu'elles augmentent proportionnellement aux apparitions des ovnis de ces dernières années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59 % de ces explosions se produisent en zone maritime et non sur le continent, contre 41 % en secteur terrestre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et leurs concentrations sont remarquables dans nos estuaires ou très près de nos côtes maritimes et du littoral.</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2A1993C3-7E70-4E64-A8D7-1ACCFD01C304}" type="slidenum">
              <a:t>264</a:t>
            </a:fld>
          </a:p>
        </p:txBody>
      </p:sp>
    </p:spTree>
  </p:cSld>
  <p:transition>
    <p:fade thruBlk="true"/>
  </p:transition>
</p:sld>
</file>

<file path=ppt/slides/slide2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9" name="PlaceHolder 1"/>
          <p:cNvSpPr>
            <a:spLocks noGrp="1"/>
          </p:cNvSpPr>
          <p:nvPr>
            <p:ph type="title"/>
          </p:nvPr>
        </p:nvSpPr>
        <p:spPr>
          <a:xfrm>
            <a:off x="251640" y="274680"/>
            <a:ext cx="871056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br>
              <a:rPr sz="3600"/>
            </a:br>
            <a:r>
              <a:rPr lang="fr-FR" sz="3600" b="1" i="1" u="none" strike="noStrike">
                <a:solidFill>
                  <a:schemeClr val="dk1"/>
                </a:solidFill>
                <a:effectLst/>
                <a:uFillTx/>
                <a:latin typeface="Calibri"/>
              </a:rPr>
              <a:t>Image/117/Explosions terrestres et maritimes</a:t>
            </a:r>
            <a:br>
              <a:rPr sz="3600"/>
            </a:br>
            <a:endParaRPr lang="fr-FR" sz="3600" b="0" u="none" strike="noStrike">
              <a:solidFill>
                <a:schemeClr val="dk1"/>
              </a:solidFill>
              <a:effectLst/>
              <a:uFillTx/>
              <a:latin typeface="Calibri"/>
            </a:endParaRPr>
          </a:p>
        </p:txBody>
      </p:sp>
      <p:pic>
        <p:nvPicPr>
          <p:cNvPr id="520" name="Espace réservé du contenu 3" descr="117  EXPLOSIONS TERRESTRES ET MARITIMES.jpg"/>
          <p:cNvPicPr/>
          <p:nvPr/>
        </p:nvPicPr>
        <p:blipFill>
          <a:blip r:embed="rId1"/>
          <a:stretch/>
        </p:blipFill>
        <p:spPr>
          <a:xfrm>
            <a:off x="1493280" y="1789560"/>
            <a:ext cx="6398640" cy="5065920"/>
          </a:xfrm>
          <a:prstGeom prst="rect">
            <a:avLst/>
          </a:prstGeom>
          <a:noFill/>
          <a:ln w="0">
            <a:noFill/>
          </a:ln>
        </p:spPr>
      </p:pic>
      <p:sp>
        <p:nvSpPr>
          <p:cNvPr id="3" name="PlaceHolder 2"/>
          <p:cNvSpPr>
            <a:spLocks noGrp="1"/>
          </p:cNvSpPr>
          <p:nvPr>
            <p:ph type="sldNum" idx="36"/>
          </p:nvPr>
        </p:nvSpPr>
        <p:spPr/>
        <p:txBody>
          <a:bodyPr/>
          <a:p>
            <a:fld id="{835B45ED-A97D-4DF2-A30C-C9BE4F7B2BE5}" type="slidenum">
              <a:t>265</a:t>
            </a:fld>
          </a:p>
        </p:txBody>
      </p:sp>
    </p:spTree>
  </p:cSld>
  <p:transition>
    <p:fade thruBlk="true"/>
  </p:transition>
</p:sld>
</file>

<file path=ppt/slides/slide2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1"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Image/118/Les OANI </a:t>
            </a:r>
            <a:r>
              <a:rPr lang="fr-FR" sz="3600" b="1" u="none" strike="noStrike">
                <a:solidFill>
                  <a:schemeClr val="dk1"/>
                </a:solidFill>
                <a:effectLst/>
                <a:uFillTx/>
                <a:latin typeface="Calibri"/>
              </a:rPr>
              <a:t>(Objet Aquatique Non-Identifié)</a:t>
            </a:r>
            <a:endParaRPr lang="fr-FR" sz="3600" b="0" u="none" strike="noStrike">
              <a:solidFill>
                <a:schemeClr val="dk1"/>
              </a:solidFill>
              <a:effectLst/>
              <a:uFillTx/>
              <a:latin typeface="Calibri"/>
            </a:endParaRPr>
          </a:p>
        </p:txBody>
      </p:sp>
      <p:pic>
        <p:nvPicPr>
          <p:cNvPr id="522" name="Espace réservé du contenu 3" descr="118 LES OANI DE LA MANCHE.jpg"/>
          <p:cNvPicPr/>
          <p:nvPr/>
        </p:nvPicPr>
        <p:blipFill>
          <a:blip r:embed="rId1"/>
          <a:stretch/>
        </p:blipFill>
        <p:spPr>
          <a:xfrm>
            <a:off x="2090160" y="1560960"/>
            <a:ext cx="4960800" cy="5177880"/>
          </a:xfrm>
          <a:prstGeom prst="rect">
            <a:avLst/>
          </a:prstGeom>
          <a:noFill/>
          <a:ln w="0">
            <a:noFill/>
          </a:ln>
        </p:spPr>
      </p:pic>
      <p:sp>
        <p:nvSpPr>
          <p:cNvPr id="3" name="PlaceHolder 2"/>
          <p:cNvSpPr>
            <a:spLocks noGrp="1"/>
          </p:cNvSpPr>
          <p:nvPr>
            <p:ph type="sldNum" idx="36"/>
          </p:nvPr>
        </p:nvSpPr>
        <p:spPr/>
        <p:txBody>
          <a:bodyPr/>
          <a:p>
            <a:fld id="{B9AF8D2B-3633-44CA-A6FA-A2AA8482CAF5}" type="slidenum">
              <a:t>266</a:t>
            </a:fld>
          </a:p>
        </p:txBody>
      </p:sp>
    </p:spTree>
  </p:cSld>
  <p:transition>
    <p:fade thruBlk="true"/>
  </p:transition>
</p:sld>
</file>

<file path=ppt/slides/slide2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3" name="PlaceHolder 1"/>
          <p:cNvSpPr>
            <a:spLocks noGrp="1"/>
          </p:cNvSpPr>
          <p:nvPr>
            <p:ph/>
          </p:nvPr>
        </p:nvSpPr>
        <p:spPr>
          <a:xfrm>
            <a:off x="457200" y="332640"/>
            <a:ext cx="8227080" cy="6190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Barneville - Carteret (50) - 1974</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Témoignage d’un Pêcheur Professionnel</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J’étais en train de pêcher au large de Barneville - Carteret, lorsque soudain la mer s’est ouverte, comme une bouche, d’où est sorti un engin qui est parti à toute vitesse dans l’atmosphère, sans aucun bruit, et sans que l’eau ruisselle sur sa Coque.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01 Témoin.</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Source : Jean-Claude Bourret - France Inter - Anews Securite qeclairages - Agora Médias -YouTube - 22/03/2021.</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92D7A74-2882-4C65-AE8D-D5CD3DD349F8}" type="slidenum">
              <a:t>267</a:t>
            </a:fld>
          </a:p>
        </p:txBody>
      </p:sp>
    </p:spTree>
  </p:cSld>
  <p:transition>
    <p:fade thruBlk="true"/>
  </p:transition>
</p:sld>
</file>

<file path=ppt/slides/slide2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4"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Compte-tenu, aussi, que des Objets Aquatiques Non-Identifiés (OANI) sont continuellement observés depuis les rivages normands, et que nombre de ces collapses explosifs sont certifiés par les sismographes, tirs de mines, ou de carrières, terrestres, souterrains ou/et maritimes (!?, il n'y évidemment pas de carrières ni de mines sous la mer ou dans nos estuaires), excluant ainsi une origine sismique et/ou humaine, et dans des sites de non-activité minière, une source </a:t>
            </a:r>
            <a:r>
              <a:rPr lang="fr-FR" sz="3200" b="0" i="1" u="none" strike="noStrike">
                <a:solidFill>
                  <a:schemeClr val="dk1"/>
                </a:solidFill>
                <a:effectLst/>
                <a:uFillTx/>
                <a:latin typeface="Calibri"/>
              </a:rPr>
              <a:t>allogène </a:t>
            </a:r>
            <a:r>
              <a:rPr lang="fr-FR" sz="3200" b="0" u="none" strike="noStrike">
                <a:solidFill>
                  <a:schemeClr val="dk1"/>
                </a:solidFill>
                <a:effectLst/>
                <a:uFillTx/>
                <a:latin typeface="Calibri"/>
              </a:rPr>
              <a:t>est imputable à ces collapses explosifs.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B3CB5E7-684F-4442-9623-8A206AC18C72}" type="slidenum">
              <a:t>268</a:t>
            </a:fld>
          </a:p>
        </p:txBody>
      </p:sp>
    </p:spTree>
  </p:cSld>
  <p:transition>
    <p:fade thruBlk="true"/>
  </p:transition>
</p:sld>
</file>

<file path=ppt/slides/slide2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5" name="PlaceHolder 1"/>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L'exploitation des dépôts d'alluvions précieux, des terres rares, et des nodules polymétalliques, est sans aucun doute l'objectif des intrus allogènes  dont les ovnis, sont souvent signalés à proximité immédiate des carrières et des mines.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B3D57A5-9355-429B-A3AE-6C61FE5BA7B5}" type="slidenum">
              <a:t>269</a:t>
            </a:fld>
          </a:p>
        </p:txBody>
      </p:sp>
    </p:spTree>
  </p:cSld>
  <p:transition>
    <p:fade thruBlk="true"/>
  </p:transition>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fontScale="85000" lnSpcReduction="19999"/>
          </a:bodyPr>
          <a:p>
            <a:pPr indent="0" algn="ctr" defTabSz="914400">
              <a:lnSpc>
                <a:spcPct val="100000"/>
              </a:lnSpc>
              <a:buNone/>
              <a:tabLst>
                <a:tab pos="0" algn="l"/>
              </a:tabLst>
            </a:pPr>
            <a:r>
              <a:rPr lang="fr-FR" sz="4400" b="0" i="1" u="none" strike="noStrike">
                <a:solidFill>
                  <a:srgbClr val="000000"/>
                </a:solidFill>
                <a:effectLst/>
                <a:uFillTx/>
                <a:latin typeface="Georgia"/>
                <a:ea typeface="Times New Roman"/>
              </a:rPr>
              <a:t>Lumières Dans La Nuit </a:t>
            </a:r>
            <a:br>
              <a:rPr sz="4400"/>
            </a:br>
            <a:endParaRPr lang="fr-FR" sz="4400" b="0" u="none" strike="noStrike">
              <a:solidFill>
                <a:schemeClr val="dk1"/>
              </a:solidFill>
              <a:effectLst/>
              <a:uFillTx/>
              <a:latin typeface="Calibri"/>
            </a:endParaRPr>
          </a:p>
        </p:txBody>
      </p:sp>
      <p:sp>
        <p:nvSpPr>
          <p:cNvPr id="125" name="PlaceHolder 2"/>
          <p:cNvSpPr>
            <a:spLocks noGrp="1"/>
          </p:cNvSpPr>
          <p:nvPr>
            <p:ph/>
          </p:nvPr>
        </p:nvSpPr>
        <p:spPr>
          <a:xfrm>
            <a:off x="395640" y="1340640"/>
            <a:ext cx="8227080" cy="5070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L'ovnilogie est une discipline de recherche, d'enquête et de collecte rigoureuse de données, pour </a:t>
            </a:r>
            <a:r>
              <a:rPr lang="fr-FR" sz="3200" b="1" i="1" u="none" strike="noStrike">
                <a:solidFill>
                  <a:schemeClr val="dk1"/>
                </a:solidFill>
                <a:effectLst/>
                <a:uFillTx/>
                <a:latin typeface="Calibri"/>
              </a:rPr>
              <a:t>une analyse statistique et une étude sémantique</a:t>
            </a:r>
            <a:r>
              <a:rPr lang="fr-FR" sz="3200" b="0" u="none" strike="noStrike">
                <a:solidFill>
                  <a:schemeClr val="dk1"/>
                </a:solidFill>
                <a:effectLst/>
                <a:uFillTx/>
                <a:latin typeface="Calibri"/>
              </a:rPr>
              <a:t>, permettant la découverte de ce qui existe et l'acquisition d'un nouveau savoir, afin d'élargir le cercle préalable de nos connaissances normatives.</a:t>
            </a:r>
            <a:r>
              <a:rPr lang="fr-FR" sz="3200" b="0" i="1" u="none" strike="noStrike">
                <a:solidFill>
                  <a:schemeClr val="dk1"/>
                </a:solidFill>
                <a:effectLst/>
                <a:uFillTx/>
                <a:latin typeface="Calibri"/>
              </a:rPr>
              <a:t>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Fernand Lagarde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98608AA5-7030-401B-8FD5-BB8077109F9B}" type="slidenum">
              <a:t>27</a:t>
            </a:fld>
          </a:p>
        </p:txBody>
      </p:sp>
    </p:spTree>
  </p:cSld>
  <p:transition>
    <p:fade thruBlk="true"/>
  </p:transition>
</p:sld>
</file>

<file path=ppt/slides/slide2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6" name="PlaceHolder 1"/>
          <p:cNvSpPr>
            <a:spLocks noGrp="1"/>
          </p:cNvSpPr>
          <p:nvPr>
            <p:ph type="title"/>
          </p:nvPr>
        </p:nvSpPr>
        <p:spPr>
          <a:xfrm>
            <a:off x="457200" y="18864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Image/119/Progression des</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ovnis et</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des</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explosions</a:t>
            </a:r>
            <a:endParaRPr lang="fr-FR" sz="3600" b="0" u="none" strike="noStrike">
              <a:solidFill>
                <a:schemeClr val="dk1"/>
              </a:solidFill>
              <a:effectLst/>
              <a:uFillTx/>
              <a:latin typeface="Calibri"/>
            </a:endParaRPr>
          </a:p>
        </p:txBody>
      </p:sp>
      <p:pic>
        <p:nvPicPr>
          <p:cNvPr id="527" name="Espace réservé du contenu 3" descr="119 PROGRESSION DES OVNIS ET DES EXPLOSIONS.jpg"/>
          <p:cNvPicPr/>
          <p:nvPr/>
        </p:nvPicPr>
        <p:blipFill>
          <a:blip r:embed="rId1"/>
          <a:stretch/>
        </p:blipFill>
        <p:spPr>
          <a:xfrm>
            <a:off x="1281960" y="1488960"/>
            <a:ext cx="6577560" cy="5321880"/>
          </a:xfrm>
          <a:prstGeom prst="rect">
            <a:avLst/>
          </a:prstGeom>
          <a:noFill/>
          <a:ln w="0">
            <a:noFill/>
          </a:ln>
        </p:spPr>
      </p:pic>
      <p:sp>
        <p:nvSpPr>
          <p:cNvPr id="3" name="PlaceHolder 2"/>
          <p:cNvSpPr>
            <a:spLocks noGrp="1"/>
          </p:cNvSpPr>
          <p:nvPr>
            <p:ph type="sldNum" idx="36"/>
          </p:nvPr>
        </p:nvSpPr>
        <p:spPr/>
        <p:txBody>
          <a:bodyPr/>
          <a:p>
            <a:fld id="{0F6A4D95-EE91-471B-BDBC-5CF0CF894ABE}" type="slidenum">
              <a:t>270</a:t>
            </a:fld>
          </a:p>
        </p:txBody>
      </p:sp>
    </p:spTree>
  </p:cSld>
  <p:transition>
    <p:fade thruBlk="true"/>
  </p:transition>
</p:sld>
</file>

<file path=ppt/slides/slide2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8" name="PlaceHolder 1"/>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Quinéville - Carrière de la Quarzite - les - Landes (50) - Manche - Normandie - France - juillet 1975 - vers 22 h 00</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6550021-DC43-4CC1-8493-93CCD4C43A35}" type="slidenum">
              <a:t>271</a:t>
            </a:fld>
          </a:p>
        </p:txBody>
      </p:sp>
    </p:spTree>
  </p:cSld>
  <p:transition>
    <p:fade thruBlk="true"/>
  </p:transition>
</p:sld>
</file>

<file path=ppt/slides/slide2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9"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Image/119 bis/La Carrière</a:t>
            </a:r>
            <a:endParaRPr lang="fr-FR" sz="3600" b="0" u="none" strike="noStrike">
              <a:solidFill>
                <a:schemeClr val="dk1"/>
              </a:solidFill>
              <a:effectLst/>
              <a:uFillTx/>
              <a:latin typeface="Calibri"/>
            </a:endParaRPr>
          </a:p>
        </p:txBody>
      </p:sp>
      <p:pic>
        <p:nvPicPr>
          <p:cNvPr id="530" name="Espace réservé du contenu 3" descr="119 BIS LA CARRIERE.jpg"/>
          <p:cNvPicPr/>
          <p:nvPr/>
        </p:nvPicPr>
        <p:blipFill>
          <a:blip r:embed="rId1"/>
          <a:stretch/>
        </p:blipFill>
        <p:spPr>
          <a:xfrm>
            <a:off x="1979640" y="1184760"/>
            <a:ext cx="5182200" cy="5554080"/>
          </a:xfrm>
          <a:prstGeom prst="rect">
            <a:avLst/>
          </a:prstGeom>
          <a:noFill/>
          <a:ln w="0">
            <a:noFill/>
          </a:ln>
        </p:spPr>
      </p:pic>
      <p:sp>
        <p:nvSpPr>
          <p:cNvPr id="3" name="PlaceHolder 2"/>
          <p:cNvSpPr>
            <a:spLocks noGrp="1"/>
          </p:cNvSpPr>
          <p:nvPr>
            <p:ph type="sldNum" idx="36"/>
          </p:nvPr>
        </p:nvSpPr>
        <p:spPr/>
        <p:txBody>
          <a:bodyPr/>
          <a:p>
            <a:fld id="{2779B89E-08B0-4071-95FA-0A0D30D1291A}" type="slidenum">
              <a:t>272</a:t>
            </a:fld>
          </a:p>
        </p:txBody>
      </p:sp>
    </p:spTree>
  </p:cSld>
  <p:transition>
    <p:fade thruBlk="true"/>
  </p:transition>
</p:sld>
</file>

<file path=ppt/slides/slide2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1"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Quinéville - Carrière de la Quarzite - les - Landes (50)</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Carrière  de la Quarzite les landes  - D. 42 entre Quinéville et Montebourg (50) - Juillet 1975.</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Aux environs de 22 h 00</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Témoin, M. Defay Philippe : Par une belle soirée d’été, ciel sans nuage, clair de lune, nous sommes partis à cinq dans une vieille aronde pour aller danser au dancing (boîte de nuit) du Moulin Normand.</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75DFDE5-E761-4EB0-BB31-16519A74A6F0}" type="slidenum">
              <a:t>273</a:t>
            </a:fld>
          </a:p>
        </p:txBody>
      </p:sp>
    </p:spTree>
  </p:cSld>
  <p:transition>
    <p:fade thruBlk="true"/>
  </p:transition>
</p:sld>
</file>

<file path=ppt/slides/slide2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2" name="PlaceHolder 1"/>
          <p:cNvSpPr>
            <a:spLocks noGrp="1"/>
          </p:cNvSpPr>
          <p:nvPr>
            <p:ph/>
          </p:nvPr>
        </p:nvSpPr>
        <p:spPr>
          <a:xfrm>
            <a:off x="457200" y="332640"/>
            <a:ext cx="8227080" cy="619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Ayant pris la route Cherbourg-Valognes, arrivés à cet endroit nous avons des ennuis avec la durite de la voiture. Nous réparons sur place et repartons.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Valognes, Montebourg sans problème, la direction à prendre était Quinéville. Et c’est là que tout commence.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Entre Montebourg et Quinéville un peu avant un demi kilomètre du carrefour qui conduit à droite vers Fontenay-sur-Mer, à gauche vers Aumerville-Lestre à un lieu dit « Quarzite les Landes ». Patrice, le conducteur s’arrête devant la carrière pour vérifier l’eau du radiateur. Comme celui-ci avait de nouveau baissé considérablement, il commence à s’inquiéter de peur de casser son moteur.</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C123B88-EC46-4864-B52A-56B9F3D020BE}" type="slidenum">
              <a:t>274</a:t>
            </a:fld>
          </a:p>
        </p:txBody>
      </p:sp>
    </p:spTree>
  </p:cSld>
  <p:transition>
    <p:fade thruBlk="true"/>
  </p:transition>
</p:sld>
</file>

<file path=ppt/slides/slide2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3"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Aucune habitation aux alentours. Rien qu’une carrière que nous apercevons assez loin puisqu’elle est au moins à 100 m de nous. Il commence à faire nuit. Il va être 22 h.</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Tous hors de la voiture, nous sommes face à la carrière, parsemée de buissons.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A ce moment, un bruit de ferraille attire notre attention ; comme si on donnait des coups de marteau sur une tôle ondulée qu’on aurait suspendue en l’air par une corde.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C0672CB-80EF-4FD3-BB92-74430BDCB48A}" type="slidenum">
              <a:t>275</a:t>
            </a:fld>
          </a:p>
        </p:txBody>
      </p:sp>
    </p:spTree>
  </p:cSld>
  <p:transition>
    <p:fade thruBlk="true"/>
  </p:transition>
</p:sld>
</file>

<file path=ppt/slides/slide2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4" name="PlaceHolder 1"/>
          <p:cNvSpPr>
            <a:spLocks noGrp="1"/>
          </p:cNvSpPr>
          <p:nvPr>
            <p:ph/>
          </p:nvPr>
        </p:nvSpPr>
        <p:spPr>
          <a:xfrm>
            <a:off x="457200" y="404640"/>
            <a:ext cx="8227080" cy="5974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Ces bruits semblaient provenir de dessus de la carrière. Ils étaient répétés 5 ou 6 fois à intervalles réguliers de 3 secondes. Puis ils s’arrêtaient et recommençaient 15 secondes après.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Il n’y avait pas de vent, pas d’autres bruits.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Cela ne nous inquiétait pas tellement. Nous écoutions, en nous demandant ce qui faisait cela.</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Puis tout-à-coup, comme un éclair, toujours au-dessus de la carrière, comme un puissant projecteur qu’on aurait braqué vers le ciel.</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40987ED-BE9D-43B1-804E-2B8FADCB232C}" type="slidenum">
              <a:t>276</a:t>
            </a:fld>
          </a:p>
        </p:txBody>
      </p:sp>
    </p:spTree>
  </p:cSld>
  <p:transition>
    <p:fade thruBlk="true"/>
  </p:transition>
</p:sld>
</file>

<file path=ppt/slides/slide2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5"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Toujours ces bruits.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Patrice nous rappelle pour reprendre la route. Il avait vu et entendu mais s’inquiétait beaucoup plus pour sa voiture.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Il n’y avait presque plus d’eau dans le radiateur et cinq cent mètres plus loin la voiture stoppe net.</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Il dit : On ne peut plus continuer comme cela, sinon on va tout casser. Descendez on va aller chercher de l’eau. Il prend un bidon vide dans son coffre. Puis, nous voilà partis.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Nous avons fait 10 m lorsque Georges dit : Là, dans ce champ, il y a un abreuvoir. En effet il se trouve au milieu de celui-ci. Patrice saute la barrière qui ferme le champ, et nous faisons la chaîne pour refaire le plein.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20B1C30-9172-4D59-B026-36ECC8F466CB}" type="slidenum">
              <a:t>277</a:t>
            </a:fld>
          </a:p>
        </p:txBody>
      </p:sp>
    </p:spTree>
  </p:cSld>
  <p:transition>
    <p:fade thruBlk="true"/>
  </p:transition>
</p:sld>
</file>

<file path=ppt/slides/slide2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6" name="PlaceHolder 1"/>
          <p:cNvSpPr>
            <a:spLocks noGrp="1"/>
          </p:cNvSpPr>
          <p:nvPr>
            <p:ph/>
          </p:nvPr>
        </p:nvSpPr>
        <p:spPr>
          <a:xfrm>
            <a:off x="457200" y="260640"/>
            <a:ext cx="8227080" cy="6262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Georges, Chantal et Serge sont de côté. Ils écoutent le bruit qui persiste et l’éclair, par moment illumine le ciel.</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Patrice avait presque fini. Il vient de remplir son dernier bidon, et se met à courir vers nous aussi vite qu’il le peut.</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Il est suivi de deux chevaux au galop.</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Patrice saute la barrière et ceux-ci s’arrêtent net à cette dernière. Ils sont essoufflés comme après une longue course. Ils bavent et hennissent d’un air furieux en se cabrant.</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L’incident nous a refroidis.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Nous retournons en voiture. Celle-ci démarre au quart de tout.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43F8674-E02D-4C19-8348-E59E2DAE24DA}" type="slidenum">
              <a:t>278</a:t>
            </a:fld>
          </a:p>
        </p:txBody>
      </p:sp>
    </p:spTree>
  </p:cSld>
  <p:transition>
    <p:fade thruBlk="true"/>
  </p:transition>
</p:sld>
</file>

<file path=ppt/slides/slide2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7" name="PlaceHolder 1"/>
          <p:cNvSpPr>
            <a:spLocks noGrp="1"/>
          </p:cNvSpPr>
          <p:nvPr>
            <p:ph/>
          </p:nvPr>
        </p:nvSpPr>
        <p:spPr>
          <a:xfrm>
            <a:off x="457200" y="332640"/>
            <a:ext cx="8227080" cy="6046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Nous proposons à l’unanimité d’aller voir sur la carrière ce qui est la cause de tout ce bruit.</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Nous engageons la voiture dans un chemin qui grimpe au sommet de celle-ci. Nous venons de faire quelques mètres lorsque la voiture cale d’une façon inexpliquée et que les phares s’éteignent également.</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Frein à main serré, nous ne pouvons la faire redémarrer.</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Georges pousse alors la voiture vers l’arrière et nous retournons juste devant le champ. Les chevaux galopent autour de celui-ci, cherchant semble-t-il, une issue.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1FEB81B-1E4D-4B76-A353-C65A850FB304}" type="slidenum">
              <a:t>279</a:t>
            </a:fld>
          </a:p>
        </p:txBody>
      </p:sp>
    </p:spTree>
  </p:cSld>
  <p:transition>
    <p:fade thruBlk="true"/>
  </p:transition>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839"/>
              </a:spcBef>
              <a:buClr>
                <a:srgbClr val="000000"/>
              </a:buClr>
              <a:buFont typeface="Arial"/>
              <a:buChar char="•"/>
            </a:pPr>
            <a:r>
              <a:rPr lang="fr-FR" sz="4200" b="1" i="1" u="none" strike="noStrike">
                <a:solidFill>
                  <a:schemeClr val="dk1"/>
                </a:solidFill>
                <a:effectLst/>
                <a:uFillTx/>
                <a:latin typeface="Calibri"/>
              </a:rPr>
              <a:t>Introduction</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760"/>
              </a:spcBef>
              <a:buClr>
                <a:srgbClr val="000000"/>
              </a:buClr>
              <a:buFont typeface="Arial"/>
              <a:buChar char="•"/>
            </a:pPr>
            <a:r>
              <a:rPr lang="fr-FR" sz="3800" b="1" u="none" strike="noStrike">
                <a:solidFill>
                  <a:schemeClr val="dk1"/>
                </a:solidFill>
                <a:effectLst/>
                <a:uFillTx/>
                <a:latin typeface="Calibri"/>
              </a:rPr>
              <a:t>Le Projet Véritas</a:t>
            </a:r>
            <a:endParaRPr lang="fr-FR" sz="38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L'objectif du Projet Véritas est de diffuser les données relatives aux contacts, aux communications et aux ingérences terrestres des intrus extraterrestres, à partir des observations directes, des témoignages, des archives et des événements historiques.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recherche et l'investigation de terrain des manifestations non-indigènes, l'étude polysémique, l'analyse sémiologiques, le traitement des éléments invasifs, l'exploration des échanges classés exogènes, constituent les outils disciplinaires du Projet Véritas.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EE4986F-E99C-4852-8655-3791686D08B2}" type="slidenum">
              <a:t>28</a:t>
            </a:fld>
          </a:p>
        </p:txBody>
      </p:sp>
    </p:spTree>
  </p:cSld>
  <p:transition>
    <p:fade thruBlk="true"/>
  </p:transition>
</p:sld>
</file>

<file path=ppt/slides/slide2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8" name="PlaceHolder 1"/>
          <p:cNvSpPr>
            <a:spLocks noGrp="1"/>
          </p:cNvSpPr>
          <p:nvPr>
            <p:ph/>
          </p:nvPr>
        </p:nvSpPr>
        <p:spPr>
          <a:xfrm>
            <a:off x="457200" y="332640"/>
            <a:ext cx="8227080" cy="6118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Nous ne sommes pas très rassurés. Patrice fait un nouvel essai. La voiture repart au quart de tour. Les phares se rallument.</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Après cela nous repartons vers Montebourg, de crainte d’avoir de nouveaux ennuis avec notre véhicule. Le moteur grille à Valognes et c’est à pied que l’on rentre à Cherbourg.</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05 Témoins.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Source Gérard Champetier, Délégué Régional LDLN. LDLN n°226.</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B27FC64-87C3-4A39-978D-E41D12D5816C}" type="slidenum">
              <a:t>280</a:t>
            </a:fld>
          </a:p>
        </p:txBody>
      </p:sp>
    </p:spTree>
  </p:cSld>
  <p:transition>
    <p:fade thruBlk="true"/>
  </p:transition>
</p:sld>
</file>

<file path=ppt/slides/slide2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9"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Image/119 ter/La Carrière</a:t>
            </a:r>
            <a:endParaRPr lang="fr-FR" sz="3600" b="0" u="none" strike="noStrike">
              <a:solidFill>
                <a:schemeClr val="dk1"/>
              </a:solidFill>
              <a:effectLst/>
              <a:uFillTx/>
              <a:latin typeface="Calibri"/>
            </a:endParaRPr>
          </a:p>
        </p:txBody>
      </p:sp>
      <p:pic>
        <p:nvPicPr>
          <p:cNvPr id="540" name="Espace réservé du contenu 3" descr="119 TER LA CARRIERE.jpg"/>
          <p:cNvPicPr/>
          <p:nvPr/>
        </p:nvPicPr>
        <p:blipFill>
          <a:blip r:embed="rId1"/>
          <a:stretch/>
        </p:blipFill>
        <p:spPr>
          <a:xfrm>
            <a:off x="783000" y="1056960"/>
            <a:ext cx="7575480" cy="5609880"/>
          </a:xfrm>
          <a:prstGeom prst="rect">
            <a:avLst/>
          </a:prstGeom>
          <a:noFill/>
          <a:ln w="0">
            <a:noFill/>
          </a:ln>
        </p:spPr>
      </p:pic>
      <p:sp>
        <p:nvSpPr>
          <p:cNvPr id="541" name=""/>
          <p:cNvSpPr/>
          <p:nvPr/>
        </p:nvSpPr>
        <p:spPr>
          <a:xfrm>
            <a:off x="4095000" y="641268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FB136A90-E7F0-47A5-9FC2-4A5FE55B0861}" type="slidenum">
              <a:rPr lang="fr-FR" sz="2400" b="0" u="none" strike="noStrike">
                <a:solidFill>
                  <a:srgbClr val="000000"/>
                </a:solidFill>
                <a:effectLst/>
                <a:uFillTx/>
                <a:latin typeface="Times New Roman"/>
              </a:rPr>
              <a:t>&lt;numéro&gt;</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868B038E-1B89-40FD-867E-77162E2247C0}" type="slidenum">
              <a:t>281</a:t>
            </a:fld>
          </a:p>
        </p:txBody>
      </p:sp>
    </p:spTree>
  </p:cSld>
  <p:transition>
    <p:fade thruBlk="true"/>
  </p:transition>
</p:sld>
</file>

<file path=ppt/slides/slide2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2"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1" i="1" u="none" strike="noStrike">
                <a:solidFill>
                  <a:schemeClr val="dk1"/>
                </a:solidFill>
                <a:effectLst/>
                <a:uFillTx/>
                <a:latin typeface="Calibri"/>
              </a:rPr>
              <a:t>Les Portes Induites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r>
              <a:rPr lang="fr-FR" sz="3200" b="1" i="1" u="none" strike="noStrike">
                <a:solidFill>
                  <a:schemeClr val="dk1"/>
                </a:solidFill>
                <a:effectLst/>
                <a:uFillTx/>
                <a:latin typeface="Calibri"/>
              </a:rPr>
              <a:t>Quinéville - Carrière de la Quarzite - les - Landes (50)</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La tradition nous signale l’existence et les ouvertures de </a:t>
            </a:r>
            <a:r>
              <a:rPr lang="fr-FR" sz="3200" b="0" i="1" u="none" strike="noStrike">
                <a:solidFill>
                  <a:schemeClr val="dk1"/>
                </a:solidFill>
                <a:effectLst/>
                <a:uFillTx/>
                <a:latin typeface="Calibri"/>
              </a:rPr>
              <a:t>portes induites,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des puits à énergie potentielle/des vortex multidimensionnels reliant la Terre aux </a:t>
            </a:r>
            <a:r>
              <a:rPr lang="fr-FR" sz="3200" b="0" i="1" u="none" strike="noStrike">
                <a:solidFill>
                  <a:schemeClr val="dk1"/>
                </a:solidFill>
                <a:effectLst/>
                <a:uFillTx/>
                <a:latin typeface="Calibri"/>
              </a:rPr>
              <a:t>autres mondes,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générant des orages, des éclairs, des tornades, des tempêtes, des tourbillons atmosphériques, les accompagnant,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5F04392-DCCA-4582-A581-C1FC4167637D}" type="slidenum">
              <a:t>282</a:t>
            </a:fld>
          </a:p>
        </p:txBody>
      </p:sp>
    </p:spTree>
  </p:cSld>
  <p:transition>
    <p:fade thruBlk="true"/>
  </p:transition>
</p:sld>
</file>

<file path=ppt/slides/slide2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3" name="PlaceHolder 1"/>
          <p:cNvSpPr>
            <a:spLocks noGrp="1"/>
          </p:cNvSpPr>
          <p:nvPr>
            <p:ph/>
          </p:nvPr>
        </p:nvSpPr>
        <p:spPr>
          <a:xfrm>
            <a:off x="457200" y="404640"/>
            <a:ext cx="8227080" cy="6118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ces cratophanies célestes sont régulièrement identifiées par nos contemporains aux phénomènes ufologiques,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justifiant ainsi les 62 (61,66) % des communes </a:t>
            </a:r>
            <a:r>
              <a:rPr lang="fr-FR" sz="3200" b="0" i="1" u="none" strike="noStrike">
                <a:solidFill>
                  <a:schemeClr val="dk1"/>
                </a:solidFill>
                <a:effectLst/>
                <a:uFillTx/>
                <a:latin typeface="Calibri"/>
              </a:rPr>
              <a:t>ovnigènes</a:t>
            </a:r>
            <a:r>
              <a:rPr lang="fr-FR" sz="3200" b="0" u="none" strike="noStrike">
                <a:solidFill>
                  <a:schemeClr val="dk1"/>
                </a:solidFill>
                <a:effectLst/>
                <a:uFillTx/>
                <a:latin typeface="Calibri"/>
              </a:rPr>
              <a:t> du Calvados connaissent une densité d’impact au sol de la foudre supérieure à la moyenne départementale.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Les Foudroiements Ovniphiles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9E7992C-7277-46EC-8384-420CDA11C413}" type="slidenum">
              <a:t>283</a:t>
            </a:fld>
          </a:p>
        </p:txBody>
      </p:sp>
    </p:spTree>
  </p:cSld>
  <p:transition>
    <p:fade thruBlk="true"/>
  </p:transition>
</p:sld>
</file>

<file path=ppt/slides/slide2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4"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Image/119 quarto/La Carrière</a:t>
            </a:r>
            <a:endParaRPr lang="fr-FR" sz="3600" b="0" u="none" strike="noStrike">
              <a:solidFill>
                <a:schemeClr val="dk1"/>
              </a:solidFill>
              <a:effectLst/>
              <a:uFillTx/>
              <a:latin typeface="Calibri"/>
            </a:endParaRPr>
          </a:p>
        </p:txBody>
      </p:sp>
      <p:pic>
        <p:nvPicPr>
          <p:cNvPr id="545" name="Espace réservé du contenu 3" descr="119 QUARTO LA CARRIERE.jpg"/>
          <p:cNvPicPr/>
          <p:nvPr/>
        </p:nvPicPr>
        <p:blipFill>
          <a:blip r:embed="rId1"/>
          <a:stretch/>
        </p:blipFill>
        <p:spPr>
          <a:xfrm>
            <a:off x="1403640" y="931320"/>
            <a:ext cx="6334200" cy="5861160"/>
          </a:xfrm>
          <a:prstGeom prst="rect">
            <a:avLst/>
          </a:prstGeom>
          <a:noFill/>
          <a:ln w="0">
            <a:noFill/>
          </a:ln>
        </p:spPr>
      </p:pic>
      <p:sp>
        <p:nvSpPr>
          <p:cNvPr id="3" name="PlaceHolder 2"/>
          <p:cNvSpPr>
            <a:spLocks noGrp="1"/>
          </p:cNvSpPr>
          <p:nvPr>
            <p:ph type="sldNum" idx="36"/>
          </p:nvPr>
        </p:nvSpPr>
        <p:spPr/>
        <p:txBody>
          <a:bodyPr/>
          <a:p>
            <a:fld id="{DD97CD98-5B07-450D-89CC-729C19D82D55}" type="slidenum">
              <a:t>284</a:t>
            </a:fld>
          </a:p>
        </p:txBody>
      </p:sp>
    </p:spTree>
  </p:cSld>
  <p:transition>
    <p:fade thruBlk="true"/>
  </p:transition>
</p:sld>
</file>

<file path=ppt/slides/slide2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6" name="PlaceHolder 1"/>
          <p:cNvSpPr>
            <a:spLocks noGrp="1"/>
          </p:cNvSpPr>
          <p:nvPr>
            <p:ph type="title"/>
          </p:nvPr>
        </p:nvSpPr>
        <p:spPr>
          <a:xfrm>
            <a:off x="457200" y="11664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Image/120/Le Castrum Tremplum de la Vieille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Tour</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01</a:t>
            </a:r>
            <a:endParaRPr lang="fr-FR" sz="3600" b="0" u="none" strike="noStrike">
              <a:solidFill>
                <a:schemeClr val="dk1"/>
              </a:solidFill>
              <a:effectLst/>
              <a:uFillTx/>
              <a:latin typeface="Calibri"/>
            </a:endParaRPr>
          </a:p>
        </p:txBody>
      </p:sp>
      <p:pic>
        <p:nvPicPr>
          <p:cNvPr id="547" name="Espace réservé du contenu 3" descr="120 LE CASTRUM TEMPLUM DE L A VIEILLE TOUR 01.jpg"/>
          <p:cNvPicPr/>
          <p:nvPr/>
        </p:nvPicPr>
        <p:blipFill>
          <a:blip r:embed="rId1"/>
          <a:stretch/>
        </p:blipFill>
        <p:spPr>
          <a:xfrm>
            <a:off x="1115640" y="1340640"/>
            <a:ext cx="6910200" cy="5434200"/>
          </a:xfrm>
          <a:prstGeom prst="rect">
            <a:avLst/>
          </a:prstGeom>
          <a:noFill/>
          <a:ln w="0">
            <a:noFill/>
          </a:ln>
        </p:spPr>
      </p:pic>
      <p:sp>
        <p:nvSpPr>
          <p:cNvPr id="3" name="PlaceHolder 2"/>
          <p:cNvSpPr>
            <a:spLocks noGrp="1"/>
          </p:cNvSpPr>
          <p:nvPr>
            <p:ph type="sldNum" idx="36"/>
          </p:nvPr>
        </p:nvSpPr>
        <p:spPr/>
        <p:txBody>
          <a:bodyPr/>
          <a:p>
            <a:fld id="{94FC5ABD-EA61-46BE-9451-B1C00C0BACA2}" type="slidenum">
              <a:t>285</a:t>
            </a:fld>
          </a:p>
        </p:txBody>
      </p:sp>
    </p:spTree>
  </p:cSld>
  <p:transition>
    <p:fade thruBlk="true"/>
  </p:transition>
</p:sld>
</file>

<file path=ppt/slides/slide2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Image/121/Le Castrum Tremplum de la Vieille</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Tour</a:t>
            </a:r>
            <a:r>
              <a:rPr lang="fr-FR" sz="3600" b="1" u="none" strike="noStrike">
                <a:solidFill>
                  <a:schemeClr val="dk1"/>
                </a:solidFill>
                <a:effectLst/>
                <a:uFillTx/>
                <a:latin typeface="Calibri"/>
              </a:rPr>
              <a:t> </a:t>
            </a:r>
            <a:r>
              <a:rPr lang="fr-FR" sz="3600" b="1" i="1" u="none" strike="noStrike">
                <a:solidFill>
                  <a:schemeClr val="dk1"/>
                </a:solidFill>
                <a:effectLst/>
                <a:uFillTx/>
                <a:latin typeface="Calibri"/>
              </a:rPr>
              <a:t>02</a:t>
            </a:r>
            <a:endParaRPr lang="fr-FR" sz="3600" b="0" u="none" strike="noStrike">
              <a:solidFill>
                <a:schemeClr val="dk1"/>
              </a:solidFill>
              <a:effectLst/>
              <a:uFillTx/>
              <a:latin typeface="Calibri"/>
            </a:endParaRPr>
          </a:p>
        </p:txBody>
      </p:sp>
      <p:pic>
        <p:nvPicPr>
          <p:cNvPr id="549" name="Espace réservé du contenu 3" descr="121 Le Castrum-Tremplum de la Vieille Tour 02.jpg"/>
          <p:cNvPicPr/>
          <p:nvPr/>
        </p:nvPicPr>
        <p:blipFill>
          <a:blip r:embed="rId1"/>
          <a:stretch/>
        </p:blipFill>
        <p:spPr>
          <a:xfrm>
            <a:off x="-29880" y="1920960"/>
            <a:ext cx="9201600" cy="4313520"/>
          </a:xfrm>
          <a:prstGeom prst="rect">
            <a:avLst/>
          </a:prstGeom>
          <a:noFill/>
          <a:ln w="0">
            <a:noFill/>
          </a:ln>
        </p:spPr>
      </p:pic>
      <p:sp>
        <p:nvSpPr>
          <p:cNvPr id="3" name="PlaceHolder 2"/>
          <p:cNvSpPr>
            <a:spLocks noGrp="1"/>
          </p:cNvSpPr>
          <p:nvPr>
            <p:ph type="sldNum" idx="36"/>
          </p:nvPr>
        </p:nvSpPr>
        <p:spPr/>
        <p:txBody>
          <a:bodyPr/>
          <a:p>
            <a:fld id="{4FBAD125-EE7F-4AED-959B-43D6F6A2A4B4}" type="slidenum">
              <a:t>286</a:t>
            </a:fld>
          </a:p>
        </p:txBody>
      </p:sp>
    </p:spTree>
  </p:cSld>
  <p:transition>
    <p:fade thruBlk="true"/>
  </p:transition>
</p:sld>
</file>

<file path=ppt/slides/slide2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Image/121 bis/Le Castrum Tremplum de la Vieille Tour 03</a:t>
            </a:r>
            <a:endParaRPr lang="fr-FR" sz="3600" b="0" u="none" strike="noStrike">
              <a:solidFill>
                <a:schemeClr val="dk1"/>
              </a:solidFill>
              <a:effectLst/>
              <a:uFillTx/>
              <a:latin typeface="Calibri"/>
            </a:endParaRPr>
          </a:p>
        </p:txBody>
      </p:sp>
      <p:pic>
        <p:nvPicPr>
          <p:cNvPr id="551" name="Espace réservé du contenu 3" descr="121 BIS Le Castrum-Tremplum de la Vieille Tour 03.jpg"/>
          <p:cNvPicPr/>
          <p:nvPr/>
        </p:nvPicPr>
        <p:blipFill>
          <a:blip r:embed="rId1"/>
          <a:stretch/>
        </p:blipFill>
        <p:spPr>
          <a:xfrm>
            <a:off x="218880" y="1663920"/>
            <a:ext cx="8623800" cy="4930920"/>
          </a:xfrm>
          <a:prstGeom prst="rect">
            <a:avLst/>
          </a:prstGeom>
          <a:noFill/>
          <a:ln w="0">
            <a:noFill/>
          </a:ln>
        </p:spPr>
      </p:pic>
      <p:sp>
        <p:nvSpPr>
          <p:cNvPr id="3" name="PlaceHolder 2"/>
          <p:cNvSpPr>
            <a:spLocks noGrp="1"/>
          </p:cNvSpPr>
          <p:nvPr>
            <p:ph type="sldNum" idx="36"/>
          </p:nvPr>
        </p:nvSpPr>
        <p:spPr/>
        <p:txBody>
          <a:bodyPr/>
          <a:p>
            <a:fld id="{43A529F1-435E-48DD-BD0A-2F4F362E1D3D}" type="slidenum">
              <a:t>287</a:t>
            </a:fld>
          </a:p>
        </p:txBody>
      </p:sp>
    </p:spTree>
  </p:cSld>
  <p:transition>
    <p:fade thruBlk="true"/>
  </p:transition>
</p:sld>
</file>

<file path=ppt/slides/slide2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2" name="PlaceHolder 1"/>
          <p:cNvSpPr>
            <a:spLocks noGrp="1"/>
          </p:cNvSpPr>
          <p:nvPr>
            <p:ph type="title"/>
          </p:nvPr>
        </p:nvSpPr>
        <p:spPr>
          <a:xfrm>
            <a:off x="457200" y="11664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Image/122/Table d’Orientation du Castrum Tremplum</a:t>
            </a:r>
            <a:endParaRPr lang="fr-FR" sz="3600" b="0" u="none" strike="noStrike">
              <a:solidFill>
                <a:schemeClr val="dk1"/>
              </a:solidFill>
              <a:effectLst/>
              <a:uFillTx/>
              <a:latin typeface="Calibri"/>
            </a:endParaRPr>
          </a:p>
        </p:txBody>
      </p:sp>
      <p:pic>
        <p:nvPicPr>
          <p:cNvPr id="553" name="Espace réservé du contenu 3" descr="122 TABLE D'ORIENTATION DU CASTRUM TEMPLUM.jpg"/>
          <p:cNvPicPr/>
          <p:nvPr/>
        </p:nvPicPr>
        <p:blipFill>
          <a:blip r:embed="rId1"/>
          <a:stretch/>
        </p:blipFill>
        <p:spPr>
          <a:xfrm>
            <a:off x="1909800" y="1488960"/>
            <a:ext cx="5321880" cy="5321880"/>
          </a:xfrm>
          <a:prstGeom prst="rect">
            <a:avLst/>
          </a:prstGeom>
          <a:noFill/>
          <a:ln w="0">
            <a:noFill/>
          </a:ln>
        </p:spPr>
      </p:pic>
      <p:sp>
        <p:nvSpPr>
          <p:cNvPr id="3" name="PlaceHolder 2"/>
          <p:cNvSpPr>
            <a:spLocks noGrp="1"/>
          </p:cNvSpPr>
          <p:nvPr>
            <p:ph type="sldNum" idx="36"/>
          </p:nvPr>
        </p:nvSpPr>
        <p:spPr/>
        <p:txBody>
          <a:bodyPr/>
          <a:p>
            <a:fld id="{4EE92425-8117-4BBB-95A3-527BC1B4AE14}" type="slidenum">
              <a:t>288</a:t>
            </a:fld>
          </a:p>
        </p:txBody>
      </p:sp>
    </p:spTree>
  </p:cSld>
  <p:transition>
    <p:fade thruBlk="true"/>
  </p:transition>
</p:sld>
</file>

<file path=ppt/slides/slide2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4"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u="none" strike="noStrike">
                <a:solidFill>
                  <a:srgbClr val="FF0000"/>
                </a:solidFill>
                <a:effectLst/>
                <a:uFillTx/>
                <a:latin typeface="Calibri"/>
              </a:rPr>
              <a:t>10 - </a:t>
            </a:r>
            <a:r>
              <a:rPr lang="fr-FR" sz="3600" b="1" u="sng" strike="noStrike">
                <a:solidFill>
                  <a:srgbClr val="FF0000"/>
                </a:solidFill>
                <a:effectLst/>
                <a:uFillTx/>
                <a:latin typeface="Calibri"/>
              </a:rPr>
              <a:t>Conclusion</a:t>
            </a:r>
            <a:endParaRPr lang="fr-FR" sz="3600" b="0" u="none" strike="noStrike">
              <a:solidFill>
                <a:schemeClr val="dk1"/>
              </a:solidFill>
              <a:effectLst/>
              <a:uFillTx/>
              <a:latin typeface="Calibri"/>
            </a:endParaRPr>
          </a:p>
        </p:txBody>
      </p:sp>
      <p:sp>
        <p:nvSpPr>
          <p:cNvPr id="555" name="PlaceHolder 2"/>
          <p:cNvSpPr>
            <a:spLocks noGrp="1"/>
          </p:cNvSpPr>
          <p:nvPr>
            <p:ph/>
          </p:nvPr>
        </p:nvSpPr>
        <p:spPr>
          <a:xfrm>
            <a:off x="457200" y="1340640"/>
            <a:ext cx="8227080" cy="4966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None/>
              <a:tabLst>
                <a:tab pos="0" algn="l"/>
              </a:tabLst>
            </a:pPr>
            <a:r>
              <a:rPr lang="fr-FR" sz="3200" b="0" i="1" u="none" strike="noStrike">
                <a:solidFill>
                  <a:schemeClr val="dk1"/>
                </a:solidFill>
                <a:effectLst/>
                <a:uFillTx/>
                <a:latin typeface="Calibri"/>
              </a:rPr>
              <a:t>    On</a:t>
            </a:r>
            <a:r>
              <a:rPr lang="fr-FR" sz="3200" b="0" u="none" strike="noStrike">
                <a:solidFill>
                  <a:schemeClr val="dk1"/>
                </a:solidFill>
                <a:effectLst/>
                <a:uFillTx/>
                <a:latin typeface="Calibri"/>
              </a:rPr>
              <a:t> nous parle, et avec insistance, sous des formes visuelles et d’images symboliques, au travers des cratophanies ufologiques (les ovnis) et de graffitis imprimés dans nos céréales (les crop-circles), cette forme anagogique (littérale, allégorique, éthique) de langage universel, jadis maîtrisé par nos anciens, est malheureusement peu pratiquée par les </a:t>
            </a:r>
            <a:r>
              <a:rPr lang="fr-FR" sz="3200" b="0" i="1" u="none" strike="noStrike">
                <a:solidFill>
                  <a:schemeClr val="dk1"/>
                </a:solidFill>
                <a:effectLst/>
                <a:uFillTx/>
                <a:latin typeface="Calibri"/>
              </a:rPr>
              <a:t>expérienceurs</a:t>
            </a:r>
            <a:r>
              <a:rPr lang="fr-FR" sz="3200" b="0" u="none" strike="noStrike">
                <a:solidFill>
                  <a:schemeClr val="dk1"/>
                </a:solidFill>
                <a:effectLst/>
                <a:uFillTx/>
                <a:latin typeface="Calibri"/>
              </a:rPr>
              <a:t> ou par les </a:t>
            </a:r>
            <a:r>
              <a:rPr lang="fr-FR" sz="3200" b="0" i="1" u="none" strike="noStrike">
                <a:solidFill>
                  <a:schemeClr val="dk1"/>
                </a:solidFill>
                <a:effectLst/>
                <a:uFillTx/>
                <a:latin typeface="Calibri"/>
              </a:rPr>
              <a:t>enquêteurs</a:t>
            </a:r>
            <a:r>
              <a:rPr lang="fr-FR" sz="3200" b="0" u="none" strike="noStrike">
                <a:solidFill>
                  <a:schemeClr val="dk1"/>
                </a:solidFill>
                <a:effectLst/>
                <a:uFillTx/>
                <a:latin typeface="Calibri"/>
              </a:rPr>
              <a:t> interpellés par ces phénomènes modernes...</a:t>
            </a: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D01ACB4C-074B-4543-B617-F4247E5B4F81}" type="slidenum">
              <a:t>289</a:t>
            </a:fld>
          </a:p>
        </p:txBody>
      </p:sp>
    </p:spTree>
  </p:cSld>
  <p:transition>
    <p:fade thruBlk="true"/>
  </p:transition>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p:nvPr>
        </p:nvSpPr>
        <p:spPr>
          <a:xfrm>
            <a:off x="457200" y="332640"/>
            <a:ext cx="836064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 système structurant le Projet Véritas est le Tétramorphe céleste, avec l'axe vertical de la droite ligne (de chaîne) du </a:t>
            </a:r>
            <a:r>
              <a:rPr lang="fr-FR" sz="3200" b="0" i="1" u="none" strike="noStrike">
                <a:solidFill>
                  <a:schemeClr val="dk1"/>
                </a:solidFill>
                <a:effectLst/>
                <a:uFillTx/>
                <a:latin typeface="Calibri"/>
              </a:rPr>
              <a:t>Kosmos</a:t>
            </a:r>
            <a:r>
              <a:rPr lang="fr-FR" sz="3200" b="0" u="none" strike="noStrike">
                <a:solidFill>
                  <a:schemeClr val="dk1"/>
                </a:solidFill>
                <a:effectLst/>
                <a:uFillTx/>
                <a:latin typeface="Calibri"/>
              </a:rPr>
              <a:t>, qui schématise, avec l'axe horizontal du contre-fil (de trame) de </a:t>
            </a:r>
            <a:r>
              <a:rPr lang="fr-FR" sz="3200" b="0" i="1" u="none" strike="noStrike">
                <a:solidFill>
                  <a:schemeClr val="dk1"/>
                </a:solidFill>
                <a:effectLst/>
                <a:uFillTx/>
                <a:latin typeface="Calibri"/>
              </a:rPr>
              <a:t>l’Ethos et du Pathos</a:t>
            </a:r>
            <a:r>
              <a:rPr lang="fr-FR" sz="3200" b="0" u="none" strike="noStrike">
                <a:solidFill>
                  <a:schemeClr val="dk1"/>
                </a:solidFill>
                <a:effectLst/>
                <a:uFillTx/>
                <a:latin typeface="Calibri"/>
              </a:rPr>
              <a:t>, le canevas des cratophanies et leurs épiphanies stellaires du</a:t>
            </a:r>
            <a:r>
              <a:rPr lang="fr-FR" sz="3200" b="0" i="1" u="none" strike="noStrike">
                <a:solidFill>
                  <a:schemeClr val="dk1"/>
                </a:solidFill>
                <a:effectLst/>
                <a:uFillTx/>
                <a:latin typeface="Calibri"/>
              </a:rPr>
              <a:t> Logos</a:t>
            </a:r>
            <a:r>
              <a:rPr lang="fr-FR" sz="3200" b="0" u="none" strike="noStrike">
                <a:solidFill>
                  <a:schemeClr val="dk1"/>
                </a:solidFill>
                <a:effectLst/>
                <a:uFillTx/>
                <a:latin typeface="Calibri"/>
              </a:rPr>
              <a:t>, révélées aux fils des biais cognitifs du </a:t>
            </a:r>
            <a:r>
              <a:rPr lang="fr-FR" sz="3200" b="0" i="1" u="none" strike="noStrike">
                <a:solidFill>
                  <a:schemeClr val="dk1"/>
                </a:solidFill>
                <a:effectLst/>
                <a:uFillTx/>
                <a:latin typeface="Calibri"/>
              </a:rPr>
              <a:t>Kairos</a:t>
            </a:r>
            <a:r>
              <a:rPr lang="fr-FR" sz="3200" b="0" u="none" strike="noStrike">
                <a:solidFill>
                  <a:schemeClr val="dk1"/>
                </a:solidFill>
                <a:effectLst/>
                <a:uFillTx/>
                <a:latin typeface="Calibri"/>
              </a:rPr>
              <a:t>.</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L'héritage sacré nous entretient des éclaireurs célestes, nommés par les anciens les meteor(s) = les numineux/les lumineux, les émissaires stellaires exerçant une tutelle bienveillante auprès des hommes, en les guidant, avec </a:t>
            </a:r>
            <a:r>
              <a:rPr lang="fr-FR" sz="3200" b="0" i="1" u="none" strike="noStrike">
                <a:solidFill>
                  <a:schemeClr val="dk1"/>
                </a:solidFill>
                <a:effectLst/>
                <a:uFillTx/>
                <a:latin typeface="Calibri"/>
              </a:rPr>
              <a:t>l’apprentissage miroir,</a:t>
            </a:r>
            <a:r>
              <a:rPr lang="fr-FR" sz="3200" b="0" u="none" strike="noStrike">
                <a:solidFill>
                  <a:schemeClr val="dk1"/>
                </a:solidFill>
                <a:effectLst/>
                <a:uFillTx/>
                <a:latin typeface="Calibri"/>
              </a:rPr>
              <a:t> sur la voie de la civilisation, de l'éducation, de l'instruction, de la culture des arts, de l'apprentissage des techniques et de la connaissance des sciences.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F1DF8BD-9AD9-4B6C-9D33-4BD52CAF0C90}" type="slidenum">
              <a:t>29</a:t>
            </a:fld>
          </a:p>
        </p:txBody>
      </p:sp>
    </p:spTree>
  </p:cSld>
  <p:transition>
    <p:fade thruBlk="true"/>
  </p:transition>
</p:sld>
</file>

<file path=ppt/slides/slide2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6" name="PlaceHolder 1"/>
          <p:cNvSpPr>
            <a:spLocks noGrp="1"/>
          </p:cNvSpPr>
          <p:nvPr>
            <p:ph/>
          </p:nvPr>
        </p:nvSpPr>
        <p:spPr>
          <a:xfrm>
            <a:off x="457200" y="908640"/>
            <a:ext cx="8227080" cy="5214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Voici pour l’illustrer un cas jumeau (triplé) qui montre que la répétition de l’apprentissage miroir, est pratiquée par une intelligence inconnue qui nous contacte et nous accompagne depuis peut-être les origines, le world wide wood, la noosphère, la biodiversité, la noosdiversité, </a:t>
            </a:r>
            <a:r>
              <a:rPr lang="fr-FR" sz="3200" b="0" i="1" u="none" strike="noStrike">
                <a:solidFill>
                  <a:schemeClr val="dk1"/>
                </a:solidFill>
                <a:effectLst/>
                <a:uFillTx/>
                <a:latin typeface="Calibri"/>
              </a:rPr>
              <a:t>le Vivant </a:t>
            </a:r>
            <a:r>
              <a:rPr lang="fr-FR" sz="3200" b="0" u="none" strike="noStrike">
                <a:solidFill>
                  <a:schemeClr val="dk1"/>
                </a:solidFill>
                <a:effectLst/>
                <a:uFillTx/>
                <a:latin typeface="Calibri"/>
              </a:rPr>
              <a:t> ? </a:t>
            </a:r>
            <a:br>
              <a:rPr sz="3200"/>
            </a:b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 nous de le trouver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2BF47390-734D-4481-BDB5-FA031DD999D0}" type="slidenum">
              <a:t>290</a:t>
            </a:fld>
          </a:p>
        </p:txBody>
      </p:sp>
    </p:spTree>
  </p:cSld>
  <p:transition>
    <p:fade thruBlk="true"/>
  </p:transition>
</p:sld>
</file>

<file path=ppt/slides/slide2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7" name="PlaceHolder 1"/>
          <p:cNvSpPr>
            <a:spLocks noGrp="1"/>
          </p:cNvSpPr>
          <p:nvPr>
            <p:ph/>
          </p:nvPr>
        </p:nvSpPr>
        <p:spPr>
          <a:xfrm>
            <a:off x="457200" y="476640"/>
            <a:ext cx="8227080" cy="5646960"/>
          </a:xfrm>
          <a:prstGeom prst="rect">
            <a:avLst/>
          </a:prstGeom>
          <a:noFill/>
          <a:ln w="0">
            <a:noFill/>
          </a:ln>
        </p:spPr>
        <p:txBody>
          <a:bodyPr lIns="91440" tIns="45720" rIns="91440" bIns="45720" anchor="t">
            <a:noAutofit/>
          </a:bodyPr>
          <a:p>
            <a:pPr marL="343080" indent="-343080" algn="ctr" defTabSz="914400">
              <a:lnSpc>
                <a:spcPct val="100000"/>
              </a:lnSpc>
              <a:spcBef>
                <a:spcPts val="641"/>
              </a:spcBef>
              <a:buNone/>
              <a:tabLst>
                <a:tab pos="0" algn="l"/>
              </a:tabLst>
            </a:pPr>
            <a:r>
              <a:rPr lang="fr-FR" sz="3200" b="1" i="1" u="none" strike="noStrike">
                <a:solidFill>
                  <a:schemeClr val="dk1"/>
                </a:solidFill>
                <a:effectLst/>
                <a:uFillTx/>
                <a:latin typeface="Calibri"/>
              </a:rPr>
              <a:t>A Bas les Masks</a:t>
            </a:r>
            <a:br>
              <a:rPr sz="3200"/>
            </a:b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r>
              <a:rPr lang="fr-FR" sz="3200" b="1" i="1" u="none" strike="noStrike">
                <a:solidFill>
                  <a:schemeClr val="dk1"/>
                </a:solidFill>
                <a:effectLst/>
                <a:uFillTx/>
                <a:latin typeface="Calibri"/>
              </a:rPr>
              <a:t>Attention, les âmes sensibles s'abstenir !</a:t>
            </a: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r>
              <a:rPr lang="fr-FR" sz="3200" b="1" u="none" strike="noStrike">
                <a:solidFill>
                  <a:schemeClr val="dk1"/>
                </a:solidFill>
                <a:effectLst/>
                <a:uFillTx/>
                <a:latin typeface="Calibri"/>
              </a:rPr>
              <a:t>Près de Gorbio (ou de Menton), Alpes-Maritimes, printemps 1954, 02h40, Lorenzi.</a:t>
            </a: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46BDF98-538D-4B5D-AA88-3DD0308E6837}" type="slidenum">
              <a:t>291</a:t>
            </a:fld>
          </a:p>
        </p:txBody>
      </p:sp>
    </p:spTree>
  </p:cSld>
  <p:transition>
    <p:fade thruBlk="true"/>
  </p:transition>
</p:sld>
</file>

<file path=ppt/slides/slide2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8" name="PlaceHolder 1"/>
          <p:cNvSpPr>
            <a:spLocks noGrp="1"/>
          </p:cNvSpPr>
          <p:nvPr>
            <p:ph type="title"/>
          </p:nvPr>
        </p:nvSpPr>
        <p:spPr>
          <a:xfrm>
            <a:off x="457200" y="18864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Image/123/Dévoilement 01</a:t>
            </a:r>
            <a:endParaRPr lang="fr-FR" sz="3600" b="0" u="none" strike="noStrike">
              <a:solidFill>
                <a:schemeClr val="dk1"/>
              </a:solidFill>
              <a:effectLst/>
              <a:uFillTx/>
              <a:latin typeface="Calibri"/>
            </a:endParaRPr>
          </a:p>
        </p:txBody>
      </p:sp>
      <p:pic>
        <p:nvPicPr>
          <p:cNvPr id="559" name="Espace réservé du contenu 3" descr="123 LE DEVOILEMENT 01.jpg"/>
          <p:cNvPicPr/>
          <p:nvPr/>
        </p:nvPicPr>
        <p:blipFill>
          <a:blip r:embed="rId1"/>
          <a:stretch/>
        </p:blipFill>
        <p:spPr>
          <a:xfrm>
            <a:off x="1547640" y="945360"/>
            <a:ext cx="6046200" cy="5833080"/>
          </a:xfrm>
          <a:prstGeom prst="rect">
            <a:avLst/>
          </a:prstGeom>
          <a:noFill/>
          <a:ln w="0">
            <a:noFill/>
          </a:ln>
        </p:spPr>
      </p:pic>
      <p:sp>
        <p:nvSpPr>
          <p:cNvPr id="3" name="PlaceHolder 2"/>
          <p:cNvSpPr>
            <a:spLocks noGrp="1"/>
          </p:cNvSpPr>
          <p:nvPr>
            <p:ph type="sldNum" idx="36"/>
          </p:nvPr>
        </p:nvSpPr>
        <p:spPr/>
        <p:txBody>
          <a:bodyPr/>
          <a:p>
            <a:fld id="{5FA36B1D-CB70-40F3-A2B1-B28CEC0A6490}" type="slidenum">
              <a:t>292</a:t>
            </a:fld>
          </a:p>
        </p:txBody>
      </p:sp>
    </p:spTree>
  </p:cSld>
  <p:transition>
    <p:fade thruBlk="true"/>
  </p:transition>
</p:sld>
</file>

<file path=ppt/slides/slide2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0" name="PlaceHolder 1"/>
          <p:cNvSpPr>
            <a:spLocks noGrp="1"/>
          </p:cNvSpPr>
          <p:nvPr>
            <p:ph/>
          </p:nvPr>
        </p:nvSpPr>
        <p:spPr>
          <a:xfrm>
            <a:off x="457200" y="332640"/>
            <a:ext cx="8227080" cy="6334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 témoin rentre chez lui à pied, par un petit sentier. Soudain, il entend des bruits </a:t>
            </a:r>
            <a:r>
              <a:rPr lang="fr-FR" sz="3200" b="0" i="1" u="none" strike="noStrike">
                <a:solidFill>
                  <a:schemeClr val="dk1"/>
                </a:solidFill>
                <a:effectLst/>
                <a:uFillTx/>
                <a:latin typeface="Calibri"/>
              </a:rPr>
              <a:t>métalliques</a:t>
            </a:r>
            <a:r>
              <a:rPr lang="fr-FR" sz="3200" b="0" u="none" strike="noStrike">
                <a:solidFill>
                  <a:schemeClr val="dk1"/>
                </a:solidFill>
                <a:effectLst/>
                <a:uFillTx/>
                <a:latin typeface="Calibri"/>
              </a:rPr>
              <a:t> et pense qu'il s'agit de personnes occupées à </a:t>
            </a:r>
            <a:r>
              <a:rPr lang="fr-FR" sz="3200" b="0" i="1" u="none" strike="noStrike">
                <a:solidFill>
                  <a:schemeClr val="dk1"/>
                </a:solidFill>
                <a:effectLst/>
                <a:uFillTx/>
                <a:latin typeface="Calibri"/>
              </a:rPr>
              <a:t>bricoler</a:t>
            </a:r>
            <a:r>
              <a:rPr lang="fr-FR" sz="3200" b="0" u="none" strike="noStrike">
                <a:solidFill>
                  <a:schemeClr val="dk1"/>
                </a:solidFill>
                <a:effectLst/>
                <a:uFillTx/>
                <a:latin typeface="Calibri"/>
              </a:rPr>
              <a:t>. Puis il entend des bruits de voix.</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Au détour d'un petit escalier, il tombe net sur un engin lumineux posé au sol, de 5 à 6 m de diamètre. A côté se trouve un être d'environ 1,60 de haut, mince, harmonieux, revêtu d'une combinaison phosphorescente avec, devant le visage, un voile troué de deux orifices pour les yeux.</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L'humanoïde a eu un mouvement de surprise en apercevant le témoin, puis il a prononcé quelques mots dans une langue inconnue, gutturale…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9AB4F6F-F846-4C11-A8E5-CBC85B6F8A0A}" type="slidenum">
              <a:t>293</a:t>
            </a:fld>
          </a:p>
        </p:txBody>
      </p:sp>
    </p:spTree>
  </p:cSld>
  <p:transition>
    <p:fade thruBlk="true"/>
  </p:transition>
</p:sld>
</file>

<file path=ppt/slides/slide2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1" name="PlaceHolder 1"/>
          <p:cNvSpPr>
            <a:spLocks noGrp="1"/>
          </p:cNvSpPr>
          <p:nvPr>
            <p:ph/>
          </p:nvPr>
        </p:nvSpPr>
        <p:spPr>
          <a:xfrm>
            <a:off x="457200" y="404640"/>
            <a:ext cx="8360640" cy="5718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C'est alors que le témoin aperçoit sous l'engin un second personnage, occupé à une tâche mystérieuse, et qui se redresse vivement. Il visualise le témoin, et d'un geste assez lourd, il porte les mains sur son ventre, sur une boîte noire d'où jaillit un rayon lumineux. Instantanément, le témoin se sent paralysé, et cette paralysie augmente en même temps que l'intensité du rayon de lumière </a:t>
            </a:r>
            <a:r>
              <a:rPr lang="fr-FR" sz="3200" b="0" i="1" u="none" strike="noStrike">
                <a:solidFill>
                  <a:schemeClr val="dk1"/>
                </a:solidFill>
                <a:effectLst/>
                <a:uFillTx/>
                <a:latin typeface="Calibri"/>
              </a:rPr>
              <a:t>solide</a:t>
            </a:r>
            <a:r>
              <a:rPr lang="fr-FR" sz="3200" b="0" u="none" strike="noStrike">
                <a:solidFill>
                  <a:schemeClr val="dk1"/>
                </a:solidFill>
                <a:effectLst/>
                <a:uFillTx/>
                <a:latin typeface="Calibri"/>
              </a:rPr>
              <a:t>. Le témoin ne peut plus bouger, mais il continue à voir et à entendre. Le second personnage est plus petit que le premier, ses proportions sont moins harmonieuses, la tête est plus grosse. Il est habillé de la même manière. Le « N°2 » dit quelque chose de très court au « N°1 » et s'approche du témoin. Les deux êtres échangent de nouveau quelques mots.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FA8FA6D-3059-4AA2-9703-4F069277E849}" type="slidenum">
              <a:t>294</a:t>
            </a:fld>
          </a:p>
        </p:txBody>
      </p:sp>
    </p:spTree>
  </p:cSld>
  <p:transition>
    <p:fade thruBlk="true"/>
  </p:transition>
</p:sld>
</file>

<file path=ppt/slides/slide2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2"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Image/124/Dévoilement 02</a:t>
            </a:r>
            <a:endParaRPr lang="fr-FR" sz="3600" b="0" u="none" strike="noStrike">
              <a:solidFill>
                <a:schemeClr val="dk1"/>
              </a:solidFill>
              <a:effectLst/>
              <a:uFillTx/>
              <a:latin typeface="Calibri"/>
            </a:endParaRPr>
          </a:p>
        </p:txBody>
      </p:sp>
      <p:pic>
        <p:nvPicPr>
          <p:cNvPr id="563" name="Espace réservé du contenu 3" descr="124 LE DEVOILEMENT 02.jpg"/>
          <p:cNvPicPr/>
          <p:nvPr/>
        </p:nvPicPr>
        <p:blipFill>
          <a:blip r:embed="rId1"/>
          <a:stretch/>
        </p:blipFill>
        <p:spPr>
          <a:xfrm>
            <a:off x="2627640" y="1288440"/>
            <a:ext cx="3597840" cy="5594760"/>
          </a:xfrm>
          <a:prstGeom prst="rect">
            <a:avLst/>
          </a:prstGeom>
          <a:noFill/>
          <a:ln w="0">
            <a:noFill/>
          </a:ln>
        </p:spPr>
      </p:pic>
      <p:sp>
        <p:nvSpPr>
          <p:cNvPr id="3" name="PlaceHolder 2"/>
          <p:cNvSpPr>
            <a:spLocks noGrp="1"/>
          </p:cNvSpPr>
          <p:nvPr>
            <p:ph type="sldNum" idx="36"/>
          </p:nvPr>
        </p:nvSpPr>
        <p:spPr/>
        <p:txBody>
          <a:bodyPr/>
          <a:p>
            <a:fld id="{67703FAB-61D5-4D6B-B610-BCE5A7961126}" type="slidenum">
              <a:t>295</a:t>
            </a:fld>
          </a:p>
        </p:txBody>
      </p:sp>
    </p:spTree>
  </p:cSld>
  <p:transition>
    <p:fade thruBlk="true"/>
  </p:transition>
</p:sld>
</file>

<file path=ppt/slides/slide2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4"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77500" lnSpcReduction="19999"/>
          </a:bodyPr>
          <a:p>
            <a:pPr marL="343080" indent="-343080" algn="l" defTabSz="914400">
              <a:lnSpc>
                <a:spcPct val="100000"/>
              </a:lnSpc>
              <a:spcBef>
                <a:spcPts val="641"/>
              </a:spcBef>
              <a:buNone/>
              <a:tabLst>
                <a:tab pos="0" algn="l"/>
              </a:tabLst>
            </a:pPr>
            <a:r>
              <a:rPr lang="fr-FR" sz="3200" b="1" i="1" u="none" strike="noStrike">
                <a:solidFill>
                  <a:schemeClr val="dk1"/>
                </a:solidFill>
                <a:effectLst/>
                <a:uFillTx/>
                <a:latin typeface="Calibri"/>
              </a:rPr>
              <a:t>     A Visage Découvert </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Le « N°2 » semble plus détendu après avoir constaté l'état du témoin, s'approche à environ 60 cm de sa tête et brusquement, relève son voile avec la main gauche, en levant la tête vers le témoin, de manière, semble-t-il, que ce dernier puisse voir parfaitement son visage. Celui-ci sera décrit de la manière suivante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Front très haut et très large. Pommettes saillantes, menton pointu et assez fort. Nez très fin et en bec d'aigle, lèvres minces. Dents blanches et régulières. Barbe clairsemée sur la pommette droite. Peau de couleur assez foncée. Les yeux sont légèrement plus écartés que sur un visage normal, vraisemblablement avec des paupières. La forme ne diffère pas tellement des yeux normaux, peut-être un léger type asiatique. Ils étaient plus gros et globuleux.</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B8D4868-338A-4961-B5C7-6955A32E7E1E}" type="slidenum">
              <a:t>296</a:t>
            </a:fld>
          </a:p>
        </p:txBody>
      </p:sp>
    </p:spTree>
  </p:cSld>
  <p:transition>
    <p:fade thruBlk="true"/>
  </p:transition>
</p:sld>
</file>

<file path=ppt/slides/slide2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5"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Dans un premier temps, il a semblé au témoin que le personnage n'avait pas d'yeux, simplement des trous dans les orbites, puis il a perçu dans l'orbite gauche un globe blanc, sans iris ni pupille. De cet œil gauche coulait une grosse larme d'un liquide épais et brun, qui descendait jusqu'à la commissure des lèvres. Était-ce cela que l'être tenait à lui montrer ? Nous n'en saurons jamais rien…</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L'être a lâché son voile qui est retombé sur son visage et, avec ses bras, à deux reprises différentes, il a fait des gestes éloquents, comme s'il incitait le témoin à le suivre, à ce moment, le « N°1 » qui paraissait le chef est intervenu et le « N°2 » s'est calmé instantanément.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8B88989-5B06-48A6-8861-731B9AEE7620}" type="slidenum">
              <a:t>297</a:t>
            </a:fld>
          </a:p>
        </p:txBody>
      </p:sp>
    </p:spTree>
  </p:cSld>
  <p:transition>
    <p:fade thruBlk="true"/>
  </p:transition>
</p:sld>
</file>

<file path=ppt/slides/slide2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6" name="PlaceHolder 1"/>
          <p:cNvSpPr>
            <a:spLocks noGrp="1"/>
          </p:cNvSpPr>
          <p:nvPr>
            <p:ph/>
          </p:nvPr>
        </p:nvSpPr>
        <p:spPr>
          <a:xfrm>
            <a:off x="457200" y="332640"/>
            <a:ext cx="843264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deux êtres se sont alors retournés et se sont dirigés tranquillement vers l'appareil sur lequel ils sont montés, sur le dessus, non sans difficultés, en s'aidant mutuellement, l'un poussant l'autre, le premier grimpé tirant l'autre. Le témoin les a vus disparaître dans l'engin sans qu'il puisse préciser où, il n'a remarqué aucune ouverture bien qu'il ait entendu un bruit sourd de fermeture métallique, Puis il a perdu connaissance...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(Enquête de Jean Chasseigne, 18 ans après les faits, publiée dans Lumières Dans La Nuit n°</a:t>
            </a:r>
            <a:r>
              <a:rPr lang="fr-FR" sz="3200" b="0" u="sng" strike="noStrike">
                <a:solidFill>
                  <a:schemeClr val="dk1"/>
                </a:solidFill>
                <a:effectLst/>
                <a:uFillTx/>
                <a:latin typeface="Calibri"/>
                <a:hlinkClick r:id="rId1"/>
              </a:rPr>
              <a:t>126</a:t>
            </a:r>
            <a:r>
              <a:rPr lang="fr-FR" sz="3200" b="0" u="none" strike="noStrike">
                <a:solidFill>
                  <a:schemeClr val="dk1"/>
                </a:solidFill>
                <a:effectLst/>
                <a:uFillTx/>
                <a:latin typeface="Calibri"/>
              </a:rPr>
              <a:t> pages 8 - 10 ; Fernand Lagarde, Mystérieuses Soucoupes Volantes pages 136 - 137 + Interview en février 1976 par P. Bellemarre (émission C.Q.F.D.) au micro d'Europe n°1 qui donne 22h00 au lieu de 02h40.) (Fernand Lagarde, Mystérieuses Soucoupes Volantes pages 136 - 137).</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089CC31-F88D-46BB-967C-6BA0E160F8A5}" type="slidenum">
              <a:t>298</a:t>
            </a:fld>
          </a:p>
        </p:txBody>
      </p:sp>
    </p:spTree>
  </p:cSld>
  <p:transition>
    <p:fade thruBlk="true"/>
  </p:transition>
</p:sld>
</file>

<file path=ppt/slides/slide2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7" name="PlaceHolder 1"/>
          <p:cNvSpPr>
            <a:spLocks noGrp="1"/>
          </p:cNvSpPr>
          <p:nvPr>
            <p:ph/>
          </p:nvPr>
        </p:nvSpPr>
        <p:spPr>
          <a:xfrm>
            <a:off x="457200" y="476640"/>
            <a:ext cx="8227080" cy="564696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Un cas de RR3 au scénario quasi-identique nous est parvenu du Canada suite à une enquête réalisée par l'ufologue Jean Ferguson. Voici le récit complet publié en 1978 dans un livre « Les humanoïdes, les cerveaux qui dirigent les soucoupes volantes » (page 241 - 244)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Date : Début de l'été 1950. Heure / entre 1 heure et 2 heures du matin. Lieu : Vassan, village rural de l'Abitibi, à peu de distance de Val-d'Or.</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2ADED17A-3EF4-4AAB-83C5-523FB4666493}" type="slidenum">
              <a:t>299</a:t>
            </a:fld>
          </a:p>
        </p:txBody>
      </p:sp>
    </p:spTree>
  </p:cSld>
  <p:transition>
    <p:fade thruBlk="tru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PlaceHolder 1"/>
          <p:cNvSpPr>
            <a:spLocks noGrp="1"/>
          </p:cNvSpPr>
          <p:nvPr>
            <p:ph/>
          </p:nvPr>
        </p:nvSpPr>
        <p:spPr>
          <a:xfrm>
            <a:off x="457200" y="548640"/>
            <a:ext cx="8227080" cy="5574960"/>
          </a:xfrm>
          <a:prstGeom prst="rect">
            <a:avLst/>
          </a:prstGeom>
          <a:noFill/>
          <a:ln w="0">
            <a:noFill/>
          </a:ln>
        </p:spPr>
        <p:txBody>
          <a:bodyPr lIns="91440" tIns="45720" rIns="91440" bIns="45720" anchor="t">
            <a:noAutofit/>
          </a:bodyPr>
          <a:p>
            <a:pPr marL="343080" indent="-343080" algn="ctr" defTabSz="914400">
              <a:lnSpc>
                <a:spcPct val="100000"/>
              </a:lnSpc>
              <a:spcBef>
                <a:spcPts val="320"/>
              </a:spcBef>
              <a:buNone/>
              <a:tabLst>
                <a:tab pos="0" algn="l"/>
              </a:tabLst>
            </a:pPr>
            <a:endParaRPr lang="fr-FR" sz="1600" b="0" u="none" strike="noStrike">
              <a:solidFill>
                <a:schemeClr val="dk1"/>
              </a:solidFill>
              <a:effectLst/>
              <a:uFillTx/>
              <a:latin typeface="Calibri"/>
            </a:endParaRPr>
          </a:p>
          <a:p>
            <a:pPr marL="343080" indent="-343080" algn="ctr" defTabSz="914400">
              <a:lnSpc>
                <a:spcPct val="100000"/>
              </a:lnSpc>
              <a:spcBef>
                <a:spcPts val="879"/>
              </a:spcBef>
              <a:buNone/>
              <a:tabLst>
                <a:tab pos="0" algn="l"/>
              </a:tabLst>
            </a:pPr>
            <a:r>
              <a:rPr lang="fr-FR" sz="4400" b="1" u="none" strike="noStrike">
                <a:solidFill>
                  <a:srgbClr val="FF0000"/>
                </a:solidFill>
                <a:effectLst/>
                <a:uFillTx/>
                <a:latin typeface="Calibri"/>
              </a:rPr>
              <a:t>La Cynégétique des Ovnis</a:t>
            </a:r>
            <a:br>
              <a:rPr sz="3200"/>
            </a:br>
            <a:br>
              <a:rPr sz="3200"/>
            </a:br>
            <a:r>
              <a:rPr lang="fr-FR" sz="3200" b="0" i="1" u="none" strike="noStrike">
                <a:solidFill>
                  <a:schemeClr val="dk1"/>
                </a:solidFill>
                <a:effectLst/>
                <a:uFillTx/>
                <a:latin typeface="Calibri"/>
              </a:rPr>
              <a:t>« L’origine d'un travail original est toujours la poursuite d’un fait qui ne rentre pas dans les idées admises.»</a:t>
            </a:r>
            <a:br>
              <a:rPr sz="3200"/>
            </a:br>
            <a:r>
              <a:rPr lang="fr-FR" sz="3200" b="0" u="none" strike="noStrike">
                <a:solidFill>
                  <a:schemeClr val="dk1"/>
                </a:solidFill>
                <a:effectLst/>
                <a:uFillTx/>
                <a:latin typeface="Calibri"/>
              </a:rPr>
              <a:t>[Claude Bernard physiologiste (1813-1878)]</a:t>
            </a:r>
            <a:br>
              <a:rPr sz="3200"/>
            </a:br>
            <a:r>
              <a:rPr lang="fr-FR" sz="3200" b="0" u="none" strike="noStrike">
                <a:solidFill>
                  <a:schemeClr val="dk1"/>
                </a:solidFill>
                <a:effectLst/>
                <a:uFillTx/>
                <a:latin typeface="Calibri"/>
              </a:rPr>
              <a:t>__________________</a:t>
            </a:r>
            <a:br>
              <a:rPr sz="3200"/>
            </a:br>
            <a:endParaRPr lang="fr-FR" sz="3200" b="0" u="none" strike="noStrike">
              <a:solidFill>
                <a:schemeClr val="dk1"/>
              </a:solidFill>
              <a:effectLst/>
              <a:uFillTx/>
              <a:latin typeface="Calibri"/>
            </a:endParaRPr>
          </a:p>
          <a:p>
            <a:pPr marL="343080" indent="-343080" algn="ctr" defTabSz="914400">
              <a:lnSpc>
                <a:spcPct val="100000"/>
              </a:lnSpc>
              <a:spcBef>
                <a:spcPts val="799"/>
              </a:spcBef>
              <a:buNone/>
              <a:tabLst>
                <a:tab pos="0" algn="l"/>
              </a:tabLst>
            </a:pPr>
            <a:r>
              <a:rPr lang="fr-FR" sz="4000" b="1" u="none" strike="noStrike">
                <a:solidFill>
                  <a:srgbClr val="FF0000"/>
                </a:solidFill>
                <a:effectLst/>
                <a:uFillTx/>
                <a:latin typeface="Calibri"/>
              </a:rPr>
              <a:t>1 - </a:t>
            </a:r>
            <a:r>
              <a:rPr lang="fr-FR" sz="4000" b="1" u="sng" strike="noStrike">
                <a:solidFill>
                  <a:srgbClr val="FF0000"/>
                </a:solidFill>
                <a:effectLst/>
                <a:uFillTx/>
                <a:latin typeface="Calibri"/>
              </a:rPr>
              <a:t>Présentation</a:t>
            </a:r>
            <a:endParaRPr lang="fr-FR" sz="40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4FD0927-C07E-418D-A67F-C845E7EEEB2A}" type="slidenum">
              <a:t>3</a:t>
            </a:fld>
          </a:p>
        </p:txBody>
      </p:sp>
    </p:spTree>
  </p:cSld>
  <p:transition>
    <p:fade thruBlk="true"/>
  </p:transition>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p:nvPr>
        </p:nvSpPr>
        <p:spPr>
          <a:xfrm>
            <a:off x="457200" y="332640"/>
            <a:ext cx="8227080" cy="6046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Indifférents aux avancés de la science technologique et à l'effacement de l'autorité religieuse, </a:t>
            </a:r>
            <a:r>
              <a:rPr lang="fr-FR" sz="3200" b="0" i="1" u="none" strike="noStrike">
                <a:solidFill>
                  <a:schemeClr val="dk1"/>
                </a:solidFill>
                <a:effectLst/>
                <a:uFillTx/>
                <a:latin typeface="Calibri"/>
              </a:rPr>
              <a:t>ces esprits angéliques </a:t>
            </a:r>
            <a:r>
              <a:rPr lang="fr-FR" sz="3200" b="0" u="none" strike="noStrike">
                <a:solidFill>
                  <a:schemeClr val="dk1"/>
                </a:solidFill>
                <a:effectLst/>
                <a:uFillTx/>
                <a:latin typeface="Calibri"/>
              </a:rPr>
              <a:t>perpétuent leur mission salvatrice auprès de hommes, qui dénient leur existence même.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Leurs ingérences énigmatiques miraculeuses ou prodigieuses, perçues comme surnaturelles ou assimilées à des apparitions de visiteurs scientifiques exogènes, ne sont plus comprises, et les communications de ces messagers célestes, venus nous instruire et nous élever, sont ignorées ou dévoyées.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3729DCB-D3B0-42BB-A038-25289F429495}" type="slidenum">
              <a:t>30</a:t>
            </a:fld>
          </a:p>
        </p:txBody>
      </p:sp>
    </p:spTree>
  </p:cSld>
  <p:transition>
    <p:fade thruBlk="true"/>
  </p:transition>
</p:sld>
</file>

<file path=ppt/slides/slide3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8" name="PlaceHolder 1"/>
          <p:cNvSpPr>
            <a:spLocks noGrp="1"/>
          </p:cNvSpPr>
          <p:nvPr>
            <p:ph/>
          </p:nvPr>
        </p:nvSpPr>
        <p:spPr>
          <a:xfrm>
            <a:off x="457200" y="404640"/>
            <a:ext cx="8360640" cy="619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 B. revenait chez lui après avoir passé la soirée à jouer aux cartes avec ses voisins. Il faisait beau, le temps était clair.</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 témoin marchait sur la route en terre battue quand il a aperçu, près d'une grange abandonnée depuis peu, une lumière. En même temps, il a entendu des bruits qu'il a pensé être d'origine métallique. Il s'est demandé s'il était prudent de s'approcher, mais après un temps d'hésitation, il a décidé de le faire. Il entendait alors parfaitement des éclats de voix. Il a cru qu'il s'agissait de gens qui avaient élu domicile dans cette grange pour faire de la </a:t>
            </a:r>
            <a:r>
              <a:rPr lang="fr-FR" sz="3200" b="0" i="1" u="none" strike="noStrike">
                <a:solidFill>
                  <a:schemeClr val="dk1"/>
                </a:solidFill>
                <a:effectLst/>
                <a:uFillTx/>
                <a:latin typeface="Calibri"/>
              </a:rPr>
              <a:t>bagosse</a:t>
            </a:r>
            <a:r>
              <a:rPr lang="fr-FR" sz="3200" b="0" u="none" strike="noStrike">
                <a:solidFill>
                  <a:schemeClr val="dk1"/>
                </a:solidFill>
                <a:effectLst/>
                <a:uFillTx/>
                <a:latin typeface="Calibri"/>
              </a:rPr>
              <a:t>, un alcool fabriqué de façon illicite. Il avait déjà eu connaissance que cela s'était vu dans la région.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1761174-2612-4960-AC10-264CDAF49968}" type="slidenum">
              <a:t>300</a:t>
            </a:fld>
          </a:p>
        </p:txBody>
      </p:sp>
    </p:spTree>
  </p:cSld>
  <p:transition>
    <p:fade thruBlk="true"/>
  </p:transition>
</p:sld>
</file>

<file path=ppt/slides/slide3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9" name="PlaceHolder 1"/>
          <p:cNvSpPr>
            <a:spLocks noGrp="1"/>
          </p:cNvSpPr>
          <p:nvPr>
            <p:ph/>
          </p:nvPr>
        </p:nvSpPr>
        <p:spPr>
          <a:xfrm>
            <a:off x="457200" y="404640"/>
            <a:ext cx="8227080" cy="5718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Perplexe, le témoin s'est arrêté. Il a eu l'idée de revenir sur ses pas, car il ne tenait pas précisément à tomber sur des distillateurs clandestins. La curiosité aidant, il s'est glissé prudemment derrière une corde de </a:t>
            </a:r>
            <a:r>
              <a:rPr lang="fr-FR" sz="3200" b="0" i="1" u="none" strike="noStrike">
                <a:solidFill>
                  <a:schemeClr val="dk1"/>
                </a:solidFill>
                <a:effectLst/>
                <a:uFillTx/>
                <a:latin typeface="Calibri"/>
              </a:rPr>
              <a:t>pitonne</a:t>
            </a:r>
            <a:r>
              <a:rPr lang="fr-FR" sz="3200" b="0" u="none" strike="noStrike">
                <a:solidFill>
                  <a:schemeClr val="dk1"/>
                </a:solidFill>
                <a:effectLst/>
                <a:uFillTx/>
                <a:latin typeface="Calibri"/>
              </a:rPr>
              <a:t> (mesure de billes de bois, vendues pour en faire du papier). Là, il entendait très bien les voix et il voyait l'objet qui émettait la lumière. Il s'agissait d'un disque lumineux et brillant de 6 mètres de diamètre, suspendu à un mètre et demi du sol. « Je n'avais jamais entendu parler de soucoupes volantes de ma vie et j'étais loin de me douter que ça pouvait être ça…</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D9148CF5-868A-4607-BE00-B5D9F7B0B715}" type="slidenum">
              <a:t>301</a:t>
            </a:fld>
          </a:p>
        </p:txBody>
      </p:sp>
    </p:spTree>
  </p:cSld>
  <p:transition>
    <p:fade thruBlk="true"/>
  </p:transition>
</p:sld>
</file>

<file path=ppt/slides/slide3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0" name="PlaceHolder 1"/>
          <p:cNvSpPr>
            <a:spLocks noGrp="1"/>
          </p:cNvSpPr>
          <p:nvPr>
            <p:ph/>
          </p:nvPr>
        </p:nvSpPr>
        <p:spPr>
          <a:xfrm>
            <a:off x="457200" y="404640"/>
            <a:ext cx="8360640" cy="6118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Près de cet appareil, j'ai vu nettement, à cause de la lumière qui était quand même assez forte et qui sortait de l'objet, un être de 1,60 m.</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Il était bien fait, mince et l'air plutôt jeune. Du moins, c'est ce que j'ai pensé à ce moment-là.  Je n'avais pas peur de regarder parce que je n'avais plus peur de faire face à des fabricants d'alcool frelaté. J'ai donc contourné la corde de bois et je me suis avancé.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9578A4A-9550-4FED-B136-E0653CFBB62A}" type="slidenum">
              <a:t>302</a:t>
            </a:fld>
          </a:p>
        </p:txBody>
      </p:sp>
    </p:spTree>
  </p:cSld>
  <p:transition>
    <p:fade thruBlk="true"/>
  </p:transition>
</p:sld>
</file>

<file path=ppt/slides/slide3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1" name="PlaceHolder 1"/>
          <p:cNvSpPr>
            <a:spLocks noGrp="1"/>
          </p:cNvSpPr>
          <p:nvPr>
            <p:ph/>
          </p:nvPr>
        </p:nvSpPr>
        <p:spPr>
          <a:xfrm>
            <a:off x="457200" y="332640"/>
            <a:ext cx="8227080" cy="6118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De près, le témoin a constaté que le </a:t>
            </a:r>
            <a:r>
              <a:rPr lang="fr-FR" sz="3200" b="0" i="1" u="none" strike="noStrike">
                <a:solidFill>
                  <a:schemeClr val="dk1"/>
                </a:solidFill>
                <a:effectLst/>
                <a:uFillTx/>
                <a:latin typeface="Calibri"/>
              </a:rPr>
              <a:t>bonhomme</a:t>
            </a:r>
            <a:r>
              <a:rPr lang="fr-FR" sz="3200" b="0" u="none" strike="noStrike">
                <a:solidFill>
                  <a:schemeClr val="dk1"/>
                </a:solidFill>
                <a:effectLst/>
                <a:uFillTx/>
                <a:latin typeface="Calibri"/>
              </a:rPr>
              <a:t> avait un vêtement phosphorescent d'une seule pièce et sur le visage, il portait un masque qui paraissait fait d'un morceau de cuir souple avec des trous pour les yeux.</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Il commençait au milieu du front et se terminait juste dessous la bouche. Le témoin ne s'est pas senti très brave devant le personnage masqué lorsqu'il s'est tourné vers lui, s'apercevant de sa présence, puis il a prononcé des mots dans une langue inconnue.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 Il détachait ses syllabes avec une légère hésitation entre chacune d'elles. J'ai bien pensé que c'était de l'allemand, même si je n'ai pas entendu souvent cette langue.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525324F-7AA2-41AE-97C8-E17AF717D4DB}" type="slidenum">
              <a:t>303</a:t>
            </a:fld>
          </a:p>
        </p:txBody>
      </p:sp>
    </p:spTree>
  </p:cSld>
  <p:transition>
    <p:fade thruBlk="true"/>
  </p:transition>
</p:sld>
</file>

<file path=ppt/slides/slide3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2" name="PlaceHolder 1"/>
          <p:cNvSpPr>
            <a:spLocks noGrp="1"/>
          </p:cNvSpPr>
          <p:nvPr>
            <p:ph/>
          </p:nvPr>
        </p:nvSpPr>
        <p:spPr>
          <a:xfrm>
            <a:off x="457200" y="332640"/>
            <a:ext cx="8432640" cy="6262200"/>
          </a:xfrm>
          <a:prstGeom prst="rect">
            <a:avLst/>
          </a:prstGeom>
          <a:noFill/>
          <a:ln w="0">
            <a:noFill/>
          </a:ln>
        </p:spPr>
        <p:txBody>
          <a:bodyPr lIns="91440" tIns="45720" rIns="91440" bIns="45720" anchor="t">
            <a:normAutofit fontScale="77500" lnSpcReduction="1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Presque aussitôt, le témoin a perçu un mouvement sous l'objet lumineux. Un autre personnage a surgi de dessous l'appareil. Monsieur L. B. a fait la réflexion suivante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 Baptême ! Mon affaire est faite ! Ils sont deux et je suis seul ! Peu rassuré, il observe chaque geste des deux étrangers. Le second personnage est plus petit que le premier ; il est vêtu de la même façon ; sa tête est plus grosse et elle est recouverte d'une sorte de cagoule. Il a les épaules larges, le dos voûté.</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A la ceinture, il porte un objet semblable à une lampe de poche. D'un geste pataud, il dirige vers le témoin cet instrument, celui-ci se sent aussitôt </a:t>
            </a:r>
            <a:r>
              <a:rPr lang="fr-FR" sz="3200" b="0" i="1" u="none" strike="noStrike">
                <a:solidFill>
                  <a:schemeClr val="dk1"/>
                </a:solidFill>
                <a:effectLst/>
                <a:uFillTx/>
                <a:latin typeface="Calibri"/>
              </a:rPr>
              <a:t>mortifié</a:t>
            </a:r>
            <a:r>
              <a:rPr lang="fr-FR" sz="3200" b="0" u="none" strike="noStrike">
                <a:solidFill>
                  <a:schemeClr val="dk1"/>
                </a:solidFill>
                <a:effectLst/>
                <a:uFillTx/>
                <a:latin typeface="Calibri"/>
              </a:rPr>
              <a:t>. (Dans le langage de Monsieur L. B., cette expression signifie qu'il ne peut faire un seul geste, mais il garde toute sa connaissance ; il entend donc et voit tout ce qui se passe autour de lui sans pouvoir exécuter un seul mouvement). « C'était comme si tout à coup j'avais eu du plomb dans tous les membres.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F546CB4-44A7-4D24-8AC1-50FC8546C48F}" type="slidenum">
              <a:t>304</a:t>
            </a:fld>
          </a:p>
        </p:txBody>
      </p:sp>
    </p:spTree>
  </p:cSld>
  <p:transition>
    <p:fade thruBlk="true"/>
  </p:transition>
</p:sld>
</file>

<file path=ppt/slides/slide3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3" name="PlaceHolder 1"/>
          <p:cNvSpPr>
            <a:spLocks noGrp="1"/>
          </p:cNvSpPr>
          <p:nvPr>
            <p:ph/>
          </p:nvPr>
        </p:nvSpPr>
        <p:spPr>
          <a:xfrm>
            <a:off x="457200" y="476640"/>
            <a:ext cx="8227080" cy="5758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j'ai pensé que si j'essayais de faire un seul mouvement ? Ça prendrait des années avant que j'y parvienne. Et là, j'avais peur, car je me suis dit que si jamais je penchais en avant, je pouvais tomber et m'assommer sur une pierre ou bien me démettre un membre puisqu'à l'époque, je pesais comme il faut 225 livres : j'étais considéré comme un gros homme.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Mais cette impression devait s'avérer non fondée puisque le témoin est resté solidement ancré à l'endroit où il avait été </a:t>
            </a:r>
            <a:r>
              <a:rPr lang="fr-FR" sz="3200" b="0" i="1" u="none" strike="noStrike">
                <a:solidFill>
                  <a:schemeClr val="dk1"/>
                </a:solidFill>
                <a:effectLst/>
                <a:uFillTx/>
                <a:latin typeface="Calibri"/>
              </a:rPr>
              <a:t>pétrifié</a:t>
            </a:r>
            <a:r>
              <a:rPr lang="fr-FR" sz="3200" b="0" u="none" strike="noStrike">
                <a:solidFill>
                  <a:schemeClr val="dk1"/>
                </a:solidFill>
                <a:effectLst/>
                <a:uFillTx/>
                <a:latin typeface="Calibri"/>
              </a:rPr>
              <a:t>. Les deux êtres se sont mis à parler. Le premier semblait prendre un ton plus haut comme s'il était le chef.</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795042A-BB46-4179-B63B-4FFBE65A5CDD}" type="slidenum">
              <a:t>305</a:t>
            </a:fld>
          </a:p>
        </p:txBody>
      </p:sp>
    </p:spTree>
  </p:cSld>
  <p:transition>
    <p:fade thruBlk="true"/>
  </p:transition>
</p:sld>
</file>

<file path=ppt/slides/slide3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4"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 personnage à la lampe de poche s'est approché tout près du témoin. Il lui a même touché le menton avec sa main, probablement pour constater sa paralysie. Monsieur L. B. se souvient très bien de cette main aux doigts déformés comme par l'arthrite, « des doigts de vieillard. ».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Il était bien plus court de taille que le témoin, car sa tête arrivait tout juste à ses épaules. Pour autant que le témoin avait la possibilité de bouger les yeux, il pouvait distinguer les êtres autour de lui. Peut-être que l'être ne le voyait pas très bien, car il a enlevé sa cagoule.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389557C-D7F4-40C0-AE19-C037BB2D92E3}" type="slidenum">
              <a:t>306</a:t>
            </a:fld>
          </a:p>
        </p:txBody>
      </p:sp>
    </p:spTree>
  </p:cSld>
  <p:transition>
    <p:fade thruBlk="true"/>
  </p:transition>
</p:sld>
</file>

<file path=ppt/slides/slide3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5"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Là, même paralysé, Monsieur L. B. a eu un frisson de dégoût. Le visage de la créature était à cinquante centimètres du sien et il en distinguait tous les traits. La peau en était ridée comme celle d'une vieille pomme et tout aussi basanée. Il était déformé par un rictus :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on voyait bien toutes ses dents, plus petites que celles d'un homme ordinaire et égales comme si une seule dent avait servi de modèle à toutes les autres.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C'était épouvantable à voir ! Et les yeux, les yeux ! Mon bon Monsieur, c'était quelque chose à voir ! Quand j'y repense, ça me fait encore frémir !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76AACF1-94F4-45C5-910E-F44207923643}" type="slidenum">
              <a:t>307</a:t>
            </a:fld>
          </a:p>
        </p:txBody>
      </p:sp>
    </p:spTree>
  </p:cSld>
  <p:transition>
    <p:fade thruBlk="true"/>
  </p:transition>
</p:sld>
</file>

<file path=ppt/slides/slide3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6" name="PlaceHolder 1"/>
          <p:cNvSpPr>
            <a:spLocks noGrp="1"/>
          </p:cNvSpPr>
          <p:nvPr>
            <p:ph/>
          </p:nvPr>
        </p:nvSpPr>
        <p:spPr>
          <a:xfrm>
            <a:off x="323640" y="188640"/>
            <a:ext cx="8566560" cy="6666840"/>
          </a:xfrm>
          <a:prstGeom prst="rect">
            <a:avLst/>
          </a:prstGeom>
          <a:noFill/>
          <a:ln w="0">
            <a:noFill/>
          </a:ln>
        </p:spPr>
        <p:txBody>
          <a:bodyPr lIns="91440" tIns="45720" rIns="91440" bIns="45720" anchor="t">
            <a:normAutofit fontScale="77500" lnSpcReduction="1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Car il me montrait ses yeux avec ses doigts tout déformés ; je me suis toujours demandé pourquoi. Il avait des globes oculaires semblables aux nôtres, mais le tour des yeux avait des plissures de peau comme le tour des yeux d'une poule ! Et les points noirs des yeux n'arrivaient pas à la même hauteur, comme s'ils regardaient chacun de leur côté. J'ai vu aussi que la face n'avait pas la moindre mobilité : elle était plaquée là, un point c'est tout.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J'ai senti dans le geste de cet être qui m'indiquait son visage comme une marque d'amitié ou de confiance même si c'est fou à dire ! Il voulait me faire comprendre quelque chose, mais quoi ? Pour finir, il m'a touché le bras et il a remis sa cagoule. Il est resté quelques minutes à regarder mon visage. L'autre qui n'était pas intervenu jusque-là s'est remis à parler très fort. Celui qui était devant moi m'a quitté sur-le-champ pour se rendre jusqu'à l'engin lumineux. Les deux sont alors montés dans l'objet par une courte échelle ; il m'a semblé qu'ils n'étaient pas bien agiles.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D1F93C1-515E-4F0D-AE42-309EC4498CC5}" type="slidenum">
              <a:t>308</a:t>
            </a:fld>
          </a:p>
        </p:txBody>
      </p:sp>
    </p:spTree>
  </p:cSld>
  <p:transition>
    <p:fade thruBlk="true"/>
  </p:transition>
</p:sld>
</file>

<file path=ppt/slides/slide3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7"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Monsieur L. B.  ne se souvient plus de rien. Il prétend n'avoir pas perdu connaissance, mais il n'avait plus la force d'ouvrir les yeux malgré les efforts qu'il faisait. Il est resté ainsi pendant de longues minutes. Et peu à peu, il a pu bouger de nouveau. Il se sentait très en forme, très lucide, comme si cette période de paralysie avait décuplé toutes ses facultés. Lorsqu'il a été capable d'ouvrir les yeux, il n'y avait plus rien devant lui, ni appareil ni créatures. Il s'est assis dans l'herbe nouvelle et il a essayé de réfléchir à ce qui venait de lui arriver. Le témoin est maintenant âgé de 65 ans (1976).</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Vingt-cinq ans se sont écoulés depuis l'incident et il n'a jamais pu oublier.</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49ACE85-40F8-49FA-AC1D-34A1AE3E566C}" type="slidenum">
              <a:t>309</a:t>
            </a:fld>
          </a:p>
        </p:txBody>
      </p:sp>
    </p:spTree>
  </p:cSld>
  <p:transition>
    <p:fade thruBlk="true"/>
  </p:transition>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p:nvPr>
        </p:nvSpPr>
        <p:spPr>
          <a:xfrm>
            <a:off x="457200" y="332640"/>
            <a:ext cx="8360640" cy="5790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Ces visiteurs célestes, restent discrets, pour ne pas dire invisibles, comme les maitres d'école de jadis, qui s'effaçaient, devant leur enseignement, pour mieux le transmettre.</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 langage universel pratiqué par nos mystérieux compagnons de route, est p</a:t>
            </a:r>
            <a:r>
              <a:rPr lang="fr-FR" sz="3200" b="0" i="1" u="none" strike="noStrike">
                <a:solidFill>
                  <a:schemeClr val="dk1"/>
                </a:solidFill>
                <a:effectLst/>
                <a:uFillTx/>
                <a:latin typeface="Calibri"/>
              </a:rPr>
              <a:t>erformatif </a:t>
            </a:r>
            <a:r>
              <a:rPr lang="fr-FR" sz="3200" b="0" u="none" strike="noStrike">
                <a:solidFill>
                  <a:schemeClr val="dk1"/>
                </a:solidFill>
                <a:effectLst/>
                <a:uFillTx/>
                <a:latin typeface="Calibri"/>
              </a:rPr>
              <a:t>et formatif, symbolique et polysémique, au sens anagogique, littéral, allégorique, éthique,  suscitant la sublimation de la pensée, l'élévation de la conscience, une épiphanie vécue comme transcendante et supranaturelle.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D7AC22A-E7E0-4D28-B95B-516A1D8A920D}" type="slidenum">
              <a:t>31</a:t>
            </a:fld>
          </a:p>
        </p:txBody>
      </p:sp>
    </p:spTree>
  </p:cSld>
  <p:transition>
    <p:fade thruBlk="true"/>
  </p:transition>
</p:sld>
</file>

<file path=ppt/slides/slide3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8"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1" i="1" u="none" strike="noStrike">
                <a:solidFill>
                  <a:schemeClr val="dk1"/>
                </a:solidFill>
                <a:effectLst/>
                <a:uFillTx/>
                <a:latin typeface="Calibri"/>
              </a:rPr>
              <a:t>     Le Dévoilement</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Fernand Lagarde, membre du comité de rédaction, dès 1968, de la revue : Lumières Dans La Nuit, de Raymond Veillith,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[et auteur de </a:t>
            </a:r>
            <a:r>
              <a:rPr lang="fr-FR" sz="3200" b="0" i="1" u="none" strike="noStrike">
                <a:solidFill>
                  <a:schemeClr val="dk1"/>
                </a:solidFill>
                <a:effectLst/>
                <a:uFillTx/>
                <a:latin typeface="Calibri"/>
              </a:rPr>
              <a:t>Mystérieuses Soucoupes Volantes</a:t>
            </a:r>
            <a:r>
              <a:rPr lang="fr-FR" sz="3200" b="0" u="none" strike="noStrike">
                <a:solidFill>
                  <a:schemeClr val="dk1"/>
                </a:solidFill>
                <a:effectLst/>
                <a:uFillTx/>
                <a:latin typeface="Calibri"/>
              </a:rPr>
              <a:t>  avec la participation d'</a:t>
            </a:r>
            <a:r>
              <a:rPr lang="fr-FR" sz="3200" b="0" i="1" u="none" strike="noStrike">
                <a:solidFill>
                  <a:schemeClr val="dk1"/>
                </a:solidFill>
                <a:effectLst/>
                <a:uFillTx/>
                <a:latin typeface="Calibri"/>
              </a:rPr>
              <a:t>Aimé Michel</a:t>
            </a:r>
            <a:r>
              <a:rPr lang="fr-FR" sz="3200" b="0" u="none" strike="noStrike">
                <a:solidFill>
                  <a:schemeClr val="dk1"/>
                </a:solidFill>
                <a:effectLst/>
                <a:uFillTx/>
                <a:latin typeface="Calibri"/>
              </a:rPr>
              <a:t> et de Jacques Vallée par le groupement LDLN - 1974]</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 a suggéré  que </a:t>
            </a:r>
            <a:r>
              <a:rPr lang="fr-FR" sz="3200" b="0" i="1" u="none" strike="noStrike">
                <a:solidFill>
                  <a:schemeClr val="dk1"/>
                </a:solidFill>
                <a:effectLst/>
                <a:uFillTx/>
                <a:latin typeface="Calibri"/>
              </a:rPr>
              <a:t>l'ufonaute</a:t>
            </a:r>
            <a:r>
              <a:rPr lang="fr-FR" sz="3200" b="0" u="none" strike="noStrike">
                <a:solidFill>
                  <a:schemeClr val="dk1"/>
                </a:solidFill>
                <a:effectLst/>
                <a:uFillTx/>
                <a:latin typeface="Calibri"/>
              </a:rPr>
              <a:t> avait </a:t>
            </a:r>
            <a:r>
              <a:rPr lang="fr-FR" sz="3200" b="0" i="1" u="none" strike="noStrike">
                <a:solidFill>
                  <a:schemeClr val="dk1"/>
                </a:solidFill>
                <a:effectLst/>
                <a:uFillTx/>
                <a:latin typeface="Calibri"/>
              </a:rPr>
              <a:t>dévoilé</a:t>
            </a:r>
            <a:r>
              <a:rPr lang="fr-FR" sz="3200" b="0" u="none" strike="noStrike">
                <a:solidFill>
                  <a:schemeClr val="dk1"/>
                </a:solidFill>
                <a:effectLst/>
                <a:uFillTx/>
                <a:latin typeface="Calibri"/>
              </a:rPr>
              <a:t> à M. Lorenzi son v</a:t>
            </a:r>
            <a:r>
              <a:rPr lang="fr-FR" sz="3200" b="0" i="1" u="none" strike="noStrike">
                <a:solidFill>
                  <a:schemeClr val="dk1"/>
                </a:solidFill>
                <a:effectLst/>
                <a:uFillTx/>
                <a:latin typeface="Calibri"/>
              </a:rPr>
              <a:t>rai visage</a:t>
            </a:r>
            <a:r>
              <a:rPr lang="fr-FR" sz="3200" b="0" u="none" strike="noStrike">
                <a:solidFill>
                  <a:schemeClr val="dk1"/>
                </a:solidFill>
                <a:effectLst/>
                <a:uFillTx/>
                <a:latin typeface="Calibri"/>
              </a:rPr>
              <a:t>, celui d'un alien appartenant à une espèce qui a (visiblement) de graves problèmes de dégénérescence.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77A545C-50B9-4C6B-8B95-94421455B2CD}" type="slidenum">
              <a:t>310</a:t>
            </a:fld>
          </a:p>
        </p:txBody>
      </p:sp>
    </p:spTree>
  </p:cSld>
  <p:transition>
    <p:fade thruBlk="true"/>
  </p:transition>
</p:sld>
</file>

<file path=ppt/slides/slide3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9"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a:bodyPr>
          <a:p>
            <a:pPr marL="343080" indent="-343080" algn="l" defTabSz="914400">
              <a:lnSpc>
                <a:spcPct val="100000"/>
              </a:lnSpc>
              <a:spcBef>
                <a:spcPts val="601"/>
              </a:spcBef>
              <a:buClr>
                <a:srgbClr val="000000"/>
              </a:buClr>
              <a:buFont typeface="Arial"/>
              <a:buChar char="•"/>
            </a:pPr>
            <a:r>
              <a:rPr lang="fr-FR" sz="3000" b="0" u="none" strike="noStrike">
                <a:solidFill>
                  <a:schemeClr val="dk1"/>
                </a:solidFill>
                <a:effectLst/>
                <a:uFillTx/>
                <a:latin typeface="Calibri"/>
              </a:rPr>
              <a:t>Serait-ce là, le principal motif de la venue sur terre de tous ces </a:t>
            </a:r>
            <a:r>
              <a:rPr lang="fr-FR" sz="3000" b="0" i="1" u="none" strike="noStrike">
                <a:solidFill>
                  <a:schemeClr val="dk1"/>
                </a:solidFill>
                <a:effectLst/>
                <a:uFillTx/>
                <a:latin typeface="Calibri"/>
              </a:rPr>
              <a:t>ufonautes</a:t>
            </a:r>
            <a:r>
              <a:rPr lang="fr-FR" sz="3000" b="0" u="none" strike="noStrike">
                <a:solidFill>
                  <a:schemeClr val="dk1"/>
                </a:solidFill>
                <a:effectLst/>
                <a:uFillTx/>
                <a:latin typeface="Calibri"/>
              </a:rPr>
              <a:t>, afin d'y puiser dans sa réserve génétique exceptionnelle les éléments utiles à leur </a:t>
            </a:r>
            <a:r>
              <a:rPr lang="fr-FR" sz="3000" b="0" i="1" u="none" strike="noStrike">
                <a:solidFill>
                  <a:schemeClr val="dk1"/>
                </a:solidFill>
                <a:effectLst/>
                <a:uFillTx/>
                <a:latin typeface="Calibri"/>
              </a:rPr>
              <a:t>ré-génération</a:t>
            </a:r>
            <a:r>
              <a:rPr lang="fr-FR" sz="3000" b="0" u="none" strike="noStrike">
                <a:solidFill>
                  <a:schemeClr val="dk1"/>
                </a:solidFill>
                <a:effectLst/>
                <a:uFillTx/>
                <a:latin typeface="Calibri"/>
              </a:rPr>
              <a:t> ?</a:t>
            </a:r>
            <a:br>
              <a:rPr sz="3000"/>
            </a:br>
            <a:br>
              <a:rPr sz="3000"/>
            </a:br>
            <a:r>
              <a:rPr lang="fr-FR" sz="3000" b="0" u="none" strike="noStrike">
                <a:solidFill>
                  <a:schemeClr val="dk1"/>
                </a:solidFill>
                <a:effectLst/>
                <a:uFillTx/>
                <a:latin typeface="Calibri"/>
              </a:rPr>
              <a:t> </a:t>
            </a:r>
            <a:endParaRPr lang="fr-FR" sz="3000" b="0" u="none" strike="noStrike">
              <a:solidFill>
                <a:schemeClr val="dk1"/>
              </a:solidFill>
              <a:effectLst/>
              <a:uFillTx/>
              <a:latin typeface="Calibri"/>
            </a:endParaRPr>
          </a:p>
          <a:p>
            <a:pPr marL="343080" indent="-343080" algn="l" defTabSz="914400">
              <a:lnSpc>
                <a:spcPct val="100000"/>
              </a:lnSpc>
              <a:spcBef>
                <a:spcPts val="601"/>
              </a:spcBef>
              <a:buClr>
                <a:srgbClr val="000000"/>
              </a:buClr>
              <a:buFont typeface="Arial"/>
              <a:buChar char="•"/>
            </a:pPr>
            <a:r>
              <a:rPr lang="fr-FR" sz="3000" b="0" u="none" strike="noStrike">
                <a:solidFill>
                  <a:schemeClr val="dk1"/>
                </a:solidFill>
                <a:effectLst/>
                <a:uFillTx/>
                <a:latin typeface="Calibri"/>
              </a:rPr>
              <a:t>On pourrait effectivement l'admettre, avec les nombreuses abductions et les récits </a:t>
            </a:r>
            <a:r>
              <a:rPr lang="fr-FR" sz="3000" b="0" i="1" u="none" strike="noStrike">
                <a:solidFill>
                  <a:schemeClr val="dk1"/>
                </a:solidFill>
                <a:effectLst/>
                <a:uFillTx/>
                <a:latin typeface="Calibri"/>
              </a:rPr>
              <a:t>d'hybridation</a:t>
            </a:r>
            <a:r>
              <a:rPr lang="fr-FR" sz="3000" b="0" u="none" strike="noStrike">
                <a:solidFill>
                  <a:schemeClr val="dk1"/>
                </a:solidFill>
                <a:effectLst/>
                <a:uFillTx/>
                <a:latin typeface="Calibri"/>
              </a:rPr>
              <a:t> et de </a:t>
            </a:r>
            <a:r>
              <a:rPr lang="fr-FR" sz="3000" b="0" i="1" u="none" strike="noStrike">
                <a:solidFill>
                  <a:schemeClr val="dk1"/>
                </a:solidFill>
                <a:effectLst/>
                <a:uFillTx/>
                <a:latin typeface="Calibri"/>
              </a:rPr>
              <a:t>croisements</a:t>
            </a:r>
            <a:r>
              <a:rPr lang="fr-FR" sz="3000" b="0" u="none" strike="noStrike">
                <a:solidFill>
                  <a:schemeClr val="dk1"/>
                </a:solidFill>
                <a:effectLst/>
                <a:uFillTx/>
                <a:latin typeface="Calibri"/>
              </a:rPr>
              <a:t> entre humains et les extraterrestres, qui circulent sur notre planète, depuis les temps les plus anciens jusqu'à l'époque moderne.</a:t>
            </a:r>
            <a:endParaRPr lang="fr-FR" sz="3000" b="0" u="none" strike="noStrike">
              <a:solidFill>
                <a:schemeClr val="dk1"/>
              </a:solidFill>
              <a:effectLst/>
              <a:uFillTx/>
              <a:latin typeface="Calibri"/>
            </a:endParaRPr>
          </a:p>
          <a:p>
            <a:pPr indent="0" algn="l" defTabSz="914400">
              <a:lnSpc>
                <a:spcPct val="100000"/>
              </a:lnSpc>
              <a:spcBef>
                <a:spcPts val="601"/>
              </a:spcBef>
              <a:buNone/>
              <a:tabLst>
                <a:tab pos="0" algn="l"/>
              </a:tabLst>
            </a:pPr>
            <a:endParaRPr lang="fr-FR" sz="30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8C49237-95D1-47C5-967D-82E2FCDB766B}" type="slidenum">
              <a:t>311</a:t>
            </a:fld>
          </a:p>
        </p:txBody>
      </p:sp>
    </p:spTree>
  </p:cSld>
  <p:transition>
    <p:fade thruBlk="true"/>
  </p:transition>
</p:sld>
</file>

<file path=ppt/slides/slide3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Les Voilés</a:t>
            </a:r>
            <a:br>
              <a:rPr sz="3600"/>
            </a:br>
            <a:r>
              <a:rPr lang="fr-FR" sz="3600" b="1" i="1" u="none" strike="noStrike">
                <a:solidFill>
                  <a:schemeClr val="dk1"/>
                </a:solidFill>
                <a:effectLst/>
                <a:uFillTx/>
                <a:latin typeface="Calibri"/>
              </a:rPr>
              <a:t>Image/125/Dévoilement 03</a:t>
            </a:r>
            <a:endParaRPr lang="fr-FR" sz="3600" b="0" u="none" strike="noStrike">
              <a:solidFill>
                <a:schemeClr val="dk1"/>
              </a:solidFill>
              <a:effectLst/>
              <a:uFillTx/>
              <a:latin typeface="Calibri"/>
            </a:endParaRPr>
          </a:p>
        </p:txBody>
      </p:sp>
      <p:pic>
        <p:nvPicPr>
          <p:cNvPr id="581" name="Espace réservé du contenu 3" descr="126 LE DEVOILEMENT 04.jpg"/>
          <p:cNvPicPr/>
          <p:nvPr/>
        </p:nvPicPr>
        <p:blipFill>
          <a:blip r:embed="rId1"/>
          <a:stretch/>
        </p:blipFill>
        <p:spPr>
          <a:xfrm>
            <a:off x="1883520" y="1600200"/>
            <a:ext cx="5422320" cy="4994640"/>
          </a:xfrm>
          <a:prstGeom prst="rect">
            <a:avLst/>
          </a:prstGeom>
          <a:noFill/>
          <a:ln w="0">
            <a:noFill/>
          </a:ln>
        </p:spPr>
      </p:pic>
      <p:sp>
        <p:nvSpPr>
          <p:cNvPr id="3" name="PlaceHolder 2"/>
          <p:cNvSpPr>
            <a:spLocks noGrp="1"/>
          </p:cNvSpPr>
          <p:nvPr>
            <p:ph type="sldNum" idx="36"/>
          </p:nvPr>
        </p:nvSpPr>
        <p:spPr/>
        <p:txBody>
          <a:bodyPr/>
          <a:p>
            <a:fld id="{AC155EBC-411E-4386-BD96-C4B8579312AD}" type="slidenum">
              <a:t>312</a:t>
            </a:fld>
          </a:p>
        </p:txBody>
      </p:sp>
    </p:spTree>
  </p:cSld>
  <p:transition>
    <p:fade thruBlk="true"/>
  </p:transition>
</p:sld>
</file>

<file path=ppt/slides/slide3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2" name="PlaceHolder 1"/>
          <p:cNvSpPr>
            <a:spLocks noGrp="1"/>
          </p:cNvSpPr>
          <p:nvPr>
            <p:ph/>
          </p:nvPr>
        </p:nvSpPr>
        <p:spPr>
          <a:xfrm>
            <a:off x="251640" y="404640"/>
            <a:ext cx="8638560" cy="583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Ovnis 54 - Le catalogue de la vague de 1954 rapportée par la presse - Tome 1 Jonathan Giné, Annie Joigneaux.</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Littoral de la France, août 1954, au bord de mer, un petit garçon de 10 ans jouant sur la plage voit brusquement sur le bord du rivage un disque surmonté d'un dôme posé sur la plage, et un humanoïde de taille moyenne qui est proche de cette </a:t>
            </a:r>
            <a:r>
              <a:rPr lang="fr-FR" sz="3200" b="0" i="1" u="none" strike="noStrike">
                <a:solidFill>
                  <a:schemeClr val="dk1"/>
                </a:solidFill>
                <a:effectLst/>
                <a:uFillTx/>
                <a:latin typeface="Calibri"/>
              </a:rPr>
              <a:t>soucoupe volante.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Une autre créature au visage voilé s'est approchée de lui, enlève son voile lui révélant son étrange visage, le petit garçon ressent de la tristesse mélancolique face à cette créature qui semble souffrir, avec un œil injecté de sang et l'autre sombre muni d'une pupille, de grands yeux sombres avec des pupilles noires plus nuancées, des dents abîmées, et sur une joue, il voit comme une blessure.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2CA092AF-0E6A-4084-AA3E-A2758F5E0707}" type="slidenum">
              <a:t>313</a:t>
            </a:fld>
          </a:p>
        </p:txBody>
      </p:sp>
    </p:spTree>
  </p:cSld>
  <p:transition>
    <p:fade thruBlk="true"/>
  </p:transition>
</p:sld>
</file>

<file path=ppt/slides/slide3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3" name="PlaceHolder 1"/>
          <p:cNvSpPr>
            <a:spLocks noGrp="1"/>
          </p:cNvSpPr>
          <p:nvPr>
            <p:ph/>
          </p:nvPr>
        </p:nvSpPr>
        <p:spPr>
          <a:xfrm>
            <a:off x="457200" y="332640"/>
            <a:ext cx="8227080" cy="6334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Cette créature regarde dans les yeux pendant quelques instants,  et le petit garçon est pris d'un malaise.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créature va alors s'éloigner sans rien dire, aucun mot n'est échangé, elle rejoint son compagnon qui est resté à l'écart ; les deux ufonautes regagnent la soucoupe volante qui décolle, et l'engin va s'éloigner en disparaissant au loin.</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L'enfant va être traumatisé, et ses parents voyant son important état d'agitation iront faire une déposition auprès de la Gendarmerie.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Ovnis 54 - Le catalogue de la vague de 1954 rapportée par la presse - Tome 1 Jonathan Giné, Annie Joigneaux</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21FA421-1FCF-4857-8771-89A4B11F3B45}" type="slidenum">
              <a:t>314</a:t>
            </a:fld>
          </a:p>
        </p:txBody>
      </p:sp>
    </p:spTree>
  </p:cSld>
  <p:transition>
    <p:fade thruBlk="true"/>
  </p:transition>
</p:sld>
</file>

<file path=ppt/slides/slide3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4"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Image/126/Dévoilement 04</a:t>
            </a:r>
            <a:endParaRPr lang="fr-FR" sz="3600" b="0" u="none" strike="noStrike">
              <a:solidFill>
                <a:schemeClr val="dk1"/>
              </a:solidFill>
              <a:effectLst/>
              <a:uFillTx/>
              <a:latin typeface="Calibri"/>
            </a:endParaRPr>
          </a:p>
        </p:txBody>
      </p:sp>
      <p:pic>
        <p:nvPicPr>
          <p:cNvPr id="585" name="Espace réservé du contenu 3" descr="126 LE DEVOILEMENT 04.jpg"/>
          <p:cNvPicPr/>
          <p:nvPr/>
        </p:nvPicPr>
        <p:blipFill>
          <a:blip r:embed="rId1"/>
          <a:stretch/>
        </p:blipFill>
        <p:spPr>
          <a:xfrm>
            <a:off x="2123640" y="1124640"/>
            <a:ext cx="4910760" cy="4523400"/>
          </a:xfrm>
          <a:prstGeom prst="rect">
            <a:avLst/>
          </a:prstGeom>
          <a:noFill/>
          <a:ln w="0">
            <a:noFill/>
          </a:ln>
        </p:spPr>
      </p:pic>
      <p:sp>
        <p:nvSpPr>
          <p:cNvPr id="586" name="Rectangle 4"/>
          <p:cNvSpPr/>
          <p:nvPr/>
        </p:nvSpPr>
        <p:spPr>
          <a:xfrm>
            <a:off x="395640" y="5745960"/>
            <a:ext cx="8422560" cy="95148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pPr>
            <a:r>
              <a:rPr lang="fr-FR" sz="2800" b="0" u="none" strike="noStrike">
                <a:solidFill>
                  <a:schemeClr val="dk1"/>
                </a:solidFill>
                <a:effectLst/>
                <a:uFillTx/>
                <a:latin typeface="Calibri"/>
              </a:rPr>
              <a:t>Ovnis 54 - Le catalogue de la vague de 1954 rapportée par la presse - Jonathan Giné, Annie Joigneaux</a:t>
            </a:r>
            <a:endParaRPr lang="fr-FR" sz="28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E2A42E34-59D8-465F-8AD5-9991453EF73D}" type="slidenum">
              <a:t>315</a:t>
            </a:fld>
          </a:p>
        </p:txBody>
      </p:sp>
    </p:spTree>
  </p:cSld>
  <p:transition>
    <p:fade thruBlk="true"/>
  </p:transition>
</p:sld>
</file>

<file path=ppt/slides/slide3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7"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1" i="1" u="none" strike="noStrike">
                <a:solidFill>
                  <a:schemeClr val="dk1"/>
                </a:solidFill>
                <a:effectLst/>
                <a:uFillTx/>
                <a:latin typeface="Calibri"/>
              </a:rPr>
              <a:t>     Le Port du Voile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Pourquoi donc afficher, ostensiblement, le port d'un voile, d'un masque ou d'une cagoule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Voilà ce qui est inattendu et très surprenant de la part de visiteurs aliens qu'on imagine plutôt en combinaisons spatiales, ou en blouses blanches de laborantins.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Il s'agit donc bien d'une </a:t>
            </a:r>
            <a:r>
              <a:rPr lang="fr-FR" sz="3200" b="0" i="1" u="none" strike="noStrike">
                <a:solidFill>
                  <a:schemeClr val="dk1"/>
                </a:solidFill>
                <a:effectLst/>
                <a:uFillTx/>
                <a:latin typeface="Calibri"/>
              </a:rPr>
              <a:t>enquerre volontaire </a:t>
            </a:r>
            <a:r>
              <a:rPr lang="fr-FR" sz="3200" b="0" u="none" strike="noStrike">
                <a:solidFill>
                  <a:schemeClr val="dk1"/>
                </a:solidFill>
                <a:effectLst/>
                <a:uFillTx/>
                <a:latin typeface="Calibri"/>
              </a:rPr>
              <a:t>affirmée,</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dans une mise en scène répétée, ici, trois fois, en 1950 et en 1954,</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98AA186-BD0E-4434-84FE-121CE9703751}" type="slidenum">
              <a:t>316</a:t>
            </a:fld>
          </a:p>
        </p:txBody>
      </p:sp>
    </p:spTree>
  </p:cSld>
  <p:transition>
    <p:fade thruBlk="true"/>
  </p:transition>
</p:sld>
</file>

<file path=ppt/slides/slide3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8" name="PlaceHolder 1"/>
          <p:cNvSpPr>
            <a:spLocks noGrp="1"/>
          </p:cNvSpPr>
          <p:nvPr>
            <p:ph/>
          </p:nvPr>
        </p:nvSpPr>
        <p:spPr>
          <a:xfrm>
            <a:off x="457200" y="404640"/>
            <a:ext cx="8227080" cy="6046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pour attirer l'attention sur un fait remarquable dont on doit s'enquérir.</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La métaphore paraît, ici, évidente :</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i="1" u="none" strike="noStrike">
                <a:solidFill>
                  <a:schemeClr val="dk1"/>
                </a:solidFill>
                <a:effectLst/>
                <a:uFillTx/>
                <a:latin typeface="Calibri"/>
              </a:rPr>
              <a:t>« Prenez-garde, derrière le masque de la modernité des avancés technologiques futuristes, dont la soucoupe volante est le symbole, se dissimulent les pires avanies et dérèglements à venir !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A05DD1B-1D37-4A9A-92C3-5E2103203094}" type="slidenum">
              <a:t>317</a:t>
            </a:fld>
          </a:p>
        </p:txBody>
      </p:sp>
    </p:spTree>
  </p:cSld>
  <p:transition>
    <p:fade thruBlk="true"/>
  </p:transition>
</p:sld>
</file>

<file path=ppt/slides/slide3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9" name="PlaceHolder 1"/>
          <p:cNvSpPr>
            <a:spLocks noGrp="1"/>
          </p:cNvSpPr>
          <p:nvPr>
            <p:ph/>
          </p:nvPr>
        </p:nvSpPr>
        <p:spPr>
          <a:xfrm>
            <a:off x="457200" y="404640"/>
            <a:ext cx="822708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1" i="1" u="none" strike="noStrike">
                <a:solidFill>
                  <a:schemeClr val="dk1"/>
                </a:solidFill>
                <a:effectLst/>
                <a:uFillTx/>
                <a:latin typeface="Calibri"/>
              </a:rPr>
              <a:t>    Ne nous voilons pas la face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En ufologie, ou avec les </a:t>
            </a:r>
            <a:r>
              <a:rPr lang="fr-FR" sz="3200" b="0" i="1" u="none" strike="noStrike">
                <a:solidFill>
                  <a:schemeClr val="dk1"/>
                </a:solidFill>
                <a:effectLst/>
                <a:uFillTx/>
                <a:latin typeface="Calibri"/>
              </a:rPr>
              <a:t>phénomènes ovnis</a:t>
            </a:r>
            <a:r>
              <a:rPr lang="fr-FR" sz="3200" b="0" u="none" strike="noStrike">
                <a:solidFill>
                  <a:schemeClr val="dk1"/>
                </a:solidFill>
                <a:effectLst/>
                <a:uFillTx/>
                <a:latin typeface="Calibri"/>
              </a:rPr>
              <a:t> suggérant de possibles manifestations d’Intelligences Non Humaines (INH), comme les appelle le </a:t>
            </a:r>
            <a:r>
              <a:rPr lang="fr-FR" sz="3200" b="0" i="1" u="none" strike="noStrike">
                <a:solidFill>
                  <a:schemeClr val="dk1"/>
                </a:solidFill>
                <a:effectLst/>
                <a:uFillTx/>
                <a:latin typeface="Calibri"/>
              </a:rPr>
              <a:t>Chasseur d'Ovnis</a:t>
            </a:r>
            <a:r>
              <a:rPr lang="fr-FR" sz="3200" b="0" u="none" strike="noStrike">
                <a:solidFill>
                  <a:schemeClr val="dk1"/>
                </a:solidFill>
                <a:effectLst/>
                <a:uFillTx/>
                <a:latin typeface="Calibri"/>
              </a:rPr>
              <a:t> Jean-Marie Bigorne, nous rencontrons, couramment, cette façon </a:t>
            </a:r>
            <a:r>
              <a:rPr lang="fr-FR" sz="3200" b="0" i="1" u="none" strike="noStrike">
                <a:solidFill>
                  <a:schemeClr val="dk1"/>
                </a:solidFill>
                <a:effectLst/>
                <a:uFillTx/>
                <a:latin typeface="Calibri"/>
              </a:rPr>
              <a:t>policée</a:t>
            </a:r>
            <a:r>
              <a:rPr lang="fr-FR" sz="3200" b="0" u="none" strike="noStrike">
                <a:solidFill>
                  <a:schemeClr val="dk1"/>
                </a:solidFill>
                <a:effectLst/>
                <a:uFillTx/>
                <a:latin typeface="Calibri"/>
              </a:rPr>
              <a:t> d'attirer notre attention, sur un fait remarquable, et dont on doit s'enquérir.</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Ces  </a:t>
            </a:r>
            <a:r>
              <a:rPr lang="fr-FR" sz="3200" b="0" i="1" u="none" strike="noStrike">
                <a:solidFill>
                  <a:schemeClr val="dk1"/>
                </a:solidFill>
                <a:effectLst/>
                <a:uFillTx/>
                <a:latin typeface="Calibri"/>
              </a:rPr>
              <a:t>intelligences</a:t>
            </a:r>
            <a:r>
              <a:rPr lang="fr-FR" sz="3200" b="0" u="none" strike="noStrike">
                <a:solidFill>
                  <a:schemeClr val="dk1"/>
                </a:solidFill>
                <a:effectLst/>
                <a:uFillTx/>
                <a:latin typeface="Calibri"/>
              </a:rPr>
              <a:t> s'expriment donc d'une manière </a:t>
            </a:r>
            <a:r>
              <a:rPr lang="fr-FR" sz="3200" b="0" i="1" u="none" strike="noStrike">
                <a:solidFill>
                  <a:schemeClr val="dk1"/>
                </a:solidFill>
                <a:effectLst/>
                <a:uFillTx/>
                <a:latin typeface="Calibri"/>
              </a:rPr>
              <a:t>hyperbolique,</a:t>
            </a:r>
            <a:r>
              <a:rPr lang="fr-FR" sz="3200" b="0" u="none" strike="noStrike">
                <a:solidFill>
                  <a:schemeClr val="dk1"/>
                </a:solidFill>
                <a:effectLst/>
                <a:uFillTx/>
                <a:latin typeface="Calibri"/>
              </a:rPr>
              <a:t> dans la </a:t>
            </a:r>
            <a:r>
              <a:rPr lang="fr-FR" sz="3200" b="0" i="1" u="none" strike="noStrike">
                <a:solidFill>
                  <a:schemeClr val="dk1"/>
                </a:solidFill>
                <a:effectLst/>
                <a:uFillTx/>
                <a:latin typeface="Calibri"/>
              </a:rPr>
              <a:t>frange</a:t>
            </a:r>
            <a:r>
              <a:rPr lang="fr-FR" sz="3200" b="0" u="none" strike="noStrike">
                <a:solidFill>
                  <a:schemeClr val="dk1"/>
                </a:solidFill>
                <a:effectLst/>
                <a:uFillTx/>
                <a:latin typeface="Calibri"/>
              </a:rPr>
              <a:t> de notre environnement, là où la pluralité des mondes sont régulièrement en</a:t>
            </a:r>
            <a:r>
              <a:rPr lang="fr-FR" sz="3200" b="0" i="1" u="none" strike="noStrike">
                <a:solidFill>
                  <a:schemeClr val="dk1"/>
                </a:solidFill>
                <a:effectLst/>
                <a:uFillTx/>
                <a:latin typeface="Calibri"/>
              </a:rPr>
              <a:t> contact</a:t>
            </a:r>
            <a:r>
              <a:rPr lang="fr-FR" sz="3200" b="0" u="none" strike="noStrike">
                <a:solidFill>
                  <a:schemeClr val="dk1"/>
                </a:solidFill>
                <a:effectLst/>
                <a:uFillTx/>
                <a:latin typeface="Calibri"/>
              </a:rPr>
              <a:t>, et en particulier, à l'occasion de ce que JMB nomme les </a:t>
            </a:r>
            <a:r>
              <a:rPr lang="fr-FR" sz="3200" b="0" i="1" u="none" strike="noStrike">
                <a:solidFill>
                  <a:schemeClr val="dk1"/>
                </a:solidFill>
                <a:effectLst/>
                <a:uFillTx/>
                <a:latin typeface="Calibri"/>
              </a:rPr>
              <a:t>rencontres très rapprochées</a:t>
            </a:r>
            <a:r>
              <a:rPr lang="fr-FR" sz="3200" b="0" u="none" strike="noStrike">
                <a:solidFill>
                  <a:schemeClr val="dk1"/>
                </a:solidFill>
                <a:effectLst/>
                <a:uFillTx/>
                <a:latin typeface="Calibri"/>
              </a:rPr>
              <a: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D704D9E-CA33-423A-9447-FA1D38325A92}" type="slidenum">
              <a:t>318</a:t>
            </a:fld>
          </a:p>
        </p:txBody>
      </p:sp>
    </p:spTree>
  </p:cSld>
  <p:transition>
    <p:fade thruBlk="true"/>
  </p:transition>
</p:sld>
</file>

<file path=ppt/slides/slide3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0" name="PlaceHolder 1"/>
          <p:cNvSpPr>
            <a:spLocks noGrp="1"/>
          </p:cNvSpPr>
          <p:nvPr>
            <p:ph/>
          </p:nvPr>
        </p:nvSpPr>
        <p:spPr>
          <a:xfrm>
            <a:off x="457200" y="332640"/>
            <a:ext cx="8227080" cy="6190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1" i="1" u="none" strike="noStrike">
                <a:solidFill>
                  <a:schemeClr val="dk1"/>
                </a:solidFill>
                <a:effectLst/>
                <a:uFillTx/>
                <a:latin typeface="Calibri"/>
              </a:rPr>
              <a:t>    Les Enquerres Ufologiques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On les identifie comme des anomalies ou comme des incongruités incompatibles, ou particulièrement dérangeantes, pour </a:t>
            </a:r>
            <a:r>
              <a:rPr lang="fr-FR" sz="3200" b="0" i="1" u="none" strike="noStrike">
                <a:solidFill>
                  <a:schemeClr val="dk1"/>
                </a:solidFill>
                <a:effectLst/>
                <a:uFillTx/>
                <a:latin typeface="Calibri"/>
              </a:rPr>
              <a:t>la conception ou la représentation admise </a:t>
            </a:r>
            <a:r>
              <a:rPr lang="fr-FR" sz="3200" b="0" u="none" strike="noStrike">
                <a:solidFill>
                  <a:schemeClr val="dk1"/>
                </a:solidFill>
                <a:effectLst/>
                <a:uFillTx/>
                <a:latin typeface="Calibri"/>
              </a:rPr>
              <a:t>et, parait-il, </a:t>
            </a:r>
            <a:r>
              <a:rPr lang="fr-FR" sz="3200" b="0" i="1" u="none" strike="noStrike">
                <a:solidFill>
                  <a:schemeClr val="dk1"/>
                </a:solidFill>
                <a:effectLst/>
                <a:uFillTx/>
                <a:latin typeface="Calibri"/>
              </a:rPr>
              <a:t>conventionnelle</a:t>
            </a:r>
            <a:r>
              <a:rPr lang="fr-FR" sz="3200" b="0" u="none" strike="noStrike">
                <a:solidFill>
                  <a:schemeClr val="dk1"/>
                </a:solidFill>
                <a:effectLst/>
                <a:uFillTx/>
                <a:latin typeface="Calibri"/>
              </a:rPr>
              <a:t> des visiteurs extraterrestres en</a:t>
            </a:r>
            <a:r>
              <a:rPr lang="fr-FR" sz="3200" b="0" i="1" u="none" strike="noStrike">
                <a:solidFill>
                  <a:schemeClr val="dk1"/>
                </a:solidFill>
                <a:effectLst/>
                <a:uFillTx/>
                <a:latin typeface="Calibri"/>
              </a:rPr>
              <a:t> villégiature</a:t>
            </a:r>
            <a:r>
              <a:rPr lang="fr-FR" sz="3200" b="0" u="none" strike="noStrike">
                <a:solidFill>
                  <a:schemeClr val="dk1"/>
                </a:solidFill>
                <a:effectLst/>
                <a:uFillTx/>
                <a:latin typeface="Calibri"/>
              </a:rPr>
              <a:t> sur notre planète.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Et pendant longtemps,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i="1" u="none" strike="noStrike">
                <a:solidFill>
                  <a:schemeClr val="dk1"/>
                </a:solidFill>
                <a:effectLst/>
                <a:uFillTx/>
                <a:latin typeface="Calibri"/>
              </a:rPr>
              <a:t>    [comme le fait remarquer JMB - Chasseur d'Ovnis. Mémoires d'un enquêteur de terrain. Extraterrestres, Autocensures, Révélations, Éditions Le Temps Présent, Collection Énigma. 2014]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40D2D19-EF80-45E1-93E2-694AA619E446}" type="slidenum">
              <a:t>319</a:t>
            </a:fld>
          </a:p>
        </p:txBody>
      </p:sp>
    </p:spTree>
  </p:cSld>
  <p:transition>
    <p:fade thruBlk="true"/>
  </p:transition>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u="none" strike="noStrike">
                <a:solidFill>
                  <a:schemeClr val="dk1"/>
                </a:solidFill>
                <a:effectLst/>
                <a:uFillTx/>
                <a:latin typeface="Calibri"/>
              </a:rPr>
              <a:t>Le Tétramorphe</a:t>
            </a:r>
            <a:br>
              <a:rPr sz="3600"/>
            </a:br>
            <a:r>
              <a:rPr lang="fr-FR" sz="3600" b="1" i="1" u="none" strike="noStrike">
                <a:solidFill>
                  <a:schemeClr val="dk1"/>
                </a:solidFill>
                <a:effectLst/>
                <a:uFillTx/>
                <a:latin typeface="Calibri"/>
              </a:rPr>
              <a:t>Image/04 bis/ Le Tartan</a:t>
            </a:r>
            <a:endParaRPr lang="fr-FR" sz="3600" b="0" u="none" strike="noStrike">
              <a:solidFill>
                <a:schemeClr val="dk1"/>
              </a:solidFill>
              <a:effectLst/>
              <a:uFillTx/>
              <a:latin typeface="Calibri"/>
            </a:endParaRPr>
          </a:p>
        </p:txBody>
      </p:sp>
      <p:pic>
        <p:nvPicPr>
          <p:cNvPr id="131" name="Espace réservé du contenu 3" descr="04 BIS LE TARTAN.jpg"/>
          <p:cNvPicPr/>
          <p:nvPr/>
        </p:nvPicPr>
        <p:blipFill>
          <a:blip r:embed="rId1"/>
          <a:stretch/>
        </p:blipFill>
        <p:spPr>
          <a:xfrm>
            <a:off x="539640" y="1556640"/>
            <a:ext cx="8068320" cy="4994640"/>
          </a:xfrm>
          <a:prstGeom prst="rect">
            <a:avLst/>
          </a:prstGeom>
          <a:noFill/>
          <a:ln w="0">
            <a:noFill/>
          </a:ln>
        </p:spPr>
      </p:pic>
      <p:sp>
        <p:nvSpPr>
          <p:cNvPr id="3" name="PlaceHolder 2"/>
          <p:cNvSpPr>
            <a:spLocks noGrp="1"/>
          </p:cNvSpPr>
          <p:nvPr>
            <p:ph type="sldNum" idx="36"/>
          </p:nvPr>
        </p:nvSpPr>
        <p:spPr/>
        <p:txBody>
          <a:bodyPr/>
          <a:p>
            <a:fld id="{DE818B8F-4349-4311-80C1-6DE04BC9828A}" type="slidenum">
              <a:t>32</a:t>
            </a:fld>
          </a:p>
        </p:txBody>
      </p:sp>
    </p:spTree>
  </p:cSld>
  <p:transition>
    <p:fade thruBlk="true"/>
  </p:transition>
</p:sld>
</file>

<file path=ppt/slides/slide3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1"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les partisans de l’hypothèse extraterrestre au premier degré, les ont gommées ou évacuées en considérant qu'elles résultaient d'un possible choc psychologique des témoins ou d'une exagération de personnes à tendance mystique...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Car, il fallait rester dans un esprit de crédibilité et de respect global des lois physiques connues, au détriment de la réalité des faits, et d'une </a:t>
            </a:r>
            <a:r>
              <a:rPr lang="fr-FR" sz="3200" b="0" i="1" u="none" strike="noStrike">
                <a:solidFill>
                  <a:schemeClr val="dk1"/>
                </a:solidFill>
                <a:effectLst/>
                <a:uFillTx/>
                <a:latin typeface="Calibri"/>
              </a:rPr>
              <a:t>vérité d'ordre psychique et spirituel,</a:t>
            </a:r>
            <a:r>
              <a:rPr lang="fr-FR" sz="3200" b="0" u="none" strike="noStrike">
                <a:solidFill>
                  <a:schemeClr val="dk1"/>
                </a:solidFill>
                <a:effectLst/>
                <a:uFillTx/>
                <a:latin typeface="Calibri"/>
              </a:rPr>
              <a:t> qu'il fallait prioritairement et surtout dissimuler, par rapport aux scientifiques, que l'on voulait à tout prix intéresser au phénomène.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C7C0E56-B06A-420A-838A-3AA82BB66D4E}" type="slidenum">
              <a:t>320</a:t>
            </a:fld>
          </a:p>
        </p:txBody>
      </p:sp>
    </p:spTree>
  </p:cSld>
  <p:transition>
    <p:fade thruBlk="true"/>
  </p:transition>
</p:sld>
</file>

<file path=ppt/slides/slide3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2" name="PlaceHolder 1"/>
          <p:cNvSpPr>
            <a:spLocks noGrp="1"/>
          </p:cNvSpPr>
          <p:nvPr>
            <p:ph/>
          </p:nvPr>
        </p:nvSpPr>
        <p:spPr>
          <a:xfrm>
            <a:off x="457200" y="260640"/>
            <a:ext cx="8227080" cy="6406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Il fallait (donc) publier uniquement des récits relatifs, à d'éventuels visiteurs venus d'outre-espace à l'aide d'appareils utilisant une technologie futuriste, qui restait à découvrir...</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Cette approche, orientée et réductrice, obscurcie, la compréhension et l'intelligibilité de ces </a:t>
            </a:r>
            <a:r>
              <a:rPr lang="fr-FR" sz="3200" b="0" i="1" u="none" strike="noStrike">
                <a:solidFill>
                  <a:schemeClr val="dk1"/>
                </a:solidFill>
                <a:effectLst/>
                <a:uFillTx/>
                <a:latin typeface="Calibri"/>
              </a:rPr>
              <a:t>contacts</a:t>
            </a:r>
            <a:r>
              <a:rPr lang="fr-FR" sz="3200" b="0" u="none" strike="noStrike">
                <a:solidFill>
                  <a:schemeClr val="dk1"/>
                </a:solidFill>
                <a:effectLst/>
                <a:uFillTx/>
                <a:latin typeface="Calibri"/>
              </a:rPr>
              <a:t> de nature </a:t>
            </a:r>
            <a:r>
              <a:rPr lang="fr-FR" sz="3200" b="0" i="1" u="none" strike="noStrike">
                <a:solidFill>
                  <a:schemeClr val="dk1"/>
                </a:solidFill>
                <a:effectLst/>
                <a:uFillTx/>
                <a:latin typeface="Calibri"/>
              </a:rPr>
              <a:t>extraterrestre, ou non,</a:t>
            </a:r>
            <a:r>
              <a:rPr lang="fr-FR" sz="3200" b="0" u="none" strike="noStrike">
                <a:solidFill>
                  <a:schemeClr val="dk1"/>
                </a:solidFill>
                <a:effectLst/>
                <a:uFillTx/>
                <a:latin typeface="Calibri"/>
              </a:rPr>
              <a:t> et des ovnis, en édulcorant les faits constatés.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La création du </a:t>
            </a:r>
            <a:r>
              <a:rPr lang="fr-FR" sz="3200" b="0" i="1" u="none" strike="noStrike">
                <a:solidFill>
                  <a:schemeClr val="dk1"/>
                </a:solidFill>
                <a:effectLst/>
                <a:uFillTx/>
                <a:latin typeface="Calibri"/>
              </a:rPr>
              <a:t>Gépan</a:t>
            </a:r>
            <a:r>
              <a:rPr lang="fr-FR" sz="3200" b="0" u="none" strike="noStrike">
                <a:solidFill>
                  <a:schemeClr val="dk1"/>
                </a:solidFill>
                <a:effectLst/>
                <a:uFillTx/>
                <a:latin typeface="Calibri"/>
              </a:rPr>
              <a:t> en 1977, et ses transformations (</a:t>
            </a:r>
            <a:r>
              <a:rPr lang="fr-FR" sz="3200" b="0" i="1" u="none" strike="noStrike">
                <a:solidFill>
                  <a:schemeClr val="dk1"/>
                </a:solidFill>
                <a:effectLst/>
                <a:uFillTx/>
                <a:latin typeface="Calibri"/>
              </a:rPr>
              <a:t>Sépra</a:t>
            </a:r>
            <a:r>
              <a:rPr lang="fr-FR" sz="3200" b="0" u="none" strike="noStrike">
                <a:solidFill>
                  <a:schemeClr val="dk1"/>
                </a:solidFill>
                <a:effectLst/>
                <a:uFillTx/>
                <a:latin typeface="Calibri"/>
              </a:rPr>
              <a:t> en 1988) pour aboutir à l'actuel </a:t>
            </a:r>
            <a:r>
              <a:rPr lang="fr-FR" sz="3200" b="0" i="1" u="none" strike="noStrike">
                <a:solidFill>
                  <a:schemeClr val="dk1"/>
                </a:solidFill>
                <a:effectLst/>
                <a:uFillTx/>
                <a:latin typeface="Calibri"/>
              </a:rPr>
              <a:t>Géipan</a:t>
            </a:r>
            <a:r>
              <a:rPr lang="fr-FR" sz="3200" b="0" u="none" strike="noStrike">
                <a:solidFill>
                  <a:schemeClr val="dk1"/>
                </a:solidFill>
                <a:effectLst/>
                <a:uFillTx/>
                <a:latin typeface="Calibri"/>
              </a:rPr>
              <a:t> (2007), n'avait pas pour finalité réelle l'étude scientifique complète d'un phénomène atypique avec la possibilité d'implications exotiques. Mais plutôt un contrôle sociétal, un suivi des médias, une utilité de vigie pour la défense de l’état, et des intérêts économiques, stratégiques, et mêmes philosophiques, de la nation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D5CE0A9E-FAA7-4543-A586-CC395546B9A8}" type="slidenum">
              <a:t>321</a:t>
            </a:fld>
          </a:p>
        </p:txBody>
      </p:sp>
    </p:spTree>
  </p:cSld>
  <p:transition>
    <p:fade thruBlk="true"/>
  </p:transition>
</p:sld>
</file>

<file path=ppt/slides/slide3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3" name="PlaceHolder 1"/>
          <p:cNvSpPr>
            <a:spLocks noGrp="1"/>
          </p:cNvSpPr>
          <p:nvPr>
            <p:ph/>
          </p:nvPr>
        </p:nvSpPr>
        <p:spPr>
          <a:xfrm>
            <a:off x="457200" y="332640"/>
            <a:ext cx="8360640" cy="6262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 Quant à ce qui reste non identifiable, ce n'est plus de leur ressort. A la science multidisciplinaire, d'agir... Or, cette dernière ignore obstinément et dédaigneusement cet embarrassant fardeau...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 En fait, on peut parler d'un déni institutionnel, d'une sorte d'omerta à l'échelle planétaire.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 Ignorance volontaire et aveu d'impuissance  ?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 Nous pensons que cela peut s'avérer grave pour l'avenir.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98F359C-5898-435D-9B6D-BADC62D53B40}" type="slidenum">
              <a:t>322</a:t>
            </a:fld>
          </a:p>
        </p:txBody>
      </p:sp>
    </p:spTree>
  </p:cSld>
  <p:transition>
    <p:fade thruBlk="true"/>
  </p:transition>
</p:sld>
</file>

<file path=ppt/slides/slide3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4" name="PlaceHolder 1"/>
          <p:cNvSpPr>
            <a:spLocks noGrp="1"/>
          </p:cNvSpPr>
          <p:nvPr>
            <p:ph/>
          </p:nvPr>
        </p:nvSpPr>
        <p:spPr>
          <a:xfrm>
            <a:off x="457200" y="404640"/>
            <a:ext cx="8432640" cy="6190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Et c'est ainsi, que nous retrouvons les cas ufologiques les plus </a:t>
            </a:r>
            <a:r>
              <a:rPr lang="fr-FR" sz="3200" b="0" i="1" u="none" strike="noStrike">
                <a:solidFill>
                  <a:schemeClr val="dk1"/>
                </a:solidFill>
                <a:effectLst/>
                <a:uFillTx/>
                <a:latin typeface="Calibri"/>
              </a:rPr>
              <a:t>dérangeants</a:t>
            </a:r>
            <a:r>
              <a:rPr lang="fr-FR" sz="3200" b="0" u="none" strike="noStrike">
                <a:solidFill>
                  <a:schemeClr val="dk1"/>
                </a:solidFill>
                <a:effectLst/>
                <a:uFillTx/>
                <a:latin typeface="Calibri"/>
              </a:rPr>
              <a:t>, gommés, sélectionnés, triés, émondés, tronqués, schématisés, simplifiés, déformés, caricaturés ou retranscrits en </a:t>
            </a:r>
            <a:r>
              <a:rPr lang="fr-FR" sz="3200" b="0" i="1" u="none" strike="noStrike">
                <a:solidFill>
                  <a:schemeClr val="dk1"/>
                </a:solidFill>
                <a:effectLst/>
                <a:uFillTx/>
                <a:latin typeface="Calibri"/>
              </a:rPr>
              <a:t>ombres chinoises</a:t>
            </a: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(où ils ne sont plus que les ombres d'eux-mêmes),</a:t>
            </a:r>
            <a:r>
              <a:rPr lang="fr-FR" sz="3200" b="0" u="none" strike="noStrike">
                <a:solidFill>
                  <a:schemeClr val="dk1"/>
                </a:solidFill>
                <a:effectLst/>
                <a:uFillTx/>
                <a:latin typeface="Calibri"/>
              </a:rPr>
              <a:t> afin de s'aligner, sur le corporatisme idéologique du </a:t>
            </a:r>
            <a:r>
              <a:rPr lang="fr-FR" sz="3200" b="0" i="1" u="none" strike="noStrike">
                <a:solidFill>
                  <a:schemeClr val="dk1"/>
                </a:solidFill>
                <a:effectLst/>
                <a:uFillTx/>
                <a:latin typeface="Calibri"/>
              </a:rPr>
              <a:t>politiquement-correcte </a:t>
            </a:r>
            <a:r>
              <a:rPr lang="fr-FR" sz="3200" b="0" u="none" strike="noStrike">
                <a:solidFill>
                  <a:schemeClr val="dk1"/>
                </a:solidFill>
                <a:effectLst/>
                <a:uFillTx/>
                <a:latin typeface="Calibri"/>
              </a:rPr>
              <a:t>et de la</a:t>
            </a:r>
            <a:r>
              <a:rPr lang="fr-FR" sz="3200" b="0" i="1" u="none" strike="noStrike">
                <a:solidFill>
                  <a:schemeClr val="dk1"/>
                </a:solidFill>
                <a:effectLst/>
                <a:uFillTx/>
                <a:latin typeface="Calibri"/>
              </a:rPr>
              <a:t> pensée-agnostique dominant</a:t>
            </a:r>
            <a:r>
              <a:rPr lang="fr-FR" sz="3200" b="0" u="none" strike="noStrike">
                <a:solidFill>
                  <a:schemeClr val="dk1"/>
                </a:solidFill>
                <a:effectLst/>
                <a:uFillTx/>
                <a:latin typeface="Calibri"/>
              </a:rPr>
              <a:t>e, au détriment de la réalité des phénomènes ufologiques et para-ufologiques, et de leurs dimensions philosophiques, spirituelles et religieuses.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9BC5629-4B25-4F97-9A04-27EF8CE117ED}" type="slidenum">
              <a:t>323</a:t>
            </a:fld>
          </a:p>
        </p:txBody>
      </p:sp>
    </p:spTree>
  </p:cSld>
  <p:transition>
    <p:fade thruBlk="true"/>
  </p:transition>
</p:sld>
</file>

<file path=ppt/slides/slide3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5" name="PlaceHolder 1"/>
          <p:cNvSpPr>
            <a:spLocks noGrp="1"/>
          </p:cNvSpPr>
          <p:nvPr>
            <p:ph/>
          </p:nvPr>
        </p:nvSpPr>
        <p:spPr>
          <a:xfrm>
            <a:off x="457200" y="476640"/>
            <a:ext cx="8227080" cy="5646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Annexe 01 : La disparition d’une voiture (et des ses occupants) à Sion-les-Mines, du 04/12/1979 – 18h20 - Loire-Atlantique (44) - Pays de la Loire </a:t>
            </a:r>
            <a:r>
              <a:rPr lang="fr-FR" sz="3200" b="0" u="none" strike="noStrike">
                <a:solidFill>
                  <a:schemeClr val="dk1"/>
                </a:solidFill>
                <a:effectLst/>
                <a:uFillTx/>
                <a:latin typeface="Calibri"/>
              </a:rPr>
              <a:t> </a:t>
            </a:r>
            <a:r>
              <a:rPr lang="fr-FR" sz="3200" b="1" u="none" strike="noStrike">
                <a:solidFill>
                  <a:schemeClr val="dk1"/>
                </a:solidFill>
                <a:effectLst/>
                <a:uFillTx/>
                <a:latin typeface="Calibri"/>
              </a:rPr>
              <a:t>- France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4ADC73C-34CE-4CC2-B620-A0258764F691}" type="slidenum">
              <a:t>324</a:t>
            </a:fld>
          </a:p>
        </p:txBody>
      </p:sp>
    </p:spTree>
  </p:cSld>
  <p:transition>
    <p:fade thruBlk="true"/>
  </p:transition>
</p:sld>
</file>

<file path=ppt/slides/slide3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6"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Image/127/Enlèvement 01</a:t>
            </a:r>
            <a:endParaRPr lang="fr-FR" sz="3600" b="0" u="none" strike="noStrike">
              <a:solidFill>
                <a:schemeClr val="dk1"/>
              </a:solidFill>
              <a:effectLst/>
              <a:uFillTx/>
              <a:latin typeface="Calibri"/>
            </a:endParaRPr>
          </a:p>
        </p:txBody>
      </p:sp>
      <p:pic>
        <p:nvPicPr>
          <p:cNvPr id="597" name="Espace réservé du contenu 3" descr="127 Enlèvement 01.jpg"/>
          <p:cNvPicPr/>
          <p:nvPr/>
        </p:nvPicPr>
        <p:blipFill>
          <a:blip r:embed="rId1"/>
          <a:stretch/>
        </p:blipFill>
        <p:spPr>
          <a:xfrm>
            <a:off x="1331640" y="1033200"/>
            <a:ext cx="6478200" cy="5489640"/>
          </a:xfrm>
          <a:prstGeom prst="rect">
            <a:avLst/>
          </a:prstGeom>
          <a:noFill/>
          <a:ln w="0">
            <a:noFill/>
          </a:ln>
        </p:spPr>
      </p:pic>
      <p:sp>
        <p:nvSpPr>
          <p:cNvPr id="3" name="PlaceHolder 2"/>
          <p:cNvSpPr>
            <a:spLocks noGrp="1"/>
          </p:cNvSpPr>
          <p:nvPr>
            <p:ph type="sldNum" idx="36"/>
          </p:nvPr>
        </p:nvSpPr>
        <p:spPr/>
        <p:txBody>
          <a:bodyPr/>
          <a:p>
            <a:fld id="{64C3153B-31F0-4A60-BA81-79C9E955AEB6}" type="slidenum">
              <a:t>325</a:t>
            </a:fld>
          </a:p>
        </p:txBody>
      </p:sp>
    </p:spTree>
  </p:cSld>
  <p:transition>
    <p:fade thruBlk="true"/>
  </p:transition>
</p:sld>
</file>

<file path=ppt/slides/slide3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8" name="PlaceHolder 1"/>
          <p:cNvSpPr>
            <a:spLocks noGrp="1"/>
          </p:cNvSpPr>
          <p:nvPr>
            <p:ph/>
          </p:nvPr>
        </p:nvSpPr>
        <p:spPr>
          <a:xfrm>
            <a:off x="457200" y="1700640"/>
            <a:ext cx="8227080" cy="4422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Sion-les-Mines, du 04/12/1979 - 18h20</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Loire-Atlantique (44) - Pays de la Loire </a:t>
            </a:r>
            <a:r>
              <a:rPr lang="fr-FR" sz="3200" b="0" u="none" strike="noStrike">
                <a:solidFill>
                  <a:schemeClr val="dk1"/>
                </a:solidFill>
                <a:effectLst/>
                <a:uFillTx/>
                <a:latin typeface="Calibri"/>
              </a:rPr>
              <a:t> </a:t>
            </a:r>
            <a:r>
              <a:rPr lang="fr-FR" sz="3200" b="1" u="none" strike="noStrike">
                <a:solidFill>
                  <a:schemeClr val="dk1"/>
                </a:solidFill>
                <a:effectLst/>
                <a:uFillTx/>
                <a:latin typeface="Calibri"/>
              </a:rPr>
              <a:t>- France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Y-A-T-IL EU ENLÈVEMENT A SION-LES-MINES ? (Loire-Atlantique)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4631D9A-0596-4EAE-B91E-E1F8F25B8819}" type="slidenum">
              <a:t>326</a:t>
            </a:fld>
          </a:p>
        </p:txBody>
      </p:sp>
    </p:spTree>
  </p:cSld>
  <p:transition>
    <p:fade thruBlk="true"/>
  </p:transition>
</p:sld>
</file>

<file path=ppt/slides/slide3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9"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1" u="sng" strike="noStrike">
                <a:solidFill>
                  <a:schemeClr val="dk1"/>
                </a:solidFill>
                <a:effectLst/>
                <a:uFillTx/>
                <a:latin typeface="Calibri"/>
              </a:rPr>
              <a:t>LDLN n. 208</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Cette localité est située dans le canton de Derval, près de Chateaubriand au nord du département de la Loire-Atlantique. Divers témoins ont confirmé la présence d'un OVNI, mais tous les témoignages n'ont pu être recueillis. La brigade de gendarmerie a enquêté plusieurs jours sur les lieux, les reporters de la presse et de la télévision sont venus sur place, ainsi que paraît-il des personnes du GEPAN. L'affaire souleva un vif intérêt, et pour cause, elle survenait le LENDEMAIN du retour de Franck FONTAINE qui aurait été enlevé durant une semaine.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043C231-35B2-4219-AFFB-F561431B7BAB}" type="slidenum">
              <a:t>327</a:t>
            </a:fld>
          </a:p>
        </p:txBody>
      </p:sp>
    </p:spTree>
  </p:cSld>
  <p:transition>
    <p:fade thruBlk="true"/>
  </p:transition>
</p:sld>
</file>

<file path=ppt/slides/slide3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0" name="PlaceHolder 1"/>
          <p:cNvSpPr>
            <a:spLocks noGrp="1"/>
          </p:cNvSpPr>
          <p:nvPr>
            <p:ph/>
          </p:nvPr>
        </p:nvSpPr>
        <p:spPr>
          <a:xfrm>
            <a:off x="457200" y="404640"/>
            <a:ext cx="8227080" cy="5718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(Selon Jacques Vallée, le faux enlèvement de Franck Fontaine serait une expérience psychologique menée de toutes pièces par une agence ministérielle à travers laquelle se dessine l'empreinte des services secrets français. L'affaire de Cergy-Pontoise - Val-d'Oise - 95 serait alors une manipulation d'opinion consistant à étudier la façon dont réagirait le public, les médias, les forces de police et les milieux scientifiques face à un événement extraordinaire. L'informateur  de Vallée affirme avoir recueilli  directement  les confidences  de M. D., l'un des organisateurs  de l'opération du STET. </a:t>
            </a:r>
            <a:r>
              <a:rPr lang="fr-FR" sz="3200" b="0" u="sng" strike="noStrike">
                <a:solidFill>
                  <a:schemeClr val="dk1"/>
                </a:solidFill>
                <a:effectLst/>
                <a:uFillTx/>
                <a:latin typeface="Calibri"/>
                <a:hlinkClick r:id="rId1"/>
              </a:rPr>
              <a:t>Rr0</a:t>
            </a:r>
            <a:r>
              <a:rPr lang="fr-FR" sz="3200" b="0" u="none" strike="noStrike">
                <a:solidFill>
                  <a:schemeClr val="dk1"/>
                </a:solidFill>
                <a:effectLst/>
                <a:uFillTx/>
                <a:latin typeface="Calibri"/>
              </a:rPr>
              <a:t>)</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155D84A-454E-4796-9283-6B4E04E9335F}" type="slidenum">
              <a:t>328</a:t>
            </a:fld>
          </a:p>
        </p:txBody>
      </p:sp>
    </p:spTree>
  </p:cSld>
  <p:transition>
    <p:fade thruBlk="true"/>
  </p:transition>
</p:sld>
</file>

<file path=ppt/slides/slide3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1" name="PlaceHolder 1"/>
          <p:cNvSpPr>
            <a:spLocks noGrp="1"/>
          </p:cNvSpPr>
          <p:nvPr>
            <p:ph/>
          </p:nvPr>
        </p:nvSpPr>
        <p:spPr>
          <a:xfrm>
            <a:off x="457200" y="1340640"/>
            <a:ext cx="8227080" cy="4782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Le témoin est M. LUCAS, maçon, 37 ans habitant la Haute-Noé. C'est le 4.12.79 à 18 h 20 que l'affaire commence. Il revenait en voiture à 60 km/h de la Nénestais pour rentrer à la Haute-Noé en passant par le carrefour de la D.44 (voir plan annexé), précédé par un autre véhicule.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ABDE53E-1472-4CA9-A787-32CFB4862554}" type="slidenum">
              <a:t>329</a:t>
            </a:fld>
          </a:p>
        </p:txBody>
      </p:sp>
    </p:spTree>
  </p:cSld>
  <p:transition>
    <p:fade thruBlk="true"/>
  </p:transition>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p:nvPr>
        </p:nvSpPr>
        <p:spPr>
          <a:xfrm>
            <a:off x="457200" y="332640"/>
            <a:ext cx="8360640" cy="652284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Le Palladium</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Les arts et les sciences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L'ovnilogie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L'ovnilogie est, avant tout, une discipline de recherche, d'enquête et de collecte rigoureuse de données, pour leur traitement statistique, une analyse de leurs géolocalisation cartographiques et une étude polysémantique historique/culturelle, permettant la découverte de ce qui existe et l'acquisition d'une nouvelle compréhension, afin d'élargir le cercle préalable de nos connaissances normatives, à condition d'appliquer la méthode induite par le factuel (la généralité appliquée au particulier) et non déduite (le particulier généralisé).</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8D13DD2-047A-4601-853E-B62FDD81BD2D}" type="slidenum">
              <a:t>33</a:t>
            </a:fld>
          </a:p>
        </p:txBody>
      </p:sp>
    </p:spTree>
  </p:cSld>
  <p:transition>
    <p:fade thruBlk="true"/>
  </p:transition>
</p:sld>
</file>

<file path=ppt/slides/slide3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2"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Image/128/Enlèvement 02</a:t>
            </a:r>
            <a:endParaRPr lang="fr-FR" sz="3600" b="0" u="none" strike="noStrike">
              <a:solidFill>
                <a:schemeClr val="dk1"/>
              </a:solidFill>
              <a:effectLst/>
              <a:uFillTx/>
              <a:latin typeface="Calibri"/>
            </a:endParaRPr>
          </a:p>
        </p:txBody>
      </p:sp>
      <p:pic>
        <p:nvPicPr>
          <p:cNvPr id="603" name="Espace réservé du contenu 3" descr="128 Enlèvement 02.jpg"/>
          <p:cNvPicPr/>
          <p:nvPr/>
        </p:nvPicPr>
        <p:blipFill>
          <a:blip r:embed="rId1"/>
          <a:stretch/>
        </p:blipFill>
        <p:spPr>
          <a:xfrm>
            <a:off x="2175840" y="1058400"/>
            <a:ext cx="4698000" cy="5464440"/>
          </a:xfrm>
          <a:prstGeom prst="rect">
            <a:avLst/>
          </a:prstGeom>
          <a:noFill/>
          <a:ln w="0">
            <a:noFill/>
          </a:ln>
        </p:spPr>
      </p:pic>
      <p:sp>
        <p:nvSpPr>
          <p:cNvPr id="3" name="PlaceHolder 2"/>
          <p:cNvSpPr>
            <a:spLocks noGrp="1"/>
          </p:cNvSpPr>
          <p:nvPr>
            <p:ph type="sldNum" idx="36"/>
          </p:nvPr>
        </p:nvSpPr>
        <p:spPr/>
        <p:txBody>
          <a:bodyPr/>
          <a:p>
            <a:fld id="{7A813C08-9483-43D6-83F5-B5049500178F}" type="slidenum">
              <a:t>330</a:t>
            </a:fld>
          </a:p>
        </p:txBody>
      </p:sp>
    </p:spTree>
  </p:cSld>
  <p:transition>
    <p:fade thruBlk="true"/>
  </p:transition>
</p:sld>
</file>

<file path=ppt/slides/slide3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4" name="PlaceHolder 1"/>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 200 m de ce carrefour (point 1 de la carte annexe), il aperçut sur sa gauche, et à proximité d'une épave d'un fourgon Citroën une boule rouge orange brillante en partie cachée.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75B149F-FEE5-4056-882E-CEFABB9C40AF}" type="slidenum">
              <a:t>331</a:t>
            </a:fld>
          </a:p>
        </p:txBody>
      </p:sp>
    </p:spTree>
  </p:cSld>
  <p:transition>
    <p:fade thruBlk="true"/>
  </p:transition>
</p:sld>
</file>

<file path=ppt/slides/slide3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Image/129/Enlèvement 03</a:t>
            </a:r>
            <a:endParaRPr lang="fr-FR" sz="3600" b="0" u="none" strike="noStrike">
              <a:solidFill>
                <a:schemeClr val="dk1"/>
              </a:solidFill>
              <a:effectLst/>
              <a:uFillTx/>
              <a:latin typeface="Calibri"/>
            </a:endParaRPr>
          </a:p>
        </p:txBody>
      </p:sp>
      <p:pic>
        <p:nvPicPr>
          <p:cNvPr id="606" name="Espace réservé du contenu 3" descr="129 Enlèvement 03.jpg"/>
          <p:cNvPicPr/>
          <p:nvPr/>
        </p:nvPicPr>
        <p:blipFill>
          <a:blip r:embed="rId1"/>
          <a:stretch/>
        </p:blipFill>
        <p:spPr>
          <a:xfrm>
            <a:off x="1907640" y="1279080"/>
            <a:ext cx="5326200" cy="5387760"/>
          </a:xfrm>
          <a:prstGeom prst="rect">
            <a:avLst/>
          </a:prstGeom>
          <a:noFill/>
          <a:ln w="0">
            <a:noFill/>
          </a:ln>
        </p:spPr>
      </p:pic>
      <p:sp>
        <p:nvSpPr>
          <p:cNvPr id="3" name="PlaceHolder 2"/>
          <p:cNvSpPr>
            <a:spLocks noGrp="1"/>
          </p:cNvSpPr>
          <p:nvPr>
            <p:ph type="sldNum" idx="36"/>
          </p:nvPr>
        </p:nvSpPr>
        <p:spPr/>
        <p:txBody>
          <a:bodyPr/>
          <a:p>
            <a:fld id="{358C3205-6DA2-4FCF-9F85-83D25B54E3B0}" type="slidenum">
              <a:t>332</a:t>
            </a:fld>
          </a:p>
        </p:txBody>
      </p:sp>
    </p:spTree>
  </p:cSld>
  <p:transition>
    <p:fade thruBlk="true"/>
  </p:transition>
</p:sld>
</file>

<file path=ppt/slides/slide3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7"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Épave au-dessus de laquelle se tenait l'OVNI. La vue est dégagée sur au moins 500 m.</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Carrefour sur la D 44, observé comme M. Lucas lorsque l'OVNI se place au-dessus de la voiture inconnue. Celle-ci se trouve au niveau de la borne de croisement. Direction de la route sud. La boussole indiquait le nord au sud, même assez loin du carrefour. C'est cela qui nous a fait douter de son indication.</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X : emplacement de la voiture disparue, à droite du croisement maison Simon (voir plan). Remarquer que le terrain est très dégagé à gauche comme à droite du carrefour.</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0D90ABF-DC68-49BB-8E45-E03A55B52A80}" type="slidenum">
              <a:t>333</a:t>
            </a:fld>
          </a:p>
        </p:txBody>
      </p:sp>
    </p:spTree>
  </p:cSld>
  <p:transition>
    <p:fade thruBlk="true"/>
  </p:transition>
</p:sld>
</file>

<file path=ppt/slides/slide3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8" name="PlaceHolder 1"/>
          <p:cNvSpPr>
            <a:spLocks noGrp="1"/>
          </p:cNvSpPr>
          <p:nvPr>
            <p:ph/>
          </p:nvPr>
        </p:nvSpPr>
        <p:spPr>
          <a:xfrm>
            <a:off x="457200" y="260640"/>
            <a:ext cx="8227080" cy="586296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A peine quelques secondes après, M. Lucas fût témoin d'une scène incroyable, la boule s'est déportée horizontalement, à 1,50 m au-dessus du sol et à grande vitesse, en direction du carrefour vers lequel il avançait.</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En se déplaçant elle passe du rouge orange au blanc et, sous les yeux de M. Lucas, elle s'abattit sur la voiture qui le précédait, à environ 80 m, en l'enrobant d'un nuage de lumière et de fumée gros comme une maison. La boule est repartie aussitôt près de l'épave en reprenant sa couleur initiale.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BBCBE5D-DF74-4318-9692-9831EAF781BE}" type="slidenum">
              <a:t>334</a:t>
            </a:fld>
          </a:p>
        </p:txBody>
      </p:sp>
    </p:spTree>
  </p:cSld>
  <p:transition>
    <p:fade thruBlk="true"/>
  </p:transition>
</p:sld>
</file>

<file path=ppt/slides/slide3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9" name="PlaceHolder 1"/>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Carrefour de la D. 44. A gauche l'embranchement d'où venait M. Lucas. En face la route de Ruffigné.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X</a:t>
            </a:r>
            <a:r>
              <a:rPr lang="fr-FR" sz="3200" b="0" u="none" strike="noStrike">
                <a:solidFill>
                  <a:schemeClr val="dk1"/>
                </a:solidFill>
                <a:effectLst/>
                <a:uFillTx/>
                <a:latin typeface="Calibri"/>
              </a:rPr>
              <a:t> : emplacement présumé de la voiture inconnue et disparue.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A9F2B69-E4A5-4F9D-833D-BE79F20757C9}" type="slidenum">
              <a:t>335</a:t>
            </a:fld>
          </a:p>
        </p:txBody>
      </p:sp>
    </p:spTree>
  </p:cSld>
  <p:transition>
    <p:fade thruBlk="true"/>
  </p:transition>
</p:sld>
</file>

<file path=ppt/slides/slide3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0"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Image/130/Enlèvement 04</a:t>
            </a:r>
            <a:endParaRPr lang="fr-FR" sz="3600" b="0" u="none" strike="noStrike">
              <a:solidFill>
                <a:schemeClr val="dk1"/>
              </a:solidFill>
              <a:effectLst/>
              <a:uFillTx/>
              <a:latin typeface="Calibri"/>
            </a:endParaRPr>
          </a:p>
        </p:txBody>
      </p:sp>
      <p:pic>
        <p:nvPicPr>
          <p:cNvPr id="611" name="Espace réservé du contenu 3" descr="130 Enlèvement 04.jpg"/>
          <p:cNvPicPr/>
          <p:nvPr/>
        </p:nvPicPr>
        <p:blipFill>
          <a:blip r:embed="rId1"/>
          <a:stretch/>
        </p:blipFill>
        <p:spPr>
          <a:xfrm>
            <a:off x="1798560" y="1124640"/>
            <a:ext cx="5544000" cy="5474520"/>
          </a:xfrm>
          <a:prstGeom prst="rect">
            <a:avLst/>
          </a:prstGeom>
          <a:noFill/>
          <a:ln w="0">
            <a:noFill/>
          </a:ln>
        </p:spPr>
      </p:pic>
      <p:sp>
        <p:nvSpPr>
          <p:cNvPr id="3" name="PlaceHolder 2"/>
          <p:cNvSpPr>
            <a:spLocks noGrp="1"/>
          </p:cNvSpPr>
          <p:nvPr>
            <p:ph type="sldNum" idx="36"/>
          </p:nvPr>
        </p:nvSpPr>
        <p:spPr/>
        <p:txBody>
          <a:bodyPr/>
          <a:p>
            <a:fld id="{ED9D5A30-11EE-46D7-A52D-B1F8A1E944DE}" type="slidenum">
              <a:t>336</a:t>
            </a:fld>
          </a:p>
        </p:txBody>
      </p:sp>
    </p:spTree>
  </p:cSld>
  <p:transition>
    <p:fade thruBlk="true"/>
  </p:transition>
</p:sld>
</file>

<file path=ppt/slides/slide3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2" name="PlaceHolder 1"/>
          <p:cNvSpPr>
            <a:spLocks noGrp="1"/>
          </p:cNvSpPr>
          <p:nvPr>
            <p:ph/>
          </p:nvPr>
        </p:nvSpPr>
        <p:spPr>
          <a:xfrm>
            <a:off x="457200" y="260640"/>
            <a:ext cx="8227080" cy="6262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 X</a:t>
            </a:r>
            <a:r>
              <a:rPr lang="fr-FR" sz="3200" b="0" u="none" strike="noStrike">
                <a:solidFill>
                  <a:schemeClr val="dk1"/>
                </a:solidFill>
                <a:effectLst/>
                <a:uFillTx/>
                <a:latin typeface="Calibri"/>
              </a:rPr>
              <a:t> : emplacement présumé de la voiture inconnue et disparue.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Les herbes brûlées se trouvent dans l'angle opposé de celui d'arrêt de la voiture disparue. La voiture n'aurait pas atteint le milieu du carrefour (?). Elle aurait été enrobée par l'OVNI à l'emplacement d'une voiture qui aurait marqué un stop. A gauche la route présente une très légère déclivité par rapport au plan des trois autres directions. Au loin, à droite, le château d'eau de Sion-Les-Mines. La vue est dégagée sur plus de 100 m.</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A54303C-9F57-4FC6-BFF9-CBC94FEBD14E}" type="slidenum">
              <a:t>337</a:t>
            </a:fld>
          </a:p>
        </p:txBody>
      </p:sp>
    </p:spTree>
  </p:cSld>
  <p:transition>
    <p:fade thruBlk="true"/>
  </p:transition>
</p:sld>
</file>

<file path=ppt/slides/slide3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3" name="PlaceHolder 1"/>
          <p:cNvSpPr>
            <a:spLocks noGrp="1"/>
          </p:cNvSpPr>
          <p:nvPr>
            <p:ph/>
          </p:nvPr>
        </p:nvSpPr>
        <p:spPr>
          <a:xfrm>
            <a:off x="457200" y="332640"/>
            <a:ext cx="8227080" cy="61902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Le nuage s'est très rapidement dissipé si bien que M. Lucas passa sans presque ralentir au carrefour où il ne restait qu'une très légère brume. Mais voilà, il ne revit plus la voiture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Ne voulant pas trop s'avancer, il précisa qu'il était possible qu'elle ait disparu en tournant à droite ou à gauche, mais cela l'étonnerait tout de même. Il pense aussi que la voiture aurait pu facilement entrer dans la boule compte tenu de son diamètre : (la taille d'une maison (LDLN 192, Février 1980 p.34).</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DCF7F25-73F6-4C44-A30A-3C6E4AA515FA}" type="slidenum">
              <a:t>338</a:t>
            </a:fld>
          </a:p>
        </p:txBody>
      </p:sp>
    </p:spTree>
  </p:cSld>
  <p:transition>
    <p:fade thruBlk="true"/>
  </p:transition>
</p:sld>
</file>

<file path=ppt/slides/slide3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4" name="PlaceHolder 1"/>
          <p:cNvSpPr>
            <a:spLocks noGrp="1"/>
          </p:cNvSpPr>
          <p:nvPr>
            <p:ph/>
          </p:nvPr>
        </p:nvSpPr>
        <p:spPr>
          <a:xfrm>
            <a:off x="457200" y="260640"/>
            <a:ext cx="8227080" cy="63342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A la descente après le carrefour 1, sa voiture eut quelques ratées et au carrefour suivant (2 du plan annexe) M. Lucas était arrêté, encore tout hébété, face à la voiture de Mm Pinel (voir témoignage). Il y a environ 350 m entre les points 1 et 2 (note du rédacteur).</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Arrivé à son domicile, il décida ses trois enfants (7,8,5 ans) de revenir avec lui sur les lieux. Ils furent de nouveau sur le carrefour 1 environ 10 minutes plus tard. La boule était toujours à la même place.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6789C32-BED8-4798-8457-87BA729D7808}" type="slidenum">
              <a:t>339</a:t>
            </a:fld>
          </a:p>
        </p:txBody>
      </p:sp>
    </p:spTree>
  </p:cSld>
  <p:transition>
    <p:fade thruBlk="true"/>
  </p:transition>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La méthodologie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Les archives, les bibliothèques, les enquêtes de terrain, les vigies ufologiques, les surveillances automatisées sont nos principales sources de contrôle méthodologique, où nous puisons, collectons, évaluons, ordonnons, cataloguons et étudions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1/ les données environnementales sur la localisation des témoignages, dans les champs géographique, historique, culturel, traditionnel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2/ les données des témoignages, descriptions, enquêtes, reconstitutions, analyses des documents photos/vidéos, représentations imagées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3/ les données humaines, profils personnels et familiaux des témoins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4/ les données physiques et leurs analyses.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999754B-1537-49D7-BA2A-C796C553D7B9}" type="slidenum">
              <a:t>34</a:t>
            </a:fld>
          </a:p>
        </p:txBody>
      </p:sp>
    </p:spTree>
  </p:cSld>
  <p:transition>
    <p:fade thruBlk="true"/>
  </p:transition>
</p:sld>
</file>

<file path=ppt/slides/slide3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5" name="PlaceHolder 1"/>
          <p:cNvSpPr>
            <a:spLocks noGrp="1"/>
          </p:cNvSpPr>
          <p:nvPr>
            <p:ph/>
          </p:nvPr>
        </p:nvSpPr>
        <p:spPr>
          <a:xfrm>
            <a:off x="457200" y="332640"/>
            <a:ext cx="8227080" cy="6190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Dès qu'ils tournèrent (à gauche) sur la D 44 vers Sion, la boule commença à se déplacer, passa sous les lignes téléphoniques, à la Maladrerie (voir plan) ils obliquèrent à gauche sur la D 34 pour entrer chez eux.</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A ce moment là, la boule suivait à hauteur de voiture, sur la gauche des témoins, au-dessus des champs assez dégagés à cet endroit. Elle s'éteignit d'un seul coup, juste avant le hameau Launay (18 h 30-35). Bien que la voiture se trouva à nouveau sur une descente, elle peina sur 50 m.</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EE5D6C5-52D8-4782-BD61-2F6BAC3B5445}" type="slidenum">
              <a:t>340</a:t>
            </a:fld>
          </a:p>
        </p:txBody>
      </p:sp>
    </p:spTree>
  </p:cSld>
  <p:transition>
    <p:fade thruBlk="true"/>
  </p:transition>
</p:sld>
</file>

<file path=ppt/slides/slide3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6" name="PlaceHolder 1"/>
          <p:cNvSpPr>
            <a:spLocks noGrp="1"/>
          </p:cNvSpPr>
          <p:nvPr>
            <p:ph/>
          </p:nvPr>
        </p:nvSpPr>
        <p:spPr>
          <a:xfrm>
            <a:off x="457200" y="332640"/>
            <a:ext cx="8227080" cy="5758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Arrivé chez lui, il prévint les gendarmes. Il ne put pas faire démarrer sa voiture le lendemain et dut faire appel à un garagiste : des charbons avaient grillés.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Nous sommes allés au carrefour en question 18 jours après l'évènement, avec une boussole, que nous venions d'acheter. Les pôles étaient inversés sur place, elle indiquait le nord pour le sud. Nous avons pensé à un défaut de fabrication, mais en avril 1980, sur le même emplacement, l'indication de la boussole était conforme au champ magnétique terrestre.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155C10C-55F3-4FC1-9F30-342E525FD392}" type="slidenum">
              <a:t>341</a:t>
            </a:fld>
          </a:p>
        </p:txBody>
      </p:sp>
    </p:spTree>
  </p:cSld>
  <p:transition>
    <p:fade thruBlk="true"/>
  </p:transition>
</p:sld>
</file>

<file path=ppt/slides/slide3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7" name="PlaceHolder 1"/>
          <p:cNvSpPr>
            <a:spLocks noGrp="1"/>
          </p:cNvSpPr>
          <p:nvPr>
            <p:ph/>
          </p:nvPr>
        </p:nvSpPr>
        <p:spPr>
          <a:xfrm>
            <a:off x="457200" y="332640"/>
            <a:ext cx="8227080" cy="6118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Voir trois témoignages différents et enquêtes correspondantes indiquant la présence d'une boule ce soir-là.</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Personnellement (M. Chosson) je pense qu'il y a eu enlèvement, sinon M. Lucas n'aurait pas manqué de voir la voiture après le retour de l'OVNI sur l'épave. Le terrain est particulièrement bien dégagé au niveau du croisement (voir photo).</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D'autre part, c'est un réflexe naturel que de s'arrêter lorsqu'on vient d'être ébloui et à plus forte raison par un OVNI.</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D248074E-6C74-49FB-A51D-C45197DD47B3}" type="slidenum">
              <a:t>342</a:t>
            </a:fld>
          </a:p>
        </p:txBody>
      </p:sp>
    </p:spTree>
  </p:cSld>
  <p:transition>
    <p:fade thruBlk="true"/>
  </p:transition>
</p:sld>
</file>

<file path=ppt/slides/slide3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8" name="PlaceHolder 1"/>
          <p:cNvSpPr>
            <a:spLocks noGrp="1"/>
          </p:cNvSpPr>
          <p:nvPr>
            <p:ph/>
          </p:nvPr>
        </p:nvSpPr>
        <p:spPr>
          <a:xfrm>
            <a:off x="457200" y="332640"/>
            <a:ext cx="8227080" cy="579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Témoignage de Mlle PINEL habitant LIMELE.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Digest de l'enquête de M.M. Chosson, Guinel, Laroche.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Travaillant à Châteaubriant je l'ai quitté à 17 h 45 revenant chez moi par la Haute-Noé, la Gaudinais, la Benestais je tourne à droite en A vers mon domicile (voir plan). Je suis passé au carrefour 2 de la Gaudinais et là j'ai rencontré Lucas dans sa voiture.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608BFFE-7DAF-4EE2-8B71-4DDD071F640B}" type="slidenum">
              <a:t>343</a:t>
            </a:fld>
          </a:p>
        </p:txBody>
      </p:sp>
    </p:spTree>
  </p:cSld>
  <p:transition>
    <p:fade thruBlk="true"/>
  </p:transition>
</p:sld>
</file>

<file path=ppt/slides/slide3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9"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Il faisait très noir, je voyais au loin des phares, je me suis dit, tiens une voiture qui arrive, c'est tout à fait normal. J'arrive au virage, qu'est-ce que je vois, la voiture sur sa gauche, complètement dans le virage, et moi arrivant sur ma droite je me suis arrêtée, j'ai "pilé" et, heu... j'ai attendu quelques secondes, voyant que ce type ne réagissait pas je lui ai fait des appels de phares. Je ne suis pas descendue, j'ai trouvé le temps long, et je me disais : qu'est-ce qu'il peut être aussi bête vraiment, il ne bouge pas. Je me suis dit, quand je vais passer je vais regarder qui est dans la voiture. Au bout d'une dizaine de secondes il a compris qu'il fallait qu'il se range. Je suis passée et qu'est-ce que je vois : Lucas.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750E8F1-BA27-476D-B99F-3A5911A0050A}" type="slidenum">
              <a:t>344</a:t>
            </a:fld>
          </a:p>
        </p:txBody>
      </p:sp>
    </p:spTree>
  </p:cSld>
  <p:transition>
    <p:fade thruBlk="true"/>
  </p:transition>
</p:sld>
</file>

<file path=ppt/slides/slide3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0" name="PlaceHolder 1"/>
          <p:cNvSpPr>
            <a:spLocks noGrp="1"/>
          </p:cNvSpPr>
          <p:nvPr>
            <p:ph/>
          </p:nvPr>
        </p:nvSpPr>
        <p:spPr>
          <a:xfrm>
            <a:off x="457200" y="332640"/>
            <a:ext cx="8227080" cy="619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Au carrefour 1 je suis passée vers 18 h, 18 h 20 ou 25, je n'ai rien vu, ni quoi que ce soit, et pourtant il faisait noir à cette époque là.</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Quelque temps après, le jeudi, j'entends des petits potins de quartier et je vais vous dire quelque chose que je n'ai jamais dit à personne. En arrivant en A j'ai vu dans la direction A B vers le Perray (plein est) un objet sphérique de couleur rose soutenu, gros comme trois fois la lune. C'était très net, comme coupé au ciseau. Je l'ai toujours vu de la même grosseur, le temps de faire un petit bout de chemin (à peine semble-t-il 200 m en voiture) je ne suis même pas ressortie, pas du tout.</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DCC2CE3-FF61-4003-AD8B-1ACCBEE255CE}" type="slidenum">
              <a:t>345</a:t>
            </a:fld>
          </a:p>
        </p:txBody>
      </p:sp>
    </p:spTree>
  </p:cSld>
  <p:transition>
    <p:fade thruBlk="true"/>
  </p:transition>
</p:sld>
</file>

<file path=ppt/slides/slide3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1"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NDLR. Nous arrêtons là ce digest. La lune se lève à Paris à 18 h 05 locales. Mais Limèle est à environ 4° à l'ouest de Paris ce qui fait que la lune se lève vers 18 h 20 à Limèle. Lorsque Mlle Pinel la voit elle était déjà levée de très peu, assez pour qu'elle apparaisse ronde et grosse anormalement ainsi qu'elle apparaît à l'horizon. C'est bien la lune qu'elle a vu et c'est aussi l'avis des enquêteurs.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L'important ne se situe pas là : elle a vu M. Lucas arrêté sur sa gauche au carrefour 2 et elle n'a rien vu au carrefour 1. A plusieurs reprises elle dit qu'il faisait très noir à cette heure là.</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Témoignage de M. Yannick SIMON</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Enquêteurs MM. CHOSSON et LEGAULT</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3F02774-5C70-4D82-9026-87BBC4D7D0C3}" type="slidenum">
              <a:t>346</a:t>
            </a:fld>
          </a:p>
        </p:txBody>
      </p:sp>
    </p:spTree>
  </p:cSld>
  <p:transition>
    <p:fade thruBlk="true"/>
  </p:transition>
</p:sld>
</file>

<file path=ppt/slides/slide3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2" name="PlaceHolder 1"/>
          <p:cNvSpPr>
            <a:spLocks noGrp="1"/>
          </p:cNvSpPr>
          <p:nvPr>
            <p:ph/>
          </p:nvPr>
        </p:nvSpPr>
        <p:spPr>
          <a:xfrm>
            <a:off x="457200" y="404640"/>
            <a:ext cx="8227080" cy="6046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Yannick SIMON (voir sur le plan la situation de sa maison entre les carrefours 1 et 2) prévenu par son frère observe une boule rouge, de teinte uniforme, se déplaçant lentement sans changer de forme le 4 décembre 1979, à 19 h 35, pendant 2 à 3 minutes. Elle se place ensuite au-dessus du vieux camion.</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Presque ronde, aux bords flous, tournant sur elle-même, elle se déplaçait à quelques mètres au-dessus du sol. Elle laissait une impression de vibration.</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Témoignage de Mme GEFFRIAUD, 58 ans, habitant LA GRANDAIS (voir plan)</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Enquêteurs M.M. LEGAULT, GUINEL, CHOSSON.</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1756ADC-BDE2-4B29-9DDC-0050F5429E3E}" type="slidenum">
              <a:t>347</a:t>
            </a:fld>
          </a:p>
        </p:txBody>
      </p:sp>
    </p:spTree>
  </p:cSld>
  <p:transition>
    <p:fade thruBlk="true"/>
  </p:transition>
</p:sld>
</file>

<file path=ppt/slides/slide3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3" name="PlaceHolder 1"/>
          <p:cNvSpPr>
            <a:spLocks noGrp="1"/>
          </p:cNvSpPr>
          <p:nvPr>
            <p:ph/>
          </p:nvPr>
        </p:nvSpPr>
        <p:spPr>
          <a:xfrm>
            <a:off x="457200" y="332640"/>
            <a:ext cx="8227080" cy="579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Le 4 Décembre 1979, entre 19 h 30 et 19 h 45, Mme Geffriaud allait donner à manger à ses lapins, lorsque son regard est attiré par une "belle lumière" semblant parvenir de la maison TRELLU distante de 2,100 Km (voir photos). Cette lumière d'abord immobile, et de la grosseur d'un "casque de mobylette" se met ensuite en mouvement horizontal vers la droite par rapport au témoin, puis disparition par extinction subite.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D4B42538-6134-45A4-9EB8-FF17C1268E32}" type="slidenum">
              <a:t>348</a:t>
            </a:fld>
          </a:p>
        </p:txBody>
      </p:sp>
    </p:spTree>
  </p:cSld>
  <p:transition>
    <p:fade thruBlk="true"/>
  </p:transition>
</p:sld>
</file>

<file path=ppt/slides/slide3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4"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Image/131/Enlèvement 05</a:t>
            </a:r>
            <a:endParaRPr lang="fr-FR" sz="3600" b="0" u="none" strike="noStrike">
              <a:solidFill>
                <a:schemeClr val="dk1"/>
              </a:solidFill>
              <a:effectLst/>
              <a:uFillTx/>
              <a:latin typeface="Calibri"/>
            </a:endParaRPr>
          </a:p>
        </p:txBody>
      </p:sp>
      <p:pic>
        <p:nvPicPr>
          <p:cNvPr id="625" name="Espace réservé du contenu 3" descr="131 Enlèvement 05.jpg"/>
          <p:cNvPicPr/>
          <p:nvPr/>
        </p:nvPicPr>
        <p:blipFill>
          <a:blip r:embed="rId1"/>
          <a:stretch/>
        </p:blipFill>
        <p:spPr>
          <a:xfrm>
            <a:off x="344880" y="1056960"/>
            <a:ext cx="8451360" cy="5609880"/>
          </a:xfrm>
          <a:prstGeom prst="rect">
            <a:avLst/>
          </a:prstGeom>
          <a:noFill/>
          <a:ln w="0">
            <a:noFill/>
          </a:ln>
        </p:spPr>
      </p:pic>
      <p:sp>
        <p:nvSpPr>
          <p:cNvPr id="3" name="PlaceHolder 2"/>
          <p:cNvSpPr>
            <a:spLocks noGrp="1"/>
          </p:cNvSpPr>
          <p:nvPr>
            <p:ph type="sldNum" idx="36"/>
          </p:nvPr>
        </p:nvSpPr>
        <p:spPr/>
        <p:txBody>
          <a:bodyPr/>
          <a:p>
            <a:fld id="{ACD28C2B-6E26-4DF8-BE46-9F5B2D696DFE}" type="slidenum">
              <a:t>349</a:t>
            </a:fld>
          </a:p>
        </p:txBody>
      </p:sp>
    </p:spTree>
  </p:cSld>
  <p:transition>
    <p:fade thruBlk="true"/>
  </p:transition>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La statistique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Caractéristiques essentielles, estimations, probabilité, tendances, modèles, projections.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567AA4A-D3DB-4FB3-B24A-4EB788F74F32}" type="slidenum">
              <a:t>35</a:t>
            </a:fld>
          </a:p>
        </p:txBody>
      </p:sp>
    </p:spTree>
  </p:cSld>
  <p:transition>
    <p:fade thruBlk="true"/>
  </p:transition>
</p:sld>
</file>

<file path=ppt/slides/slide3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6" name="PlaceHolder 1"/>
          <p:cNvSpPr>
            <a:spLocks noGrp="1"/>
          </p:cNvSpPr>
          <p:nvPr>
            <p:ph/>
          </p:nvPr>
        </p:nvSpPr>
        <p:spPr>
          <a:xfrm>
            <a:off x="457200" y="404640"/>
            <a:ext cx="8227080" cy="5718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Photo prise du domicile de Mme Geffriaud à la Grandais. La maison Trellu est située à 1/3 partant de la gauche. L'OVNI est aperçu au niveau du toit se déplaçant de gauche à droite jusqu'aux grands arbres.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496340A-ADE6-4EDC-8AC8-CE62D05EBD0F}" type="slidenum">
              <a:t>350</a:t>
            </a:fld>
          </a:p>
        </p:txBody>
      </p:sp>
    </p:spTree>
  </p:cSld>
  <p:transition>
    <p:fade thruBlk="true"/>
  </p:transition>
</p:sld>
</file>

<file path=ppt/slides/slide3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7"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Image/132/Enlèvement 06</a:t>
            </a:r>
            <a:endParaRPr lang="fr-FR" sz="3600" b="0" u="none" strike="noStrike">
              <a:solidFill>
                <a:schemeClr val="dk1"/>
              </a:solidFill>
              <a:effectLst/>
              <a:uFillTx/>
              <a:latin typeface="Calibri"/>
            </a:endParaRPr>
          </a:p>
        </p:txBody>
      </p:sp>
      <p:pic>
        <p:nvPicPr>
          <p:cNvPr id="628" name="Espace réservé du contenu 3" descr="132 Enlèvement 06.jpg"/>
          <p:cNvPicPr/>
          <p:nvPr/>
        </p:nvPicPr>
        <p:blipFill>
          <a:blip r:embed="rId1"/>
          <a:stretch/>
        </p:blipFill>
        <p:spPr>
          <a:xfrm>
            <a:off x="326880" y="1488960"/>
            <a:ext cx="8488080" cy="4745880"/>
          </a:xfrm>
          <a:prstGeom prst="rect">
            <a:avLst/>
          </a:prstGeom>
          <a:noFill/>
          <a:ln w="0">
            <a:noFill/>
          </a:ln>
        </p:spPr>
      </p:pic>
      <p:sp>
        <p:nvSpPr>
          <p:cNvPr id="3" name="PlaceHolder 2"/>
          <p:cNvSpPr>
            <a:spLocks noGrp="1"/>
          </p:cNvSpPr>
          <p:nvPr>
            <p:ph type="sldNum" idx="36"/>
          </p:nvPr>
        </p:nvSpPr>
        <p:spPr/>
        <p:txBody>
          <a:bodyPr/>
          <a:p>
            <a:fld id="{70F79D24-3AED-4A65-8FFF-0EC29A873C63}" type="slidenum">
              <a:t>351</a:t>
            </a:fld>
          </a:p>
        </p:txBody>
      </p:sp>
    </p:spTree>
  </p:cSld>
  <p:transition>
    <p:fade thruBlk="true"/>
  </p:transition>
</p:sld>
</file>

<file path=ppt/slides/slide3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9"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Maison Trellu et déplacement de l'objet. Photographie rapprochée des lieux observés par le témoin.</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 samedi et le dimanche précédents, sa télévision dansait et émettait des craquements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Témoignage de Marie Madeleine BOUJU, 19 ans, habitant VALLIERE.</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Enquêteurs M.M. CHOSSON, GUINEL.</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ACCCFDF-C9F3-44F1-9C2C-E62077C9E164}" type="slidenum">
              <a:t>352</a:t>
            </a:fld>
          </a:p>
        </p:txBody>
      </p:sp>
    </p:spTree>
  </p:cSld>
  <p:transition>
    <p:fade thruBlk="true"/>
  </p:transition>
</p:sld>
</file>

<file path=ppt/slides/slide3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0"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Avec sa sœur Colette Bouju, 16 ans, le témoin venait de Sion-Les Mines en vélo, allant vers Vallière, le 4 décembre 1979, à 19 h 40. Elles aperçoivent un objet lumineux à une distance d'environ 30 mètres. Elles réalisent avoir affaire à un phénomène étrange, après avoir avancé de quelques mètres.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Elles poursuivent leur chemin à pied et 15 secondes se sont déjà écoulées lorsque l'objet s'élève jusqu'au sommet de l'arbre le plus proche, où il se maintient 5 secondes avant d'augmenter de volume : son diamètre passe de 1 m à 1,50 m, et aussitôt il part horizontalement vers l'ouest (à l'opposé des précédentes observations. Les témoins sont alors arrivés à 15 m du lieu où l'objet est apparu).</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62E76BE-489A-4E2D-B42E-E673E29A4160}" type="slidenum">
              <a:t>353</a:t>
            </a:fld>
          </a:p>
        </p:txBody>
      </p:sp>
    </p:spTree>
  </p:cSld>
  <p:transition>
    <p:fade thruBlk="true"/>
  </p:transition>
</p:sld>
</file>

<file path=ppt/slides/slide3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1"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Image/133/Enlèvement 07</a:t>
            </a:r>
            <a:endParaRPr lang="fr-FR" sz="3600" b="0" u="none" strike="noStrike">
              <a:solidFill>
                <a:schemeClr val="dk1"/>
              </a:solidFill>
              <a:effectLst/>
              <a:uFillTx/>
              <a:latin typeface="Calibri"/>
            </a:endParaRPr>
          </a:p>
        </p:txBody>
      </p:sp>
      <p:pic>
        <p:nvPicPr>
          <p:cNvPr id="632" name="Espace réservé du contenu 6" descr="133 Enlèvement 07.jpg"/>
          <p:cNvPicPr/>
          <p:nvPr/>
        </p:nvPicPr>
        <p:blipFill>
          <a:blip r:embed="rId1"/>
          <a:stretch/>
        </p:blipFill>
        <p:spPr>
          <a:xfrm>
            <a:off x="187200" y="1416960"/>
            <a:ext cx="8767080" cy="5177880"/>
          </a:xfrm>
          <a:prstGeom prst="rect">
            <a:avLst/>
          </a:prstGeom>
          <a:noFill/>
          <a:ln w="0">
            <a:noFill/>
          </a:ln>
        </p:spPr>
      </p:pic>
      <p:sp>
        <p:nvSpPr>
          <p:cNvPr id="3" name="PlaceHolder 2"/>
          <p:cNvSpPr>
            <a:spLocks noGrp="1"/>
          </p:cNvSpPr>
          <p:nvPr>
            <p:ph type="sldNum" idx="36"/>
          </p:nvPr>
        </p:nvSpPr>
        <p:spPr/>
        <p:txBody>
          <a:bodyPr/>
          <a:p>
            <a:fld id="{5CA8B151-5714-452F-A48B-6B7A9B085195}" type="slidenum">
              <a:t>354</a:t>
            </a:fld>
          </a:p>
        </p:txBody>
      </p:sp>
    </p:spTree>
  </p:cSld>
  <p:transition>
    <p:fade thruBlk="true"/>
  </p:transition>
</p:sld>
</file>

<file path=ppt/slides/slide3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3" name="PlaceHolder 1"/>
          <p:cNvSpPr>
            <a:spLocks noGrp="1"/>
          </p:cNvSpPr>
          <p:nvPr>
            <p:ph/>
          </p:nvPr>
        </p:nvSpPr>
        <p:spPr>
          <a:xfrm>
            <a:off x="457200" y="404640"/>
            <a:ext cx="8227080" cy="590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La personne au centre des trois personnages est le témoin Mlle Marie Madeleine BOUJU. Elle est à l'emplacement où se trouvait l'OVNI. La photo est prise dans le sens suivi par les témoins, en direction de Vallières.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sng" strike="noStrike">
                <a:solidFill>
                  <a:schemeClr val="dk1"/>
                </a:solidFill>
                <a:effectLst/>
                <a:uFillTx/>
                <a:latin typeface="Calibri"/>
              </a:rPr>
              <a:t>Description</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Boule ronde de 1 m de diamètre, de teinte unie rouge au sol, orange après décollage, présence d'une légère vibration. Le sol est éclairé. Présence à l'intérieur de la boule orange sur le côté gauche, d'un rond rouge de 20 cm de diamètre environ. Ce "feu de position" se met à clignoter avant le départ de l'objet à la fréquence de un coup par seconde.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8DCEB4D-ACCD-4BC3-AF2F-3B27FAA465B2}" type="slidenum">
              <a:t>355</a:t>
            </a:fld>
          </a:p>
        </p:txBody>
      </p:sp>
    </p:spTree>
  </p:cSld>
  <p:transition>
    <p:fade thruBlk="true"/>
  </p:transition>
</p:sld>
</file>

<file path=ppt/slides/slide3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4"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Reconnaissance des lieux. RAS à la boussole.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sng" strike="noStrike">
                <a:solidFill>
                  <a:schemeClr val="dk1"/>
                </a:solidFill>
                <a:effectLst/>
                <a:uFillTx/>
                <a:latin typeface="Calibri"/>
                <a:hlinkClick r:id="rId1"/>
              </a:rPr>
              <a:t>LDLN n. 208</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DISCUSSION par F. Lagarde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De l'ensemble des faits relevés il apparait à l'évidence que des phénomènes se sont manifestés aux environs de Sion-les-Mines en cette fin d'après-midi, et 6 témoins différents situés en des points différents, en témoignent.</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Il convient cependant d'être beaucoup plus prudent en ce qui concerne l'hypothèse d'un enlèvement suggérée par M. Lucas. M. Chosson m'excusera si je me vois dans l'obligation de me faire l'avocat du diable pour examiner de plus près ce fait énorme qui consisterait à l'enlèvement d'une voiture avec son occupant.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6B7B0AB-D68D-4FBE-847E-64826FF04D81}" type="slidenum">
              <a:t>356</a:t>
            </a:fld>
          </a:p>
        </p:txBody>
      </p:sp>
    </p:spTree>
  </p:cSld>
  <p:transition>
    <p:fade thruBlk="true"/>
  </p:transition>
</p:sld>
</file>

<file path=ppt/slides/slide3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5" name="PlaceHolder 1"/>
          <p:cNvSpPr>
            <a:spLocks noGrp="1"/>
          </p:cNvSpPr>
          <p:nvPr>
            <p:ph/>
          </p:nvPr>
        </p:nvSpPr>
        <p:spPr>
          <a:xfrm>
            <a:off x="457200" y="404640"/>
            <a:ext cx="8227080" cy="6046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Nous n'avons ici qu'un témoin, et le rapport d'enquête ne permet pas de cerner sa personnalité. Il est pourtant bien connu dans la région par le métier qu'il exerce. Quelle est sa réputation ? Est-il sobre ? A une demande de renseignements complémentaires M. Chosson me dit qu'il vit très pauvrement et qu'il a été dit qu'il lui arrivait de boire...? Il n'a pas vu lui-même le témoin et l'enquêteur est arrivé après le passage d'un grand nombre de personnes si bien qu'il a eu des difficultés à être reçu. Cela explique sans doute la pauvreté du récit de l'enquête.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5D90DB7-F2F8-4E57-9634-9012E3CCA0BA}" type="slidenum">
              <a:t>357</a:t>
            </a:fld>
          </a:p>
        </p:txBody>
      </p:sp>
    </p:spTree>
  </p:cSld>
  <p:transition>
    <p:fade thruBlk="true"/>
  </p:transition>
</p:sld>
</file>

<file path=ppt/slides/slide3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6" name="PlaceHolder 1"/>
          <p:cNvSpPr>
            <a:spLocks noGrp="1"/>
          </p:cNvSpPr>
          <p:nvPr>
            <p:ph/>
          </p:nvPr>
        </p:nvSpPr>
        <p:spPr>
          <a:xfrm>
            <a:off x="457200" y="332640"/>
            <a:ext cx="8227080" cy="6118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Pourquoi aurait-il amené ses jeunes enfants sur les lieux s'il pensait qu'une voiture avait été déjà enlevée ? Est-ce de l'inconscience ? Apparemment ils n'ont pas non plus été interrogés pour savoir ce qu'ils auraient pu voir. L'enquêteur dit que le père refusait que les enfants témoignent ; pourtant cela aurait apporté la preuve de l'existence de l'objet. Alors pourquoi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Quel est l'état de la voiture ? son âge ? son état d'entretien ? pour savoir si les ennuis qu'il a signalés ne viennent pas de là. On aurait pu interroger le garagiste. A ma demande de renseignements M. Chosson écrit que la voiture pourrait être une vieille Simca ou un GS... en fait on ne sait rien.</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ABF74E1-BC57-467F-99D3-F9D875B5EA35}" type="slidenum">
              <a:t>358</a:t>
            </a:fld>
          </a:p>
        </p:txBody>
      </p:sp>
    </p:spTree>
  </p:cSld>
  <p:transition>
    <p:fade thruBlk="true"/>
  </p:transition>
</p:sld>
</file>

<file path=ppt/slides/slide3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7"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Mais voyons les faits.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A 200 m du carrefour, M. Lucas aperçoit sur sa gauche une boule rouge à demi cachée au-dessus d'une épave de voiture. Traduit en temps, à la vitesse de 60 km/h il est à 12 secondes du dit carrefour.</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A peine quelques secondes la boule se déporte horizontalement à 1,50 m du sol et s'abat sur la voiture qui le précède à 80 m et l'enrobe d'un nuage de lumière et de fumée, gros comme une maison. Qui est gros comme une maison : la boule ou le nuage ? Il y a là une ambiguïté que l'enquête ne lève pas. Mais passons.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5F3C10F-03FE-4E58-B3CA-E49746C7E74A}" type="slidenum">
              <a:t>359</a:t>
            </a:fld>
          </a:p>
        </p:txBody>
      </p:sp>
    </p:spTree>
  </p:cSld>
  <p:transition>
    <p:fade thruBlk="true"/>
  </p:transition>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457200" y="332640"/>
            <a:ext cx="8360640" cy="5790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L'apport traditionnel</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Les principes de la pensée traditionnelle ont été codifiés dans le Livre du secret de la Création = Livre de la Création du Secret, avec la Tabula Smaragdina, la Table d'Emeraude, texte de magie talismanique,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cf. </a:t>
            </a:r>
            <a:r>
              <a:rPr lang="fr-FR" sz="3200" b="0" u="sng" strike="noStrike">
                <a:solidFill>
                  <a:schemeClr val="dk1"/>
                </a:solidFill>
                <a:effectLst/>
                <a:uFillTx/>
                <a:latin typeface="Calibri"/>
                <a:hlinkClick r:id="rId1"/>
              </a:rPr>
              <a:t>La Table d'Émeraude</a:t>
            </a:r>
            <a:r>
              <a:rPr lang="fr-FR" sz="3200" b="0" u="none" strike="noStrike">
                <a:solidFill>
                  <a:schemeClr val="dk1"/>
                </a:solidFill>
                <a:effectLst/>
                <a:uFillTx/>
                <a:latin typeface="Calibri"/>
              </a:rPr>
              <a:t>, mémorandum / pensum et mode d'emploi du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E920763-15D4-4E5C-922C-3CA29F5C0240}" type="slidenum">
              <a:t>36</a:t>
            </a:fld>
          </a:p>
        </p:txBody>
      </p:sp>
    </p:spTree>
  </p:cSld>
  <p:transition>
    <p:fade thruBlk="true"/>
  </p:transition>
</p:sld>
</file>

<file path=ppt/slides/slide3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8" name="PlaceHolder 1"/>
          <p:cNvSpPr>
            <a:spLocks noGrp="1"/>
          </p:cNvSpPr>
          <p:nvPr>
            <p:ph/>
          </p:nvPr>
        </p:nvSpPr>
        <p:spPr>
          <a:xfrm>
            <a:off x="457200" y="260640"/>
            <a:ext cx="8227080" cy="6334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A 80 m du carrefour, à 60 km/h il faut 4 secondes 8 pour arriver au croisement. La boule pendant ce temps va de l'épave à la voiture qui le précède, l'enrobe d'un nuage et repart sur l'épave. Il est difficile de chronométrer ces mouvements. La translation n'est pas instantanée, mais à grande vitesse dit le témoin, il fait très noir (Melle Pinel) et le témoin est ébloui (les enquêteurs), de la voiture le précédant il ne devait voir que les feux rouges arrières.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Devant un tel phénomène se produisant sur la route devant lui, il semblerait qu'un homme normal, ne roulant pas très vite, aurait stoppé sa voiture pour voir ce qu'il se passait et éviter un accident. Mais M. Lucas continue, sans s'arrêter, et passe au travers de la légère brume qui se dissipe. Ce manque de réflexe ou cette imprudence est plutôt un comportement curieux.</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DDFB1773-E220-45CB-A0B6-6ED6E521173F}" type="slidenum">
              <a:t>360</a:t>
            </a:fld>
          </a:p>
        </p:txBody>
      </p:sp>
    </p:spTree>
  </p:cSld>
  <p:transition>
    <p:fade thruBlk="true"/>
  </p:transition>
</p:sld>
</file>

<file path=ppt/slides/slide3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9" name="PlaceHolder 1"/>
          <p:cNvSpPr>
            <a:spLocks noGrp="1"/>
          </p:cNvSpPr>
          <p:nvPr>
            <p:ph/>
          </p:nvPr>
        </p:nvSpPr>
        <p:spPr>
          <a:xfrm>
            <a:off x="457200" y="260640"/>
            <a:ext cx="8432640" cy="6334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Comment dès lors, à l'instant précis où il traversait cette brume, avec un esprit tout de même tendu, on suppose, préoccupé il faut l'espérer par ce qu'il allait rencontrer devant lui, aurait-il eu le réflexe de regarder à droite ou à gauche pour voir s'il allait apercevoir les feux rouges arrières d'une voiture qui aurait pu tourner. Côté droit la visibilité est courte, le temps pendant lequel il aurait pu faire l'observation est de quelques dixièmes de secondes. Habitué à voir la voiture devant lui, passé le croisement il ne l'a plus vue, il est probable que c'est tout ce qu'il peut soutenir avec certitude. On le retrouve 150 m après, arrêté au 2me carrefour, sur sa gauche, hébété, gênant la circulation. Peut-être a-t-il réalisé l'imprudence qu'il venait de faire en ne s'arrêtant pas devant le phénomène.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D34A4E4-6DD6-4AAE-A843-8412BD886973}" type="slidenum">
              <a:t>361</a:t>
            </a:fld>
          </a:p>
        </p:txBody>
      </p:sp>
    </p:spTree>
  </p:cSld>
  <p:transition>
    <p:fade thruBlk="true"/>
  </p:transition>
</p:sld>
</file>

<file path=ppt/slides/slide3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0" name="PlaceHolder 1"/>
          <p:cNvSpPr>
            <a:spLocks noGrp="1"/>
          </p:cNvSpPr>
          <p:nvPr>
            <p:ph/>
          </p:nvPr>
        </p:nvSpPr>
        <p:spPr>
          <a:xfrm>
            <a:off x="457200" y="332640"/>
            <a:ext cx="8227080" cy="6334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Enfin, il faut ajouter que malgré les recherches aucune disparition de voiture et de personne n'a été signalée... et si un témoin a été agressé par une boule comme le décrit M. Lucas il ne s'est pas fait connaître non plus. Argument négatif certes mais à signaler.</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Enfin M. Chosson produit un croquis du croisement où des traces auraient été relevées. Rien ne dit ni ne donne le moment où ces traces : bris de verre dans un croisement, et herbes brûlées, ont été faites et rien ne permet de les attribuer à l'incident Lucas.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DEE4D0F-BC56-4A15-85A2-E9352D3B4E14}" type="slidenum">
              <a:t>362</a:t>
            </a:fld>
          </a:p>
        </p:txBody>
      </p:sp>
    </p:spTree>
  </p:cSld>
  <p:transition>
    <p:fade thruBlk="true"/>
  </p:transition>
</p:sld>
</file>

<file path=ppt/slides/slide3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1" name="PlaceHolder 1"/>
          <p:cNvSpPr>
            <a:spLocks noGrp="1"/>
          </p:cNvSpPr>
          <p:nvPr>
            <p:ph/>
          </p:nvPr>
        </p:nvSpPr>
        <p:spPr>
          <a:xfrm>
            <a:off x="457200" y="1700640"/>
            <a:ext cx="8227080" cy="4422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Tous ces éléments incitent à penser que l'hypothèse du témoin est très douteuse seule la présence d'une boule attestée par d'autres témoins peut être valablement retenue.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sng" strike="noStrike">
                <a:solidFill>
                  <a:schemeClr val="dk1"/>
                </a:solidFill>
                <a:effectLst/>
                <a:uFillTx/>
                <a:latin typeface="Calibri"/>
                <a:hlinkClick r:id="rId1"/>
              </a:rPr>
              <a:t>LDLN n. 208</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EBA3FDD-4D40-423E-8D83-F273DDD47F0B}" type="slidenum">
              <a:t>363</a:t>
            </a:fld>
          </a:p>
        </p:txBody>
      </p:sp>
    </p:spTree>
  </p:cSld>
  <p:transition>
    <p:fade thruBlk="true"/>
  </p:transition>
</p:sld>
</file>

<file path=ppt/slides/slide3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2"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Image/134/Enlèvement 08</a:t>
            </a:r>
            <a:endParaRPr lang="fr-FR" sz="3600" b="0" u="none" strike="noStrike">
              <a:solidFill>
                <a:schemeClr val="dk1"/>
              </a:solidFill>
              <a:effectLst/>
              <a:uFillTx/>
              <a:latin typeface="Calibri"/>
            </a:endParaRPr>
          </a:p>
        </p:txBody>
      </p:sp>
      <p:pic>
        <p:nvPicPr>
          <p:cNvPr id="643" name="Espace réservé du contenu 3" descr="134 Enlèvement 08.jpg"/>
          <p:cNvPicPr/>
          <p:nvPr/>
        </p:nvPicPr>
        <p:blipFill>
          <a:blip r:embed="rId1"/>
          <a:stretch/>
        </p:blipFill>
        <p:spPr>
          <a:xfrm>
            <a:off x="2771640" y="1062720"/>
            <a:ext cx="3597840" cy="5598000"/>
          </a:xfrm>
          <a:prstGeom prst="rect">
            <a:avLst/>
          </a:prstGeom>
          <a:noFill/>
          <a:ln w="0">
            <a:noFill/>
          </a:ln>
        </p:spPr>
      </p:pic>
      <p:sp>
        <p:nvSpPr>
          <p:cNvPr id="3" name="PlaceHolder 2"/>
          <p:cNvSpPr>
            <a:spLocks noGrp="1"/>
          </p:cNvSpPr>
          <p:nvPr>
            <p:ph type="sldNum" idx="36"/>
          </p:nvPr>
        </p:nvSpPr>
        <p:spPr/>
        <p:txBody>
          <a:bodyPr/>
          <a:p>
            <a:fld id="{0A051F5E-86D3-471B-8A89-6F5D25A9E83E}" type="slidenum">
              <a:t>364</a:t>
            </a:fld>
          </a:p>
        </p:txBody>
      </p:sp>
    </p:spTree>
  </p:cSld>
  <p:transition>
    <p:fade thruBlk="true"/>
  </p:transition>
</p:sld>
</file>

<file path=ppt/slides/slide3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4" name="PlaceHolder 1"/>
          <p:cNvSpPr>
            <a:spLocks noGrp="1"/>
          </p:cNvSpPr>
          <p:nvPr>
            <p:ph/>
          </p:nvPr>
        </p:nvSpPr>
        <p:spPr>
          <a:xfrm>
            <a:off x="457200" y="404640"/>
            <a:ext cx="8227080" cy="5718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De gueules au croissant accompagné de six molettes d'éperon, trois en chef, deux aux flancs, une en pointe, le tout d'argent.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Curieusement, le blason de Sion-les-Mines souligne l’alignement  céleste œuvrant traditionnellement le passage d’un monde à l’autre,… simple coïncidence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E3FC156-67DE-448B-ADC8-A6C510405F01}" type="slidenum">
              <a:t>365</a:t>
            </a:fld>
          </a:p>
        </p:txBody>
      </p:sp>
    </p:spTree>
  </p:cSld>
  <p:transition>
    <p:fade thruBlk="true"/>
  </p:transition>
</p:sld>
</file>

<file path=ppt/slides/slide3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5"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Image/135/Enlèvement 09</a:t>
            </a:r>
            <a:endParaRPr lang="fr-FR" sz="3600" b="0" u="none" strike="noStrike">
              <a:solidFill>
                <a:schemeClr val="dk1"/>
              </a:solidFill>
              <a:effectLst/>
              <a:uFillTx/>
              <a:latin typeface="Calibri"/>
            </a:endParaRPr>
          </a:p>
        </p:txBody>
      </p:sp>
      <p:pic>
        <p:nvPicPr>
          <p:cNvPr id="646" name="Espace réservé du contenu 3" descr="135 Enlèvement 09.jpg"/>
          <p:cNvPicPr/>
          <p:nvPr/>
        </p:nvPicPr>
        <p:blipFill>
          <a:blip r:embed="rId1"/>
          <a:stretch/>
        </p:blipFill>
        <p:spPr>
          <a:xfrm>
            <a:off x="1327320" y="1056960"/>
            <a:ext cx="6486840" cy="5609880"/>
          </a:xfrm>
          <a:prstGeom prst="rect">
            <a:avLst/>
          </a:prstGeom>
          <a:noFill/>
          <a:ln w="0">
            <a:noFill/>
          </a:ln>
        </p:spPr>
      </p:pic>
      <p:sp>
        <p:nvSpPr>
          <p:cNvPr id="3" name="PlaceHolder 2"/>
          <p:cNvSpPr>
            <a:spLocks noGrp="1"/>
          </p:cNvSpPr>
          <p:nvPr>
            <p:ph type="sldNum" idx="36"/>
          </p:nvPr>
        </p:nvSpPr>
        <p:spPr/>
        <p:txBody>
          <a:bodyPr/>
          <a:p>
            <a:fld id="{7C3D88B3-C286-46C2-A684-7CEE4604314A}" type="slidenum">
              <a:t>366</a:t>
            </a:fld>
          </a:p>
        </p:txBody>
      </p:sp>
    </p:spTree>
  </p:cSld>
  <p:transition>
    <p:fade thruBlk="true"/>
  </p:transition>
</p:sld>
</file>

<file path=ppt/slides/slide3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u="none" strike="noStrike">
                <a:solidFill>
                  <a:schemeClr val="dk1"/>
                </a:solidFill>
                <a:effectLst/>
                <a:uFillTx/>
                <a:latin typeface="Calibri"/>
              </a:rPr>
              <a:t>Annexe 02 : Radioactivité et Ovnis en Normandie.</a:t>
            </a:r>
            <a:endParaRPr lang="fr-FR" sz="3600" b="0" u="none" strike="noStrike">
              <a:solidFill>
                <a:schemeClr val="dk1"/>
              </a:solidFill>
              <a:effectLst/>
              <a:uFillTx/>
              <a:latin typeface="Calibri"/>
            </a:endParaRPr>
          </a:p>
        </p:txBody>
      </p:sp>
      <p:sp>
        <p:nvSpPr>
          <p:cNvPr id="648" name="PlaceHolder 2"/>
          <p:cNvSpPr>
            <a:spLocks noGrp="1"/>
          </p:cNvSpPr>
          <p:nvPr>
            <p:ph/>
          </p:nvPr>
        </p:nvSpPr>
        <p:spPr>
          <a:xfrm>
            <a:off x="457200" y="1600200"/>
            <a:ext cx="8227080" cy="492264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La Normandie est une des principales régions dans le secteur nucléaire puisqu'elle occupe le 4ème rang de la puissance nucléaire française.</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Car notre province est véritablement en pointe dans ce domaine avec le GANIL de Caen dans le Calvados, avec l'usine de construction de sous-marins nucléaire de Cherbourg en Cotentin, les centres de stockage des déchets nucléaires, avec les centrales nucléaires de Flamanville, de Paluel et de Penly dans la Manche et la Seine-Maritime.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ED878C40-5CFE-4B8A-BC1D-5650766423B4}" type="slidenum">
              <a:t>367</a:t>
            </a:fld>
          </a:p>
        </p:txBody>
      </p:sp>
    </p:spTree>
  </p:cSld>
  <p:transition>
    <p:fade thruBlk="true"/>
  </p:transition>
</p:sld>
</file>

<file path=ppt/slides/slide3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9" name="PlaceHolder 1"/>
          <p:cNvSpPr>
            <a:spLocks noGrp="1"/>
          </p:cNvSpPr>
          <p:nvPr>
            <p:ph/>
          </p:nvPr>
        </p:nvSpPr>
        <p:spPr>
          <a:xfrm>
            <a:off x="457200" y="404640"/>
            <a:ext cx="8227080" cy="5718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Il est donc logique qu’une </a:t>
            </a:r>
            <a:r>
              <a:rPr lang="fr-FR" sz="3200" b="0" i="1" u="none" strike="noStrike">
                <a:solidFill>
                  <a:schemeClr val="dk1"/>
                </a:solidFill>
                <a:effectLst/>
                <a:uFillTx/>
                <a:latin typeface="Calibri"/>
              </a:rPr>
              <a:t>tutelle céleste</a:t>
            </a:r>
            <a:r>
              <a:rPr lang="fr-FR" sz="3200" b="0" u="none" strike="noStrike">
                <a:solidFill>
                  <a:schemeClr val="dk1"/>
                </a:solidFill>
                <a:effectLst/>
                <a:uFillTx/>
                <a:latin typeface="Calibri"/>
              </a:rPr>
              <a:t>, quelle qu’elle soit sa nature, surveille de près, ces établissements nucléaires, comme ce fut le cas dès la fin de l'année 1975, lorsqu'un engin ovoïde volant non-identifié muni de hublots a stationné au-dessus de l'usine nucléaire de Cherbourg, ce qui est probablement l’un des plus anciens cas connus de la connexion ovni/nucléaire en France métropolitaine.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6D0B5DC-F7C8-40D0-9177-AD76DD7AA63E}" type="slidenum">
              <a:t>368</a:t>
            </a:fld>
          </a:p>
        </p:txBody>
      </p:sp>
    </p:spTree>
  </p:cSld>
  <p:transition>
    <p:fade thruBlk="true"/>
  </p:transition>
</p:sld>
</file>

<file path=ppt/slides/slide3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0"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Image/136/Nucléaire et Ovnis 01</a:t>
            </a:r>
            <a:endParaRPr lang="fr-FR" sz="3600" b="0" u="none" strike="noStrike">
              <a:solidFill>
                <a:schemeClr val="dk1"/>
              </a:solidFill>
              <a:effectLst/>
              <a:uFillTx/>
              <a:latin typeface="Calibri"/>
            </a:endParaRPr>
          </a:p>
        </p:txBody>
      </p:sp>
      <p:pic>
        <p:nvPicPr>
          <p:cNvPr id="651" name="Espace réservé du contenu 3" descr="136 NUCLÉAIRE ET OVNIS 01.jpg"/>
          <p:cNvPicPr/>
          <p:nvPr/>
        </p:nvPicPr>
        <p:blipFill>
          <a:blip r:embed="rId1"/>
          <a:stretch/>
        </p:blipFill>
        <p:spPr>
          <a:xfrm>
            <a:off x="1619640" y="1008720"/>
            <a:ext cx="5902200" cy="5706360"/>
          </a:xfrm>
          <a:prstGeom prst="rect">
            <a:avLst/>
          </a:prstGeom>
          <a:noFill/>
          <a:ln w="0">
            <a:noFill/>
          </a:ln>
        </p:spPr>
      </p:pic>
      <p:sp>
        <p:nvSpPr>
          <p:cNvPr id="3" name="PlaceHolder 2"/>
          <p:cNvSpPr>
            <a:spLocks noGrp="1"/>
          </p:cNvSpPr>
          <p:nvPr>
            <p:ph type="sldNum" idx="36"/>
          </p:nvPr>
        </p:nvSpPr>
        <p:spPr/>
        <p:txBody>
          <a:bodyPr/>
          <a:p>
            <a:fld id="{9ADAA3E4-52F3-4A8E-B300-ABA8E60C7D11}" type="slidenum">
              <a:t>369</a:t>
            </a:fld>
          </a:p>
        </p:txBody>
      </p:sp>
    </p:spTree>
  </p:cSld>
  <p:transition>
    <p:fade thruBlk="true"/>
  </p:transition>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457200" y="404640"/>
            <a:ext cx="8227080" cy="5718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1" i="1" u="none" strike="noStrike">
                <a:solidFill>
                  <a:schemeClr val="dk1"/>
                </a:solidFill>
                <a:effectLst/>
                <a:uFillTx/>
                <a:latin typeface="Calibri"/>
              </a:rPr>
              <a:t>contact avec ceux du dehors, les exogènes, et ceux de l'intérieur, les endogènes, (comme nombre de textes sacrés = secrets qui les recèlent), les intrus protéiformes,</a:t>
            </a:r>
            <a:r>
              <a:rPr lang="fr-FR" sz="3200" b="0" i="1" u="none" strike="noStrike">
                <a:solidFill>
                  <a:schemeClr val="dk1"/>
                </a:solidFill>
                <a:effectLst/>
                <a:uFillTx/>
                <a:latin typeface="Calibri"/>
              </a:rPr>
              <a:t>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les disciplines, les techniques et les particuliers, ou recette alchimique = chimie de el / divine / céleste, théorisant les pratiques incantatoires et évocatoires magico-occultistes, sont très diversifiés, transes hypnotiques, visions épileptiques, voyance médiumnique, états altérés de la conscience, communications oniriques, médiumnités, divinations,</a:t>
            </a:r>
            <a:endParaRPr lang="fr-FR" sz="3200" b="0" u="none" strike="noStrike">
              <a:solidFill>
                <a:schemeClr val="dk1"/>
              </a:solidFill>
              <a:effectLst/>
              <a:uFillTx/>
              <a:latin typeface="Calibri"/>
            </a:endParaRPr>
          </a:p>
        </p:txBody>
      </p:sp>
      <p:sp>
        <p:nvSpPr>
          <p:cNvPr id="137" name=""/>
          <p:cNvSpPr/>
          <p:nvPr/>
        </p:nvSpPr>
        <p:spPr>
          <a:xfrm>
            <a:off x="2669040" y="626940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E1822D7E-5C7D-485C-BB7C-DFEC500F32BE}" type="slidenum">
              <a:rPr lang="fr-FR" sz="2400" b="0" u="none" strike="noStrike">
                <a:solidFill>
                  <a:srgbClr val="000000"/>
                </a:solidFill>
                <a:effectLst/>
                <a:uFillTx/>
                <a:latin typeface="Times New Roman"/>
              </a:rPr>
              <a:t>37</a:t>
            </a:fld>
            <a:endParaRPr lang="fr-FR" sz="2400" b="0" u="none" strike="noStrike">
              <a:solidFill>
                <a:srgbClr val="000000"/>
              </a:solidFill>
              <a:effectLst/>
              <a:uFillTx/>
              <a:latin typeface="Arial"/>
            </a:endParaRPr>
          </a:p>
        </p:txBody>
      </p:sp>
      <p:sp>
        <p:nvSpPr>
          <p:cNvPr id="138" name=""/>
          <p:cNvSpPr/>
          <p:nvPr/>
        </p:nvSpPr>
        <p:spPr>
          <a:xfrm>
            <a:off x="2669040" y="626940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926BEF99-FE9C-40D9-91BA-D73264A2CAE7}" type="slidenum">
              <a:rPr lang="fr-FR" sz="2400" b="0" u="none" strike="noStrike">
                <a:solidFill>
                  <a:srgbClr val="000000"/>
                </a:solidFill>
                <a:effectLst/>
                <a:uFillTx/>
                <a:latin typeface="Times New Roman"/>
              </a:rPr>
              <a:t>37</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87BAAC47-87C0-4106-883A-E6379272705F}" type="slidenum">
              <a:t>37</a:t>
            </a:fld>
          </a:p>
        </p:txBody>
      </p:sp>
    </p:spTree>
  </p:cSld>
  <p:transition>
    <p:fade thruBlk="true"/>
  </p:transition>
</p:sld>
</file>

<file path=ppt/slides/slide3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2" name="PlaceHolder 1"/>
          <p:cNvSpPr>
            <a:spLocks noGrp="1"/>
          </p:cNvSpPr>
          <p:nvPr>
            <p:ph/>
          </p:nvPr>
        </p:nvSpPr>
        <p:spPr>
          <a:xfrm>
            <a:off x="457200" y="260640"/>
            <a:ext cx="8227080" cy="5862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[Fin de l'année 1975, un Engin Ovoïde Volant Non-Identifié muni de Hublots a stationné au-dessus de l'Usine Nucléaire de Cherbourg ce qui est le plus ancien cas connu de la connexion Ovni/Nucléaire en France Métropolitaine avec celui de 1973 de la Hague (50) :</a:t>
            </a:r>
            <a:br>
              <a:rPr sz="3200"/>
            </a:b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CHERBOURG (Fin 1975). Samedi vers trois heures, alors qu'il travaillait à sa fournée de pain et jetait un coup d’œil par une fenêtre de l'atelier, M. Roger Baudry, 44 ans, boulanger à Beaumont-Hague (Manche) n'en crut pas ses yeux.</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582A0E4-5A21-4401-85AC-1BBF26CD1850}" type="slidenum">
              <a:t>370</a:t>
            </a:fld>
          </a:p>
        </p:txBody>
      </p:sp>
    </p:spTree>
  </p:cSld>
  <p:transition>
    <p:fade thruBlk="true"/>
  </p:transition>
</p:sld>
</file>

<file path=ppt/slides/slide3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3" name="PlaceHolder 1"/>
          <p:cNvSpPr>
            <a:spLocks noGrp="1"/>
          </p:cNvSpPr>
          <p:nvPr>
            <p:ph/>
          </p:nvPr>
        </p:nvSpPr>
        <p:spPr>
          <a:xfrm>
            <a:off x="457200" y="332640"/>
            <a:ext cx="8227080" cy="6118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Au-dessus de l'usine de fabrication de plutonium, destiné aux têtes chercheuses des missiles armant les sous-marins à propulsion nucléaire de la force de dissuasion nationale, se tenait, immobile, un " ovni " rougeoyant, ayant la forme d'une montgolfière, muni de hublots aux couleurs changeantes.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Fort intrigué et surpris par ce " spectacle ", M. Baudry, croyant être l'objet d'une illusion d'optique, appela son employé, M. Jean-Paul Hirard, 20 ans, et sortit de son lit son épouse pour venir regarder cette troublante apparition.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C4BBFD8-6545-4E1A-ADC7-EC96C59941E9}" type="slidenum">
              <a:t>371</a:t>
            </a:fld>
          </a:p>
        </p:txBody>
      </p:sp>
    </p:spTree>
  </p:cSld>
  <p:transition>
    <p:fade thruBlk="true"/>
  </p:transition>
</p:sld>
</file>

<file path=ppt/slides/slide3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4"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Ces trois personnes, après avoir observé le phénomène, en ont conclu qu'il s'agissait d'une apparition de soucoupe volante et en ont informé la gendarmerie qui a ouvert une enquête.</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L'ovni , après être resté immobile pendant dix minutes, est parti à grande vitesse vers le Nord-Est.</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Il y a deux ans (1973), un autre ovni volant au-dessus du C.E.A. de La Hague avait été aperçu par trois pêcheurs à pied de Barneville-Carteret. Quelques jours après, la gendarmerie maritime enquêtait sur des combinaisons anti-radioactives qui avaient été retrouvées sur la plage. – A.P.]</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C7D8235-4F75-4424-A868-E4416567EFF7}" type="slidenum">
              <a:t>372</a:t>
            </a:fld>
          </a:p>
        </p:txBody>
      </p:sp>
    </p:spTree>
  </p:cSld>
  <p:transition>
    <p:fade thruBlk="true"/>
  </p:transition>
</p:sld>
</file>

<file path=ppt/slides/slide3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5" name="PlaceHolder 1"/>
          <p:cNvSpPr>
            <a:spLocks noGrp="1"/>
          </p:cNvSpPr>
          <p:nvPr>
            <p:ph/>
          </p:nvPr>
        </p:nvSpPr>
        <p:spPr>
          <a:xfrm>
            <a:off x="457200" y="1052640"/>
            <a:ext cx="8227080" cy="5070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03 Témoins. Sources : Journal belge Le Peuple, La Meuse ou La dernière Heure - </a:t>
            </a:r>
            <a:r>
              <a:rPr lang="fr-FR" sz="3200" b="0" u="sng" strike="noStrike">
                <a:solidFill>
                  <a:schemeClr val="dk1"/>
                </a:solidFill>
                <a:effectLst/>
                <a:uFillTx/>
                <a:latin typeface="Calibri"/>
                <a:hlinkClick r:id="rId1"/>
              </a:rPr>
              <a:t>https://www.forum-ovni-ufologie.com/t12848-ovni-au-dessus-d-une-centrale-nucleaire-cherbourg</a:t>
            </a:r>
            <a:r>
              <a:rPr lang="fr-FR" sz="3200" b="0" u="none" strike="noStrike">
                <a:solidFill>
                  <a:schemeClr val="dk1"/>
                </a:solidFill>
                <a:effectLst/>
                <a:uFillTx/>
                <a:latin typeface="Calibri"/>
              </a:rPr>
              <a:t>]</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3782CC9-0D81-4022-B930-D8E69D8D1C21}" type="slidenum">
              <a:t>373</a:t>
            </a:fld>
          </a:p>
        </p:txBody>
      </p:sp>
    </p:spTree>
  </p:cSld>
  <p:transition>
    <p:fade thruBlk="true"/>
  </p:transition>
</p:sld>
</file>

<file path=ppt/slides/slide3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6" name="PlaceHolder 1"/>
          <p:cNvSpPr>
            <a:spLocks noGrp="1"/>
          </p:cNvSpPr>
          <p:nvPr>
            <p:ph/>
          </p:nvPr>
        </p:nvSpPr>
        <p:spPr>
          <a:xfrm>
            <a:off x="457200" y="404640"/>
            <a:ext cx="8227080" cy="6190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Cette surveillance probable exercée par les ovnis est peut-être préventive.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D’autant que ces établissements nucléaires sont exposés à des explosions souterraines ou aériennes, d'origine naturelle ou artificielle, d'une puissance équivalente de 1000 kt à 10 000 kt.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i="1" u="none" strike="noStrike">
                <a:solidFill>
                  <a:schemeClr val="dk1"/>
                </a:solidFill>
                <a:effectLst/>
                <a:uFillTx/>
                <a:latin typeface="Calibri"/>
              </a:rPr>
              <a:t>    [Hiroshima 12 à 15 kt et Nagasaki 20 à 22 kt - Le séisme de magnitude 9, qui a frappé le Japon en 2011, a dégagé au moins l’équivalent d’une bonne dizaine de Tsar Bomba, soit environ 600.000 kilotonnes de TNT]</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9C8CF4A-6A9F-464B-BD2E-0EB7569530B9}" type="slidenum">
              <a:t>374</a:t>
            </a:fld>
          </a:p>
        </p:txBody>
      </p:sp>
    </p:spTree>
  </p:cSld>
  <p:transition>
    <p:fade thruBlk="true"/>
  </p:transition>
</p:sld>
</file>

<file path=ppt/slides/slide3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7" name="PlaceHolder 1"/>
          <p:cNvSpPr>
            <a:spLocks noGrp="1"/>
          </p:cNvSpPr>
          <p:nvPr>
            <p:ph/>
          </p:nvPr>
        </p:nvSpPr>
        <p:spPr>
          <a:xfrm>
            <a:off x="457200" y="404640"/>
            <a:ext cx="8227080" cy="6046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Ces explosions ou détonations sont le plus souvent identifiées à des tirs de mines, ou de carrières.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Mais il n'y pas de carrières ni de mines sous l'eau ou dans nos estuaires.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Non, néanmoins on y trouve des dépôts d'alluvions précieux, des terres rares, et des nodules polymétalliques, ces ressources sont négligées ou peu exploitées localement, pourraient-ils intéresser des </a:t>
            </a:r>
            <a:r>
              <a:rPr lang="fr-FR" sz="3200" b="0" i="1" u="none" strike="noStrike">
                <a:solidFill>
                  <a:schemeClr val="dk1"/>
                </a:solidFill>
                <a:effectLst/>
                <a:uFillTx/>
                <a:latin typeface="Calibri"/>
              </a:rPr>
              <a:t>visiteurs</a:t>
            </a:r>
            <a:r>
              <a:rPr lang="fr-FR" sz="3200" b="0" u="none" strike="noStrike">
                <a:solidFill>
                  <a:schemeClr val="dk1"/>
                </a:solidFill>
                <a:effectLst/>
                <a:uFillTx/>
                <a:latin typeface="Calibri"/>
              </a:rPr>
              <a:t> venus d’ailleurs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4336A69-7FBA-4344-B32A-7F31E98507E4}" type="slidenum">
              <a:t>375</a:t>
            </a:fld>
          </a:p>
        </p:txBody>
      </p:sp>
    </p:spTree>
  </p:cSld>
  <p:transition>
    <p:fade thruBlk="true"/>
  </p:transition>
</p:sld>
</file>

<file path=ppt/slides/slide3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8"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Image/137/Nucléaire et Ovnis 02</a:t>
            </a:r>
            <a:endParaRPr lang="fr-FR" sz="3600" b="0" u="none" strike="noStrike">
              <a:solidFill>
                <a:schemeClr val="dk1"/>
              </a:solidFill>
              <a:effectLst/>
              <a:uFillTx/>
              <a:latin typeface="Calibri"/>
            </a:endParaRPr>
          </a:p>
        </p:txBody>
      </p:sp>
      <p:pic>
        <p:nvPicPr>
          <p:cNvPr id="659" name="Espace réservé du contenu 3" descr="137 NUCLÉAIRE ET OVNIS 02.jpg"/>
          <p:cNvPicPr/>
          <p:nvPr/>
        </p:nvPicPr>
        <p:blipFill>
          <a:blip r:embed="rId1"/>
          <a:stretch/>
        </p:blipFill>
        <p:spPr>
          <a:xfrm>
            <a:off x="1127520" y="988560"/>
            <a:ext cx="6780960" cy="5822280"/>
          </a:xfrm>
          <a:prstGeom prst="rect">
            <a:avLst/>
          </a:prstGeom>
          <a:noFill/>
          <a:ln w="0">
            <a:noFill/>
          </a:ln>
        </p:spPr>
      </p:pic>
      <p:sp>
        <p:nvSpPr>
          <p:cNvPr id="3" name="PlaceHolder 2"/>
          <p:cNvSpPr>
            <a:spLocks noGrp="1"/>
          </p:cNvSpPr>
          <p:nvPr>
            <p:ph type="sldNum" idx="36"/>
          </p:nvPr>
        </p:nvSpPr>
        <p:spPr/>
        <p:txBody>
          <a:bodyPr/>
          <a:p>
            <a:fld id="{BF111AD3-C328-45D4-BE31-1293DFF69F24}" type="slidenum">
              <a:t>376</a:t>
            </a:fld>
          </a:p>
        </p:txBody>
      </p:sp>
    </p:spTree>
  </p:cSld>
  <p:transition>
    <p:fade thruBlk="true"/>
  </p:transition>
</p:sld>
</file>

<file path=ppt/slides/slide3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0"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Image/138/Nucléaire et Ovnis 03</a:t>
            </a:r>
            <a:endParaRPr lang="fr-FR" sz="3600" b="0" u="none" strike="noStrike">
              <a:solidFill>
                <a:schemeClr val="dk1"/>
              </a:solidFill>
              <a:effectLst/>
              <a:uFillTx/>
              <a:latin typeface="Calibri"/>
            </a:endParaRPr>
          </a:p>
        </p:txBody>
      </p:sp>
      <p:pic>
        <p:nvPicPr>
          <p:cNvPr id="661" name="Espace réservé du contenu 3" descr="138 NUCLÉAIRE ET OVNIS 03.jpg"/>
          <p:cNvPicPr/>
          <p:nvPr/>
        </p:nvPicPr>
        <p:blipFill>
          <a:blip r:embed="rId1"/>
          <a:stretch/>
        </p:blipFill>
        <p:spPr>
          <a:xfrm>
            <a:off x="571320" y="868320"/>
            <a:ext cx="7998840" cy="5987160"/>
          </a:xfrm>
          <a:prstGeom prst="rect">
            <a:avLst/>
          </a:prstGeom>
          <a:noFill/>
          <a:ln w="0">
            <a:noFill/>
          </a:ln>
        </p:spPr>
      </p:pic>
      <p:sp>
        <p:nvSpPr>
          <p:cNvPr id="3" name="PlaceHolder 2"/>
          <p:cNvSpPr>
            <a:spLocks noGrp="1"/>
          </p:cNvSpPr>
          <p:nvPr>
            <p:ph type="sldNum" idx="36"/>
          </p:nvPr>
        </p:nvSpPr>
        <p:spPr/>
        <p:txBody>
          <a:bodyPr/>
          <a:p>
            <a:fld id="{A64DE33B-FA1B-4C67-B723-CAF6B45CB14C}" type="slidenum">
              <a:t>377</a:t>
            </a:fld>
          </a:p>
        </p:txBody>
      </p:sp>
    </p:spTree>
  </p:cSld>
  <p:transition>
    <p:fade thruBlk="true"/>
  </p:transition>
</p:sld>
</file>

<file path=ppt/slides/slide3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2" name="PlaceHolder 1"/>
          <p:cNvSpPr>
            <a:spLocks noGrp="1"/>
          </p:cNvSpPr>
          <p:nvPr>
            <p:ph/>
          </p:nvPr>
        </p:nvSpPr>
        <p:spPr>
          <a:xfrm>
            <a:off x="457200" y="260640"/>
            <a:ext cx="8227080" cy="5862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Les plus importantes de ces explosions sont en progression par rapport à la première décennie du XXIe siècle, avec une moyenne minimum de 13 par an, de 2010 à 2019, soit le double par rapport à la décennie précédente.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Cette Progression est-elle en rapport avec celle des Apparitions des Ovnis en Normandie durant la même période ?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A34FABB-E047-4164-B28A-62E7809E48FD}" type="slidenum">
              <a:t>378</a:t>
            </a:fld>
          </a:p>
        </p:txBody>
      </p:sp>
    </p:spTree>
  </p:cSld>
  <p:transition>
    <p:fade thruBlk="true"/>
  </p:transition>
</p:sld>
</file>

<file path=ppt/slides/slide3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Image/139/Nucléaire et Ovnis 04</a:t>
            </a:r>
            <a:endParaRPr lang="fr-FR" sz="3600" b="0" u="none" strike="noStrike">
              <a:solidFill>
                <a:schemeClr val="dk1"/>
              </a:solidFill>
              <a:effectLst/>
              <a:uFillTx/>
              <a:latin typeface="Calibri"/>
            </a:endParaRPr>
          </a:p>
        </p:txBody>
      </p:sp>
      <p:pic>
        <p:nvPicPr>
          <p:cNvPr id="664" name="Espace réservé du contenu 3" descr="139 NUCLÉAIRE ET OVNIS 04.jpg"/>
          <p:cNvPicPr/>
          <p:nvPr/>
        </p:nvPicPr>
        <p:blipFill>
          <a:blip r:embed="rId1"/>
          <a:stretch/>
        </p:blipFill>
        <p:spPr>
          <a:xfrm>
            <a:off x="1187640" y="1272960"/>
            <a:ext cx="6691680" cy="5465880"/>
          </a:xfrm>
          <a:prstGeom prst="rect">
            <a:avLst/>
          </a:prstGeom>
          <a:noFill/>
          <a:ln w="0">
            <a:noFill/>
          </a:ln>
        </p:spPr>
      </p:pic>
      <p:sp>
        <p:nvSpPr>
          <p:cNvPr id="3" name="PlaceHolder 2"/>
          <p:cNvSpPr>
            <a:spLocks noGrp="1"/>
          </p:cNvSpPr>
          <p:nvPr>
            <p:ph type="sldNum" idx="36"/>
          </p:nvPr>
        </p:nvSpPr>
        <p:spPr/>
        <p:txBody>
          <a:bodyPr/>
          <a:p>
            <a:fld id="{AC86C565-02F9-4379-A192-A1151CD06651}" type="slidenum">
              <a:t>379</a:t>
            </a:fld>
          </a:p>
        </p:txBody>
      </p:sp>
    </p:spTree>
  </p:cSld>
  <p:transition>
    <p:fade thruBlk="true"/>
  </p:transition>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spiritisme, mantras, narcotiques, sacrifices propitiatoires, nécromancie, communication avec les esprits et les morts, voyage astral / chamanisme / pratiques de l'animisme, effet miroir, numérologie, carrés magiques, prières, méditations, formules magiques, rituels, musiques, chants et danses traditionnelles, cérémonies collectives/sportives, symboles, munch (musc, baume, fragrance, parfums), relique/rumphae (= là ou réside l'esprit, le génie), teraphim, poupée katchina, sphinx ou shesepankh, statue vivante/parlante, icônes, pierres levées, etc.  servant « d'incubas ou de succubas » aux agents psychiques pathogènes,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7054A94-A10E-42F9-911A-1952ABB17035}" type="slidenum">
              <a:t>38</a:t>
            </a:fld>
          </a:p>
        </p:txBody>
      </p:sp>
    </p:spTree>
  </p:cSld>
  <p:transition>
    <p:fade thruBlk="true"/>
  </p:transition>
</p:sld>
</file>

<file path=ppt/slides/slide3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5" name="PlaceHolder 1"/>
          <p:cNvSpPr>
            <a:spLocks noGrp="1"/>
          </p:cNvSpPr>
          <p:nvPr>
            <p:ph/>
          </p:nvPr>
        </p:nvSpPr>
        <p:spPr>
          <a:xfrm>
            <a:off x="457200" y="260640"/>
            <a:ext cx="8360640" cy="5862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Ces explosions ont-elles une cause sismique ou les séismes ne sont que la partie visible et les conséquences partielles de ces collapses explosifs qui se produisent sous terre à 57% et dans l'atmosphère à 43%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Ces déflagrations, comme celle qui a provoqué le Tsunami entraînant la destruction de la centrale nucléaire de Fukushima, le 11 mars 2011, pourraient-elles être  belliqueuses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EE7B269-F3E6-4AA4-BA26-69DC468669F0}" type="slidenum">
              <a:t>380</a:t>
            </a:fld>
          </a:p>
        </p:txBody>
      </p:sp>
    </p:spTree>
  </p:cSld>
  <p:transition>
    <p:fade thruBlk="true"/>
  </p:transition>
</p:sld>
</file>

<file path=ppt/slides/slide3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6"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A moins qu’il s’agisse d'un bombardement cosmique de particules d'antimatière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Mais on peut aussi conjecturer qu'elles sont liées à l'activité de nos </a:t>
            </a:r>
            <a:r>
              <a:rPr lang="fr-FR" sz="3200" b="0" i="1" u="none" strike="noStrike">
                <a:solidFill>
                  <a:schemeClr val="dk1"/>
                </a:solidFill>
                <a:effectLst/>
                <a:uFillTx/>
                <a:latin typeface="Calibri"/>
              </a:rPr>
              <a:t>visiteurs célestes</a:t>
            </a:r>
            <a:r>
              <a:rPr lang="fr-FR" sz="3200" b="0" u="none" strike="noStrike">
                <a:solidFill>
                  <a:schemeClr val="dk1"/>
                </a:solidFill>
                <a:effectLst/>
                <a:uFillTx/>
                <a:latin typeface="Calibri"/>
              </a:rPr>
              <a:t> puisqu'elles augmentent proportionnellement aux apparitions des ovnis de ces dernières années.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De plus, il faut savoir que 59 % de ces explosions se produisent en zone maritime et sur son plateau continental, contre 41 % en secteur terrestre, comme nous avons pu le vérifier pour la Normandie.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293038C-AAEF-4E08-B252-147E7830DACE}" type="slidenum">
              <a:t>381</a:t>
            </a:fld>
          </a:p>
        </p:txBody>
      </p:sp>
    </p:spTree>
  </p:cSld>
  <p:transition>
    <p:fade thruBlk="true"/>
  </p:transition>
</p:sld>
</file>

<file path=ppt/slides/slide3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7"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Image/140/Nucléaire et Ovnis 05</a:t>
            </a:r>
            <a:endParaRPr lang="fr-FR" sz="3600" b="0" u="none" strike="noStrike">
              <a:solidFill>
                <a:schemeClr val="dk1"/>
              </a:solidFill>
              <a:effectLst/>
              <a:uFillTx/>
              <a:latin typeface="Calibri"/>
            </a:endParaRPr>
          </a:p>
        </p:txBody>
      </p:sp>
      <p:pic>
        <p:nvPicPr>
          <p:cNvPr id="668" name="Espace réservé du contenu 3" descr="140 NUCLÉAIRE ET OVNIS 05.jpg"/>
          <p:cNvPicPr/>
          <p:nvPr/>
        </p:nvPicPr>
        <p:blipFill>
          <a:blip r:embed="rId1"/>
          <a:stretch/>
        </p:blipFill>
        <p:spPr>
          <a:xfrm>
            <a:off x="977040" y="868320"/>
            <a:ext cx="7187040" cy="5987160"/>
          </a:xfrm>
          <a:prstGeom prst="rect">
            <a:avLst/>
          </a:prstGeom>
          <a:noFill/>
          <a:ln w="0">
            <a:noFill/>
          </a:ln>
        </p:spPr>
      </p:pic>
      <p:pic>
        <p:nvPicPr>
          <p:cNvPr id="669" name="Espace réservé du contenu 3" descr="140 NUCLÉAIRE ET OVNIS 05.jpg"/>
          <p:cNvPicPr/>
          <p:nvPr/>
        </p:nvPicPr>
        <p:blipFill>
          <a:blip r:embed="rId2"/>
          <a:stretch/>
        </p:blipFill>
        <p:spPr>
          <a:xfrm>
            <a:off x="1248480" y="1038960"/>
            <a:ext cx="6777360" cy="5645880"/>
          </a:xfrm>
          <a:prstGeom prst="rect">
            <a:avLst/>
          </a:prstGeom>
          <a:noFill/>
          <a:ln w="0">
            <a:noFill/>
          </a:ln>
        </p:spPr>
      </p:pic>
      <p:sp>
        <p:nvSpPr>
          <p:cNvPr id="3" name="PlaceHolder 2"/>
          <p:cNvSpPr>
            <a:spLocks noGrp="1"/>
          </p:cNvSpPr>
          <p:nvPr>
            <p:ph type="sldNum" idx="36"/>
          </p:nvPr>
        </p:nvSpPr>
        <p:spPr/>
        <p:txBody>
          <a:bodyPr/>
          <a:p>
            <a:fld id="{8D408B42-2BA4-43CB-911E-E1902855065E}" type="slidenum">
              <a:t>382</a:t>
            </a:fld>
          </a:p>
        </p:txBody>
      </p:sp>
    </p:spTree>
  </p:cSld>
  <p:transition>
    <p:fade thruBlk="true"/>
  </p:transition>
</p:sld>
</file>

<file path=ppt/slides/slide3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0" name="PlaceHolder 1"/>
          <p:cNvSpPr>
            <a:spLocks noGrp="1"/>
          </p:cNvSpPr>
          <p:nvPr>
            <p:ph/>
          </p:nvPr>
        </p:nvSpPr>
        <p:spPr>
          <a:xfrm>
            <a:off x="457200" y="332640"/>
            <a:ext cx="8227080" cy="579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Les concentrations de ces explosions ou détonations sont remarquables dans nos estuaires, et très près de nos côtes maritimes, où se situent des dépôts d'alluvions précieux, des terres rares, et des nodules polymétalliques ; si ces ressources sont négligées ou peu exploitées actuellement par nous-mêmes, elles pourraient intéresser ces mystérieux Objets Aquatiques Non-Identifiés (OANI), observés dans la Mer de la Manche et depuis nos rivages Normands.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75C3776-04A6-4B47-942A-474EEA4FAC66}" type="slidenum">
              <a:t>383</a:t>
            </a:fld>
          </a:p>
        </p:txBody>
      </p:sp>
    </p:spTree>
  </p:cSld>
  <p:transition>
    <p:fade thruBlk="true"/>
  </p:transition>
</p:sld>
</file>

<file path=ppt/slides/slide3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1"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Image/141/Nucléaire et Ovnis 06</a:t>
            </a:r>
            <a:endParaRPr lang="fr-FR" sz="3600" b="0" u="none" strike="noStrike">
              <a:solidFill>
                <a:schemeClr val="dk1"/>
              </a:solidFill>
              <a:effectLst/>
              <a:uFillTx/>
              <a:latin typeface="Calibri"/>
            </a:endParaRPr>
          </a:p>
        </p:txBody>
      </p:sp>
      <p:pic>
        <p:nvPicPr>
          <p:cNvPr id="672" name="Espace réservé du contenu 3" descr="141 NUCLEAIRE ET OVNIS 06.jpg"/>
          <p:cNvPicPr/>
          <p:nvPr/>
        </p:nvPicPr>
        <p:blipFill>
          <a:blip r:embed="rId1"/>
          <a:stretch/>
        </p:blipFill>
        <p:spPr>
          <a:xfrm>
            <a:off x="174240" y="1268640"/>
            <a:ext cx="8793000" cy="2009520"/>
          </a:xfrm>
          <a:prstGeom prst="rect">
            <a:avLst/>
          </a:prstGeom>
          <a:noFill/>
          <a:ln w="0">
            <a:noFill/>
          </a:ln>
        </p:spPr>
      </p:pic>
      <p:sp>
        <p:nvSpPr>
          <p:cNvPr id="673" name="Rectangle 4"/>
          <p:cNvSpPr/>
          <p:nvPr/>
        </p:nvSpPr>
        <p:spPr>
          <a:xfrm>
            <a:off x="2555640" y="3429000"/>
            <a:ext cx="4150440" cy="459000"/>
          </a:xfrm>
          <a:prstGeom prst="rect">
            <a:avLst/>
          </a:prstGeom>
          <a:noFill/>
          <a:ln w="0">
            <a:noFill/>
          </a:ln>
        </p:spPr>
        <p:style>
          <a:lnRef idx="0"/>
          <a:fillRef idx="0"/>
          <a:effectRef idx="0"/>
          <a:fontRef idx="minor"/>
        </p:style>
        <p:txBody>
          <a:bodyPr wrap="none" lIns="90000" tIns="45000" rIns="90000" bIns="45000" anchor="t">
            <a:spAutoFit/>
          </a:bodyPr>
          <a:p>
            <a:pPr algn="ctr" defTabSz="914400">
              <a:lnSpc>
                <a:spcPct val="100000"/>
              </a:lnSpc>
            </a:pPr>
            <a:r>
              <a:rPr lang="fr-FR" sz="2400" b="0" u="none" strike="noStrike">
                <a:solidFill>
                  <a:schemeClr val="dk1"/>
                </a:solidFill>
                <a:effectLst/>
                <a:uFillTx/>
                <a:latin typeface="Calibri"/>
              </a:rPr>
              <a:t>Crédit photos Ufo-Génpi - 1990 </a:t>
            </a:r>
            <a:endParaRPr lang="fr-FR" sz="2400" b="0" u="none" strike="noStrike">
              <a:solidFill>
                <a:srgbClr val="000000"/>
              </a:solidFill>
              <a:effectLst/>
              <a:uFillTx/>
              <a:latin typeface="Arial"/>
            </a:endParaRPr>
          </a:p>
        </p:txBody>
      </p:sp>
      <p:sp>
        <p:nvSpPr>
          <p:cNvPr id="674" name="Rectangle 5"/>
          <p:cNvSpPr/>
          <p:nvPr/>
        </p:nvSpPr>
        <p:spPr>
          <a:xfrm>
            <a:off x="323640" y="4543920"/>
            <a:ext cx="8566560" cy="202896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fr-FR" sz="3600" b="1" u="none" strike="noStrike">
                <a:solidFill>
                  <a:schemeClr val="dk1"/>
                </a:solidFill>
                <a:effectLst/>
                <a:uFillTx/>
                <a:latin typeface="Calibri"/>
              </a:rPr>
              <a:t>Brix - La Rade (50)</a:t>
            </a:r>
            <a:endParaRPr lang="fr-FR" sz="3600" b="0" u="none" strike="noStrike">
              <a:solidFill>
                <a:srgbClr val="000000"/>
              </a:solidFill>
              <a:effectLst/>
              <a:uFillTx/>
              <a:latin typeface="Arial"/>
            </a:endParaRPr>
          </a:p>
          <a:p>
            <a:pPr defTabSz="914400">
              <a:lnSpc>
                <a:spcPct val="100000"/>
              </a:lnSpc>
            </a:pPr>
            <a:endParaRPr lang="fr-FR" sz="3000" b="0" u="none" strike="noStrike">
              <a:solidFill>
                <a:srgbClr val="000000"/>
              </a:solidFill>
              <a:effectLst/>
              <a:uFillTx/>
              <a:latin typeface="Arial"/>
            </a:endParaRPr>
          </a:p>
          <a:p>
            <a:pPr defTabSz="914400">
              <a:lnSpc>
                <a:spcPct val="100000"/>
              </a:lnSpc>
            </a:pPr>
            <a:r>
              <a:rPr lang="fr-FR" sz="3000" b="0" u="none" strike="noStrike">
                <a:solidFill>
                  <a:schemeClr val="dk1"/>
                </a:solidFill>
                <a:effectLst/>
                <a:uFillTx/>
                <a:latin typeface="Calibri"/>
              </a:rPr>
              <a:t>25 et 26 /10/1989 - 01 h - 02h</a:t>
            </a:r>
            <a:endParaRPr lang="fr-FR" sz="3000" b="0" u="none" strike="noStrike">
              <a:solidFill>
                <a:srgbClr val="000000"/>
              </a:solidFill>
              <a:effectLst/>
              <a:uFillTx/>
              <a:latin typeface="Arial"/>
            </a:endParaRPr>
          </a:p>
          <a:p>
            <a:pPr defTabSz="914400">
              <a:lnSpc>
                <a:spcPct val="100000"/>
              </a:lnSpc>
            </a:pPr>
            <a:r>
              <a:rPr lang="fr-FR" sz="3000" b="0" u="none" strike="noStrike">
                <a:solidFill>
                  <a:schemeClr val="dk1"/>
                </a:solidFill>
                <a:effectLst/>
                <a:uFillTx/>
                <a:latin typeface="Calibri"/>
              </a:rPr>
              <a:t>Normandie – France – Ovnis</a:t>
            </a:r>
            <a:endParaRPr lang="fr-FR" sz="30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011FE7ED-1FE4-4D3F-B6E9-93A6B50CF15C}" type="slidenum">
              <a:t>384</a:t>
            </a:fld>
          </a:p>
        </p:txBody>
      </p:sp>
    </p:spTree>
  </p:cSld>
  <p:transition>
    <p:fade thruBlk="true"/>
  </p:transition>
</p:sld>
</file>

<file path=ppt/slides/slide3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5"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Image/142/Nucléaire et Ovnis 07</a:t>
            </a:r>
            <a:endParaRPr lang="fr-FR" sz="3600" b="0" u="none" strike="noStrike">
              <a:solidFill>
                <a:schemeClr val="dk1"/>
              </a:solidFill>
              <a:effectLst/>
              <a:uFillTx/>
              <a:latin typeface="Calibri"/>
            </a:endParaRPr>
          </a:p>
        </p:txBody>
      </p:sp>
      <p:sp>
        <p:nvSpPr>
          <p:cNvPr id="676" name="PlaceHolder 2"/>
          <p:cNvSpPr>
            <a:spLocks noGrp="1"/>
          </p:cNvSpPr>
          <p:nvPr>
            <p:ph/>
          </p:nvPr>
        </p:nvSpPr>
        <p:spPr>
          <a:xfrm>
            <a:off x="457200" y="1340640"/>
            <a:ext cx="8227080" cy="5326200"/>
          </a:xfrm>
          <a:prstGeom prst="rect">
            <a:avLst/>
          </a:prstGeom>
          <a:noFill/>
          <a:ln w="0">
            <a:noFill/>
          </a:ln>
        </p:spPr>
        <p:txBody>
          <a:bodyPr lIns="91440" tIns="45720" rIns="91440" bIns="45720" anchor="t">
            <a:normAutofit fontScale="85000" lnSpcReduction="9999"/>
          </a:bodyPr>
          <a:p>
            <a:pPr marL="343080" indent="-343080" algn="ctr" defTabSz="914400">
              <a:lnSpc>
                <a:spcPct val="100000"/>
              </a:lnSpc>
              <a:spcBef>
                <a:spcPts val="780"/>
              </a:spcBef>
              <a:buNone/>
              <a:tabLst>
                <a:tab pos="0" algn="l"/>
              </a:tabLst>
            </a:pPr>
            <a:r>
              <a:rPr lang="fr-FR" sz="3900" b="1" i="1" u="none" strike="noStrike">
                <a:solidFill>
                  <a:schemeClr val="dk1"/>
                </a:solidFill>
                <a:effectLst/>
                <a:uFillTx/>
                <a:latin typeface="Calibri"/>
              </a:rPr>
              <a:t>Brix</a:t>
            </a:r>
            <a:br>
              <a:rPr sz="3900"/>
            </a:br>
            <a:endParaRPr lang="fr-FR" sz="39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En France, le Géipan à la demande des autorités militaires, renseigne des représentants de la défense nationale sur les rentrées atmosphériques de nature satellitaire terrestre, ou autres, de nature extraterrestre.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Il intervient aussi prioritairement sur les incidents de ce type, comme l'affaire du Trou Normand ... (qui a été investigué à l'époque par le Sépra : ancêtre du Géipan) ... survenue dans la nuit du 25 au 26 octobre 1989 à Brix (50) dans la Manche - France, au lieu-dit La Rade.</a:t>
            </a: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9729C3EF-4EE0-4CBA-8546-3618B8776C72}" type="slidenum">
              <a:t>385</a:t>
            </a:fld>
          </a:p>
        </p:txBody>
      </p:sp>
    </p:spTree>
  </p:cSld>
  <p:transition>
    <p:fade thruBlk="true"/>
  </p:transition>
</p:sld>
</file>

<file path=ppt/slides/slide3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7" name="PlaceHolder 1"/>
          <p:cNvSpPr>
            <a:spLocks noGrp="1"/>
          </p:cNvSpPr>
          <p:nvPr>
            <p:ph/>
          </p:nvPr>
        </p:nvSpPr>
        <p:spPr>
          <a:xfrm>
            <a:off x="457200" y="332640"/>
            <a:ext cx="8227080" cy="6118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Cette nuit-là M. Bigot est réveillé à deux heures du matin par les grattements du chien sur la porte, dehors. En ouvrant à l'animal, il est surpris par une forte lumière blanche, d'aspect conique, qui semble survoler les champs, à l'est de sa maison. Cette lueur ne dure que quelques secondes, et M. Bigot, quoique surpris, n'y attache pas plus d'importance ; il décide de se recoucher.</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À cette même heure, M. Hervieux (notaire en retraite), de Brix, à quelques kilomètres de là, est réveillé lui aussi, mais cette fois par une forte sonorité qui lui rappelle le bruit "d'un moteur en décélération".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F3CCD69-DF7C-44CA-8FFD-0BF302317C49}" type="slidenum">
              <a:t>386</a:t>
            </a:fld>
          </a:p>
        </p:txBody>
      </p:sp>
    </p:spTree>
  </p:cSld>
  <p:transition>
    <p:fade thruBlk="true"/>
  </p:transition>
</p:sld>
</file>

<file path=ppt/slides/slide3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8" name="PlaceHolder 1"/>
          <p:cNvSpPr>
            <a:spLocks noGrp="1"/>
          </p:cNvSpPr>
          <p:nvPr>
            <p:ph/>
          </p:nvPr>
        </p:nvSpPr>
        <p:spPr>
          <a:xfrm>
            <a:off x="323640" y="332640"/>
            <a:ext cx="8566560" cy="6262200"/>
          </a:xfrm>
          <a:prstGeom prst="rect">
            <a:avLst/>
          </a:prstGeom>
          <a:noFill/>
          <a:ln w="0">
            <a:noFill/>
          </a:ln>
        </p:spPr>
        <p:txBody>
          <a:bodyPr lIns="91440" tIns="45720" rIns="91440" bIns="45720" anchor="t">
            <a:normAutofit fontScale="85000" lnSpcReduction="1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Le lendemain matin M. Hébert découvre dans son champ (où M. Bigot vit la lumière) une large trace, ... (LDLN N°299).</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De son côté, entre 01 h et 02 h du matin, étant sorti pour assouvir un besoin naturel, où M. Hébert a vu le passage d'un phénomène de traînée lumineuse au-dessus de sa propriété, avant de faire, un peu plus tard dans la matinée, la découverte consécutive de plusieurs traces carbonisées au sol, des bouffées de chaleur sont encore perceptibles  le jour de la découverte, et 02 jours après en profondeur, ainsi qu'une odeur de pétrole (souvent ressentie sur les traces laissées par des ovnis), contaminées par la présence d'isotopes radioactifs, et  la disparation de 06 à 10 mètres cubes de terre (cette présence de radioactivité a été totalement oblitérée dans le rapport officiel du Sépra dirigé à l'époque par Jean-Jacques Vélasco, qui est accrédité défense nationale).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4B4D2E3-802A-4680-92B5-B8C1F8D156F4}" type="slidenum">
              <a:t>387</a:t>
            </a:fld>
          </a:p>
        </p:txBody>
      </p:sp>
    </p:spTree>
  </p:cSld>
  <p:transition>
    <p:fade thruBlk="true"/>
  </p:transition>
</p:sld>
</file>

<file path=ppt/slides/slide3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9"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Complément d'enquête sur l'incident du Trou Normand par le Génpi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Mr et Mme Bigot, qui sont les plus proches voisins résidents du Trou Normand, le samedi 20 janvier 1990 en menant, vers 9 h 30, leurs bêtes pâturer dans le pré où les traces carbonisées et radioactives sont toujours présentes, ont entendu une explosion et M. Bigot a vu comme une gerbe de charbon qui a affolé les vaches, comme cela c'était déjà produit, la veille, avec les bêtes d'un autre voisin.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E83A08A-C042-4DCD-ABDB-5DBE75E30F9D}" type="slidenum">
              <a:t>388</a:t>
            </a:fld>
          </a:p>
        </p:txBody>
      </p:sp>
    </p:spTree>
  </p:cSld>
  <p:transition>
    <p:fade thruBlk="true"/>
  </p:transition>
</p:sld>
</file>

<file path=ppt/slides/slide3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0" name="PlaceHolder 1"/>
          <p:cNvSpPr>
            <a:spLocks noGrp="1"/>
          </p:cNvSpPr>
          <p:nvPr>
            <p:ph/>
          </p:nvPr>
        </p:nvSpPr>
        <p:spPr>
          <a:xfrm>
            <a:off x="251640" y="260640"/>
            <a:ext cx="8638560" cy="6594840"/>
          </a:xfrm>
          <a:prstGeom prst="rect">
            <a:avLst/>
          </a:prstGeom>
          <a:noFill/>
          <a:ln w="0">
            <a:noFill/>
          </a:ln>
        </p:spPr>
        <p:txBody>
          <a:bodyPr lIns="91440" tIns="45720" rIns="91440" bIns="45720" anchor="t">
            <a:normAutofit fontScale="85000" lnSpcReduction="1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Source : Témoignage de Mr. Hébert, qui a vu jaillir, lui aussi, en janvier 1990, à plusieurs reprises, des grandes lueurs bleues s'élevant à une dizaine de mètres de hauteur. EDF n'a constaté aucun dégât sur la ligne à Haute Tension qui passe à environ 70 m des "Traces Carbonisées &amp; Radioactives" (le Césium est très réactif et explosif au contact de l'air et de l'eau, Le césium est un élément chimique de la famille des métaux alcalins, de symbole Cs, possède le numéro atomique 55. Il est blanc, argenté ou doré, mou et malléable à température ambiante. Il peut rester sous forme liquide, même à des températures très basses, jusqu’à -28 °C, qui est son point de fusion. Le césium a des propriétés chimiques similaires à celles du rubidium et du potassium, en raison de son appartenance à la même famille. Il peut réagir violemment avec l’eau et l’air, et attaquer le verre.). EDF n'a constaté aucun dégât sur la ligne à haute tension qui passe à environ 70 m des traces carbonisées et radioactives.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6F13212-76A3-452C-A48A-1F5B336FA628}" type="slidenum">
              <a:t>389</a:t>
            </a:fld>
          </a:p>
        </p:txBody>
      </p:sp>
    </p:spTree>
  </p:cSld>
  <p:transition>
    <p:fade thruBlk="true"/>
  </p:transition>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et qu’il faut implorer ou  invoquer pour recevoir leurs grâces, talismans, tatouages, icônes, écritures automatiques, sacrées / hébraïque / kabbaliste / ogham / runique / elfique / hiéroglyphique / gothique / latin, cryptologie, éphémérides astro / astronomiques, baphomets (intailles apparaissant aux luminaires), pierres précieuses, glyphes / tags / crop-circles, blasons, les puits à énergie potentielle / vortex / portes induites, le cosmos-tellurisme, chambres d'isolement, hypogée, dolmen / cercle de pierre / menhirs, catrum-templum, sanctuaire, salle dite mortuaire des pyramides, etc.).</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27F91431-813A-431E-8265-567CD2BC9DED}" type="slidenum">
              <a:t>39</a:t>
            </a:fld>
          </a:p>
        </p:txBody>
      </p:sp>
    </p:spTree>
  </p:cSld>
  <p:transition>
    <p:fade thruBlk="true"/>
  </p:transition>
</p:sld>
</file>

<file path=ppt/slides/slide3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1"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Image/143/Nucléaire et Ovnis 08</a:t>
            </a:r>
            <a:endParaRPr lang="fr-FR" sz="3600" b="0" u="none" strike="noStrike">
              <a:solidFill>
                <a:schemeClr val="dk1"/>
              </a:solidFill>
              <a:effectLst/>
              <a:uFillTx/>
              <a:latin typeface="Calibri"/>
            </a:endParaRPr>
          </a:p>
        </p:txBody>
      </p:sp>
      <p:pic>
        <p:nvPicPr>
          <p:cNvPr id="682" name="Espace réservé du contenu 3" descr="143 NUCLEAIRE ET OVNIS 08.jpg"/>
          <p:cNvPicPr/>
          <p:nvPr/>
        </p:nvPicPr>
        <p:blipFill>
          <a:blip r:embed="rId1"/>
          <a:stretch/>
        </p:blipFill>
        <p:spPr>
          <a:xfrm>
            <a:off x="467640" y="1124640"/>
            <a:ext cx="4101840" cy="5699160"/>
          </a:xfrm>
          <a:prstGeom prst="rect">
            <a:avLst/>
          </a:prstGeom>
          <a:noFill/>
          <a:ln w="0">
            <a:noFill/>
          </a:ln>
        </p:spPr>
      </p:pic>
      <p:sp>
        <p:nvSpPr>
          <p:cNvPr id="683" name="Rectangle 4"/>
          <p:cNvSpPr/>
          <p:nvPr/>
        </p:nvSpPr>
        <p:spPr>
          <a:xfrm>
            <a:off x="4932000" y="3918600"/>
            <a:ext cx="4029840" cy="224424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pPr>
            <a:r>
              <a:rPr lang="fr-FR" sz="2800" b="0" u="none" strike="noStrike">
                <a:solidFill>
                  <a:schemeClr val="dk1"/>
                </a:solidFill>
                <a:effectLst/>
                <a:uFillTx/>
                <a:latin typeface="Calibri"/>
              </a:rPr>
              <a:t>M. Bigot sur la pas de sa porte. C'est de là qu'il observa le phénomène lumineux.</a:t>
            </a:r>
            <a:endParaRPr lang="fr-FR" sz="2800" b="0" u="none" strike="noStrike">
              <a:solidFill>
                <a:srgbClr val="000000"/>
              </a:solidFill>
              <a:effectLst/>
              <a:uFillTx/>
              <a:latin typeface="Arial"/>
            </a:endParaRPr>
          </a:p>
          <a:p>
            <a:pPr defTabSz="914400">
              <a:lnSpc>
                <a:spcPct val="100000"/>
              </a:lnSpc>
            </a:pPr>
            <a:r>
              <a:rPr lang="fr-FR" sz="2800" b="0" u="none" strike="noStrike">
                <a:solidFill>
                  <a:schemeClr val="dk1"/>
                </a:solidFill>
                <a:effectLst/>
                <a:uFillTx/>
                <a:latin typeface="Calibri"/>
              </a:rPr>
              <a:t>Photos : LDLN n° 299</a:t>
            </a:r>
            <a:endParaRPr lang="fr-FR" sz="28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53AE4CD1-8C10-4B9B-9704-CD18CCF0A48D}" type="slidenum">
              <a:t>390</a:t>
            </a:fld>
          </a:p>
        </p:txBody>
      </p:sp>
    </p:spTree>
  </p:cSld>
  <p:transition>
    <p:fade thruBlk="true"/>
  </p:transition>
</p:sld>
</file>

<file path=ppt/slides/slide3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4"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Image/144/Nucléaire et Ovnis 09</a:t>
            </a:r>
            <a:endParaRPr lang="fr-FR" sz="3600" b="0" u="none" strike="noStrike">
              <a:solidFill>
                <a:schemeClr val="dk1"/>
              </a:solidFill>
              <a:effectLst/>
              <a:uFillTx/>
              <a:latin typeface="Calibri"/>
            </a:endParaRPr>
          </a:p>
        </p:txBody>
      </p:sp>
      <p:pic>
        <p:nvPicPr>
          <p:cNvPr id="685" name="Espace réservé du contenu 3" descr="144 NUCLEAIRE ET OVNIS 09.jpg"/>
          <p:cNvPicPr/>
          <p:nvPr/>
        </p:nvPicPr>
        <p:blipFill>
          <a:blip r:embed="rId1"/>
          <a:stretch/>
        </p:blipFill>
        <p:spPr>
          <a:xfrm>
            <a:off x="831240" y="1128960"/>
            <a:ext cx="7479000" cy="5465880"/>
          </a:xfrm>
          <a:prstGeom prst="rect">
            <a:avLst/>
          </a:prstGeom>
          <a:noFill/>
          <a:ln w="0">
            <a:noFill/>
          </a:ln>
        </p:spPr>
      </p:pic>
      <p:sp>
        <p:nvSpPr>
          <p:cNvPr id="3" name="PlaceHolder 2"/>
          <p:cNvSpPr>
            <a:spLocks noGrp="1"/>
          </p:cNvSpPr>
          <p:nvPr>
            <p:ph type="sldNum" idx="36"/>
          </p:nvPr>
        </p:nvSpPr>
        <p:spPr/>
        <p:txBody>
          <a:bodyPr/>
          <a:p>
            <a:fld id="{952AA521-0C24-42A7-B5EB-C571A664BE5E}" type="slidenum">
              <a:t>391</a:t>
            </a:fld>
          </a:p>
        </p:txBody>
      </p:sp>
    </p:spTree>
  </p:cSld>
  <p:transition>
    <p:fade thruBlk="true"/>
  </p:transition>
</p:sld>
</file>

<file path=ppt/slides/slide3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6" name="PlaceHolder 1"/>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Vue partielle de la trace, d'une superficie de 40 à 50 m 2 , profonde de 10 à 15 centimètres.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Ce sont donc 5 ou 6 m 3 de terre qui ont disparu, d'une manière incompréhensible.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A5FB519-EF53-4CC6-80CA-884CEBFCFA60}" type="slidenum">
              <a:t>392</a:t>
            </a:fld>
          </a:p>
        </p:txBody>
      </p:sp>
    </p:spTree>
  </p:cSld>
  <p:transition>
    <p:fade thruBlk="true"/>
  </p:transition>
</p:sld>
</file>

<file path=ppt/slides/slide3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7"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Image/145/Nucléaire et Ovnis 10</a:t>
            </a:r>
            <a:endParaRPr lang="fr-FR" sz="3600" b="0" u="none" strike="noStrike">
              <a:solidFill>
                <a:schemeClr val="dk1"/>
              </a:solidFill>
              <a:effectLst/>
              <a:uFillTx/>
              <a:latin typeface="Calibri"/>
            </a:endParaRPr>
          </a:p>
        </p:txBody>
      </p:sp>
      <p:pic>
        <p:nvPicPr>
          <p:cNvPr id="688" name="Espace réservé du contenu 3" descr="145 NUCLEAIRE ET OVNIS 10.jpg"/>
          <p:cNvPicPr/>
          <p:nvPr/>
        </p:nvPicPr>
        <p:blipFill>
          <a:blip r:embed="rId1"/>
          <a:stretch/>
        </p:blipFill>
        <p:spPr>
          <a:xfrm>
            <a:off x="1121760" y="1052640"/>
            <a:ext cx="6897600" cy="4457880"/>
          </a:xfrm>
          <a:prstGeom prst="rect">
            <a:avLst/>
          </a:prstGeom>
          <a:noFill/>
          <a:ln w="0">
            <a:noFill/>
          </a:ln>
        </p:spPr>
      </p:pic>
      <p:sp>
        <p:nvSpPr>
          <p:cNvPr id="689" name="Rectangle 4"/>
          <p:cNvSpPr/>
          <p:nvPr/>
        </p:nvSpPr>
        <p:spPr>
          <a:xfrm>
            <a:off x="395640" y="5661360"/>
            <a:ext cx="8422560" cy="95148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pPr>
            <a:r>
              <a:rPr lang="fr-FR" sz="2800" b="0" u="none" strike="noStrike">
                <a:solidFill>
                  <a:schemeClr val="dk1"/>
                </a:solidFill>
                <a:effectLst/>
                <a:uFillTx/>
                <a:latin typeface="Calibri"/>
              </a:rPr>
              <a:t>M. Christian Jay, enquêteur, dans la benne du tracteur de M. Hébert, le 26 octobre 1989.</a:t>
            </a:r>
            <a:endParaRPr lang="fr-FR" sz="28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8A00AEEC-2B0D-4BBE-A29D-E0C9C5A58403}" type="slidenum">
              <a:t>393</a:t>
            </a:fld>
          </a:p>
        </p:txBody>
      </p:sp>
    </p:spTree>
  </p:cSld>
  <p:transition>
    <p:fade thruBlk="true"/>
  </p:transition>
</p:sld>
</file>

<file path=ppt/slides/slide3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0" name="PlaceHolder 1"/>
          <p:cNvSpPr>
            <a:spLocks noGrp="1"/>
          </p:cNvSpPr>
          <p:nvPr>
            <p:ph/>
          </p:nvPr>
        </p:nvSpPr>
        <p:spPr>
          <a:xfrm>
            <a:off x="457200" y="476640"/>
            <a:ext cx="8227080" cy="5646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Le (Vrai) Trou Normand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(RR3 surnommée « Le Trou Normand » par le GEIPAN (humour, propre aux truffeurs = truqueurs, avec un soupçon d'ironie méprisante et condescendante ?!) .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Un deuxième Crash « Franco/Normand »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(Cf .</a:t>
            </a:r>
            <a:r>
              <a:rPr lang="fr-FR" sz="3200" b="0" u="sng" strike="noStrike">
                <a:solidFill>
                  <a:schemeClr val="dk1"/>
                </a:solidFill>
                <a:effectLst/>
                <a:uFillTx/>
                <a:latin typeface="Calibri"/>
                <a:hlinkClick r:id="rId1"/>
              </a:rPr>
              <a:t>chasseur2legende.jimdo.</a:t>
            </a:r>
            <a:r>
              <a:rPr lang="fr-FR" sz="3200" b="0" u="sng" strike="noStrike">
                <a:solidFill>
                  <a:schemeClr val="dk1"/>
                </a:solidFill>
                <a:effectLst/>
                <a:uFillTx/>
                <a:latin typeface="Calibri"/>
                <a:hlinkClick r:id="rId2"/>
              </a:rPr>
              <a:t>com</a:t>
            </a:r>
            <a:r>
              <a:rPr lang="fr-FR" sz="3200" b="0" u="sng" strike="noStrike">
                <a:solidFill>
                  <a:schemeClr val="dk1"/>
                </a:solidFill>
                <a:effectLst/>
                <a:uFillTx/>
                <a:latin typeface="Calibri"/>
                <a:hlinkClick r:id="rId3"/>
              </a:rPr>
              <a:t>/</a:t>
            </a:r>
            <a:r>
              <a:rPr lang="fr-FR" sz="3200" b="0" u="sng" strike="noStrike">
                <a:solidFill>
                  <a:schemeClr val="dk1"/>
                </a:solidFill>
                <a:effectLst/>
                <a:uFillTx/>
                <a:latin typeface="Calibri"/>
                <a:hlinkClick r:id="rId4"/>
              </a:rPr>
              <a:t>france</a:t>
            </a:r>
            <a:r>
              <a:rPr lang="fr-FR" sz="3200" b="0" u="sng" strike="noStrike">
                <a:solidFill>
                  <a:schemeClr val="dk1"/>
                </a:solidFill>
                <a:effectLst/>
                <a:uFillTx/>
                <a:latin typeface="Calibri"/>
                <a:hlinkClick r:id="rId5"/>
              </a:rPr>
              <a:t>-régions-</a:t>
            </a:r>
            <a:r>
              <a:rPr lang="fr-FR" sz="3200" b="0" u="sng" strike="noStrike">
                <a:solidFill>
                  <a:schemeClr val="dk1"/>
                </a:solidFill>
                <a:effectLst/>
                <a:uFillTx/>
                <a:latin typeface="Calibri"/>
                <a:hlinkClick r:id="rId6"/>
              </a:rPr>
              <a:t>normandie</a:t>
            </a: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86EC60E-88FD-4E88-A890-69CD03C1E0C0}" type="slidenum">
              <a:t>394</a:t>
            </a:fld>
          </a:p>
        </p:txBody>
      </p:sp>
    </p:spTree>
  </p:cSld>
  <p:transition>
    <p:fade thruBlk="true"/>
  </p:transition>
</p:sld>
</file>

<file path=ppt/slides/slide3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1" name="PlaceHolder 1"/>
          <p:cNvSpPr>
            <a:spLocks noGrp="1"/>
          </p:cNvSpPr>
          <p:nvPr>
            <p:ph/>
          </p:nvPr>
        </p:nvSpPr>
        <p:spPr>
          <a:xfrm>
            <a:off x="457200" y="332640"/>
            <a:ext cx="8227080" cy="579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La découverte en octobre 89, par un agriculteur, d'une surface de terre brûlée dans une prairie déclenchera encore d'importantes investigations et l'ouverture d'un dossier transmis aux autorités militaires. La zone : de forme irrégulière, est longue de 17 mètres et large de 4, où la végétation a totalement disparu et la terre, dont le niveau a baissé d'une quinzaine de centimètre, est de couleur noire.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[et où 5 à 6 m3 de terre aurait disparu]</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6C502B7-891A-471E-822A-136624804AA7}" type="slidenum">
              <a:t>395</a:t>
            </a:fld>
          </a:p>
        </p:txBody>
      </p:sp>
    </p:spTree>
  </p:cSld>
  <p:transition>
    <p:fade thruBlk="true"/>
  </p:transition>
</p:sld>
</file>

<file path=ppt/slides/slide3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2" name="PlaceHolder 1"/>
          <p:cNvSpPr>
            <a:spLocks noGrp="1"/>
          </p:cNvSpPr>
          <p:nvPr>
            <p:ph/>
          </p:nvPr>
        </p:nvSpPr>
        <p:spPr>
          <a:xfrm>
            <a:off x="457200" y="404640"/>
            <a:ext cx="8227080" cy="6262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[de plus il y avait en réalité deux traces séparées et non pas une seule … la première ayant la forme d'une longue traînée sur plusieurs mètres suggérant fortement qu'un objet y aurait ripé, avant de rebondir, pour finalement s'arrêter en creusant cette cavité irrégulière de 17 m sur 4, en se dissolvant littéralement sur place dans une fusion à très haute température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Des carottages révéleront que la terre a été brûlée sur 2 à 3 cm de profondeur. Des experts du Centre National d’Étude Spatiales viendront sur place.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96EDCA9-C317-406C-BFB0-165B66627F31}" type="slidenum">
              <a:t>396</a:t>
            </a:fld>
          </a:p>
        </p:txBody>
      </p:sp>
    </p:spTree>
  </p:cSld>
  <p:transition>
    <p:fade thruBlk="true"/>
  </p:transition>
</p:sld>
</file>

<file path=ppt/slides/slide3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3" name="PlaceHolder 1"/>
          <p:cNvSpPr>
            <a:spLocks noGrp="1"/>
          </p:cNvSpPr>
          <p:nvPr>
            <p:ph/>
          </p:nvPr>
        </p:nvSpPr>
        <p:spPr>
          <a:xfrm>
            <a:off x="467640" y="112464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[Ci-joint Le compte-rendu du SEPRA (prédécesseur du Geipan) - nous en profitons pour remercier l'aimable collaboration du Génpi, association ufologique privée locale, qui a pu faire renvoyer au témoin/propriétaire des lieux le questionnaire type du SEPRA destiné au témoin, qu'il n'avait, en fait, jamais reçu de lui (seulement l'enveloppe qui était vide)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A6C8BF2-4643-4746-A1D8-FB7F97974261}" type="slidenum">
              <a:t>397</a:t>
            </a:fld>
          </a:p>
        </p:txBody>
      </p:sp>
    </p:spTree>
  </p:cSld>
  <p:transition>
    <p:fade thruBlk="true"/>
  </p:transition>
</p:sld>
</file>

<file path=ppt/slides/slide3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4" name="PlaceHolder 1"/>
          <p:cNvSpPr>
            <a:spLocks noGrp="1"/>
          </p:cNvSpPr>
          <p:nvPr>
            <p:ph/>
          </p:nvPr>
        </p:nvSpPr>
        <p:spPr>
          <a:xfrm>
            <a:off x="457200" y="260640"/>
            <a:ext cx="8227080" cy="586296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Octobre 1989, dans une Commune de la Manche (50) France, le propriétaire d'un champ découvre dans celui-ci une large zone totalement calcinée. La trace est de forme irrégulière et mesure près de 17 mètres de long sur 4 dans sa partie la plus large. Au niveau de la trace, il n'y a plus aucune trace de végétation, la terre est noire et le sol est spongieux et enfoncé de 10 à 15 cm par rapport au niveau moyen du pré. Une ligne à haute tension 20 kV longe la parcelle à une cinquantaine de mètres de la trace.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E67D67A-8E73-4059-957D-3F2973396504}" type="slidenum">
              <a:t>398</a:t>
            </a:fld>
          </a:p>
        </p:txBody>
      </p:sp>
    </p:spTree>
  </p:cSld>
  <p:transition>
    <p:fade thruBlk="true"/>
  </p:transition>
</p:sld>
</file>

<file path=ppt/slides/slide3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5" name="PlaceHolder 1"/>
          <p:cNvSpPr>
            <a:spLocks noGrp="1"/>
          </p:cNvSpPr>
          <p:nvPr>
            <p:ph/>
          </p:nvPr>
        </p:nvSpPr>
        <p:spPr>
          <a:xfrm>
            <a:off x="457200" y="332640"/>
            <a:ext cx="8227080" cy="6046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Les prélèvements par carottage sont effectués sur la zone brûlée, ils montrent que la terre est brûlée sur 2 à 3 cm de profondeur et la couleur grise des argiles montre que le sol a été élevé à une forte température. Les échantillons de terre prélevés dans la zone suspecte présentent une forte odeur de produits pétroliers. Les expertises menées confirment la présence de kérosène dans les échantillons. Ces résultats d'analyse suggèrent l'hypothèse d'un largage de kérosène effectué par un avion volant à basse altitude et à faible vitesse. Ce kérosène a pu être enflammé par le passage à travers la ligne à haute tension. En effet, lors de l'enquête, il avait été remarqué de forts grésillements de la ligne au niveau de la jonction de certains isolateurs.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CCFD9CF-A30C-49C7-B7EB-B51A6FF507C5}" type="slidenum">
              <a:t>399</a:t>
            </a:fld>
          </a:p>
        </p:txBody>
      </p:sp>
    </p:spTree>
  </p:cSld>
  <p:transition>
    <p:fade thruBlk="tru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4464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u="none" strike="noStrike">
                <a:solidFill>
                  <a:schemeClr val="dk1"/>
                </a:solidFill>
                <a:effectLst/>
                <a:uFillTx/>
                <a:latin typeface="Calibri"/>
              </a:rPr>
              <a:t>Image/01/La Province</a:t>
            </a:r>
            <a:endParaRPr lang="fr-FR" sz="3600" b="0" u="none" strike="noStrike">
              <a:solidFill>
                <a:schemeClr val="dk1"/>
              </a:solidFill>
              <a:effectLst/>
              <a:uFillTx/>
              <a:latin typeface="Calibri"/>
            </a:endParaRPr>
          </a:p>
        </p:txBody>
      </p:sp>
      <p:pic>
        <p:nvPicPr>
          <p:cNvPr id="85" name="Espace réservé du contenu 4" descr="01 LA PROVINCE.jpg"/>
          <p:cNvPicPr/>
          <p:nvPr/>
        </p:nvPicPr>
        <p:blipFill>
          <a:blip r:embed="rId1"/>
          <a:stretch/>
        </p:blipFill>
        <p:spPr>
          <a:xfrm>
            <a:off x="806400" y="1200960"/>
            <a:ext cx="7529040" cy="5609880"/>
          </a:xfrm>
          <a:prstGeom prst="rect">
            <a:avLst/>
          </a:prstGeom>
          <a:noFill/>
          <a:ln w="0">
            <a:noFill/>
          </a:ln>
        </p:spPr>
      </p:pic>
      <p:sp>
        <p:nvSpPr>
          <p:cNvPr id="86" name=""/>
          <p:cNvSpPr/>
          <p:nvPr/>
        </p:nvSpPr>
        <p:spPr>
          <a:xfrm>
            <a:off x="2669040" y="626940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1DC179B5-840E-4F5C-8603-F23819399BFF}" type="slidenum">
              <a:rPr lang="fr-FR" sz="2400" b="0" u="none" strike="noStrike">
                <a:solidFill>
                  <a:srgbClr val="000000"/>
                </a:solidFill>
                <a:effectLst/>
                <a:uFillTx/>
                <a:latin typeface="Times New Roman"/>
              </a:rPr>
              <a:t>4</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2A5FC100-1D41-4863-BA3F-20303601A081}" type="slidenum">
              <a:t>4</a:t>
            </a:fld>
          </a:p>
        </p:txBody>
      </p:sp>
    </p:spTree>
  </p:cSld>
  <p:transition>
    <p:fade thruBlk="true"/>
  </p:transition>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fontScale="85000" lnSpcReduction="19999"/>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Les intrus protéiformes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récits et les témoignages des anciens, les décrivent comme des créatures surnaturelles exercant leur contrôle sur l'humanité, ce que les ignorants-impéritieux frivolets nient systématiquement ou s'empressent de ranger, dans le meilleur des cas, dans le registre de la superstition, de la croyance, des mythes, des contes et des légendes.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En Neustrie, la sagesse populaire perpétuent des expressions consacrées pour signifier qu'une personne est affectée par une Espèce Exogène Exotique Envahissante (les 4E),  par exemple,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il court le garou (ou le warou) dans la lande ! », « il a le diable au corps !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(cf.  </a:t>
            </a:r>
            <a:r>
              <a:rPr lang="fr-FR" sz="3200" b="1" u="sng" strike="noStrike">
                <a:solidFill>
                  <a:schemeClr val="dk1"/>
                </a:solidFill>
                <a:effectLst/>
                <a:uFillTx/>
                <a:latin typeface="Calibri"/>
                <a:hlinkClick r:id="rId1"/>
              </a:rPr>
              <a:t>Les Rencontres Rapprochées du Passé.</a:t>
            </a:r>
            <a:r>
              <a:rPr lang="fr-FR" sz="3200" b="1" u="none" strike="noStrike">
                <a:solidFill>
                  <a:schemeClr val="dk1"/>
                </a:solidFill>
                <a:effectLst/>
                <a:uFillTx/>
                <a:latin typeface="Calibri"/>
              </a:rPr>
              <a:t> Les Chroniques Stellaires 1 et 2 Eklablog)</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9C7C90C-E3D7-4DA0-8DBD-1FAAB421817F}" type="slidenum">
              <a:t>40</a:t>
            </a:fld>
          </a:p>
        </p:txBody>
      </p:sp>
    </p:spTree>
  </p:cSld>
  <p:transition>
    <p:fade thruBlk="true"/>
  </p:transition>
</p:sld>
</file>

<file path=ppt/slides/slide4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6" name="PlaceHolder 1"/>
          <p:cNvSpPr>
            <a:spLocks noGrp="1"/>
          </p:cNvSpPr>
          <p:nvPr>
            <p:ph/>
          </p:nvPr>
        </p:nvSpPr>
        <p:spPr>
          <a:xfrm>
            <a:off x="457200" y="332640"/>
            <a:ext cx="8227080" cy="579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Des étincelles ont pu se produire qui ont enflammé le nuage d'hydrocarbure. Cette hypothèse est confortée par un témoin qui a observé une très grande flamme bleue sur la zone, couleur typique de la combustion d'hydrocarbures.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2931EBB-58DE-4D0C-9912-DAEC1431DD4F}" type="slidenum">
              <a:t>400</a:t>
            </a:fld>
          </a:p>
        </p:txBody>
      </p:sp>
    </p:spTree>
  </p:cSld>
  <p:transition>
    <p:fade thruBlk="true"/>
  </p:transition>
</p:sld>
</file>

<file path=ppt/slides/slide4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7" name="PlaceHolder 1"/>
          <p:cNvSpPr>
            <a:spLocks noGrp="1"/>
          </p:cNvSpPr>
          <p:nvPr>
            <p:ph/>
          </p:nvPr>
        </p:nvSpPr>
        <p:spPr>
          <a:xfrm>
            <a:off x="457200" y="332640"/>
            <a:ext cx="8227080" cy="6118200"/>
          </a:xfrm>
          <a:prstGeom prst="rect">
            <a:avLst/>
          </a:prstGeom>
          <a:noFill/>
          <a:ln w="0">
            <a:noFill/>
          </a:ln>
        </p:spPr>
        <p:txBody>
          <a:bodyPr lIns="91440" tIns="45720" rIns="91440" bIns="45720" anchor="t">
            <a:normAutofit fontScale="85000" lnSpcReduction="1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|"photos;photos;article;lettre;rapport;lettre;rapport;rapport;</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rapport;rapport; questionnaire"|"le trou normand (50) 1989 [e-csep p p o] photos couleur.pdf;le trou normand (50) 1989 [e-csep p p o] photos a.pdf;le trou normand (50) 1989 [e-p p t,p s,a] presse-r.pdf;le trou normand (50) 1989 [e-o cl t s,a] courrier-r.pdf;le trou normand (50) 1989 [e-o geol t s,a] analyse echantillon-r.pdf;le trou normand (50) 1989 [e-csep cl t s,a] courrier retour brigade-r.pdf;le trou normand (50) 1989 [e-o syn t s,a] analyse echantillon sol-r.pdf;le trou normand (50) 1989 [e-csep cr t s,a] enquete sepra-r.pdf;le trou normand (50) 1989 [e-csep geol t,d s,a] reperage carottage sol-r.pdf;le trou normand (50) 1989 [e-o atm t s,a] meteo-r.pdf;le trou normand (50) 1989 [e-csep qt t s,a] questionnaire terre-r.pdf"|b |12/12/2008]</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7EC5AFA-976A-45F9-A834-9F716742DC99}" type="slidenum">
              <a:t>401</a:t>
            </a:fld>
          </a:p>
        </p:txBody>
      </p:sp>
    </p:spTree>
  </p:cSld>
  <p:transition>
    <p:fade thruBlk="true"/>
  </p:transition>
</p:sld>
</file>

<file path=ppt/slides/slide4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8" name="PlaceHolder 1"/>
          <p:cNvSpPr>
            <a:spLocks noGrp="1"/>
          </p:cNvSpPr>
          <p:nvPr>
            <p:ph/>
          </p:nvPr>
        </p:nvSpPr>
        <p:spPr>
          <a:xfrm>
            <a:off x="457200" y="332640"/>
            <a:ext cx="8227080" cy="6190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(de fait : Cf. </a:t>
            </a:r>
            <a:r>
              <a:rPr lang="fr-FR" sz="3200" b="0" u="sng" strike="noStrike">
                <a:solidFill>
                  <a:schemeClr val="dk1"/>
                </a:solidFill>
                <a:effectLst/>
                <a:uFillTx/>
                <a:latin typeface="Calibri"/>
                <a:hlinkClick r:id="rId1"/>
              </a:rPr>
              <a:t>www.ufologie-paranormal.org/t812-c-est-un-ovni-qui-a-brule-mon-champ</a:t>
            </a:r>
            <a:r>
              <a:rPr lang="fr-FR" sz="3200" b="0" u="none" strike="noStrike">
                <a:solidFill>
                  <a:schemeClr val="dk1"/>
                </a:solidFill>
                <a:effectLst/>
                <a:uFillTx/>
                <a:latin typeface="Calibri"/>
              </a:rPr>
              <a:t>). Le propriétaire du champ [Agriculteur/Éleveur] leur confirmera bien volontiers avoir alerté la gendarmerie, considérant qu'il s'agissait d'un phénomène sortant de l'ordinaire [ayant été le témoin directe (grâce à un besoin naturel) des phénomènes lumineux, auditifs (sifflements) aériens et terrestres]</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Un autre témoin se manifestera à la gendarmerie pour expliquer que la nuit précédant la découverte, les pleurs de son chien l'ont tiré de son sommeil.</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E2E8070-C63A-4DD3-A47E-59738767F7E2}" type="slidenum">
              <a:t>402</a:t>
            </a:fld>
          </a:p>
        </p:txBody>
      </p:sp>
    </p:spTree>
  </p:cSld>
  <p:transition>
    <p:fade thruBlk="true"/>
  </p:transition>
</p:sld>
</file>

<file path=ppt/slides/slide4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9"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"J'ai entendu mon chien gratter à la porte du cellier. Je me suis levé pour le voir et quand je suis sorti dans ma cour, j'ai vu au loin un grand faisceau lumineux. Je peux dire qu'au bord du faisceau, la lumière était bleutée, quand j'ai allumé ma lumière, le faisceau a disparu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La forte présence de traces d'hydrocarbures de type kérosène, dans les prélèvements de terre brûlée conduiront à envisager l'hypothèse jamais confirmée d'un largage de carburant par "un aéronef volant lentement à basse altitude". En tout cas, aucun plan de vol d'un quelconque appareil n'était enregistré cette nuit-là par les autorités de l'aviation civile.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BF46817-3F23-46D6-A4FA-E2C7D18E7AE4}" type="slidenum">
              <a:t>403</a:t>
            </a:fld>
          </a:p>
        </p:txBody>
      </p:sp>
    </p:spTree>
  </p:cSld>
  <p:transition>
    <p:fade thruBlk="true"/>
  </p:transition>
</p:sld>
</file>

<file path=ppt/slides/slide40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0" name="PlaceHolder 1"/>
          <p:cNvSpPr>
            <a:spLocks noGrp="1"/>
          </p:cNvSpPr>
          <p:nvPr>
            <p:ph/>
          </p:nvPr>
        </p:nvSpPr>
        <p:spPr>
          <a:xfrm>
            <a:off x="457200" y="332640"/>
            <a:ext cx="843264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[L'hypothèse du kérosène enflammé et qui a permis au SEPRA de classer - un peu trop facilement et rapidement - cette affaire [comme bien d'autres] aurait dû logiquement au moins endommager la ligne à haute tension dont les câbles aluminium ou cuivre fondent à 660,3 °C et à 1.085 °C théoriques étant donné que la température maximum atteinte par les flammes d'hydrocarbures (kérosène) brûlants dans l'air est d'environ 1000°C … et puis le propriétaire/témoin a signalé, dans les années suivant 1989, lors des contre-enquêtes effectuées par le GÉNPI,  le retour des flammes bleues montant plus haut que les lignes à haute tension … et qui paniquait (à juste raison) car elles représentaient une menace évidente pour ses génisses … donc exit le kérosène.]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2202BFC-AD69-4080-9FA0-52189BDA2C68}" type="slidenum">
              <a:t>404</a:t>
            </a:fld>
          </a:p>
        </p:txBody>
      </p:sp>
    </p:spTree>
  </p:cSld>
  <p:transition>
    <p:fade thruBlk="true"/>
  </p:transition>
</p:sld>
</file>

<file path=ppt/slides/slide40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1"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[Enfin signalons la découverte stupéfiante faite par le GÉNPI à partir d'analyses (réalisées à ses frais) (et confirmées par une double expertise) d'une association/laboratoire locale de veille écologique (du Nord-Cotentin) la présence, sur les traces de terre carbonisée, des isotopes (artificiels) radioactifs du césium 134 et 137 (ce qui n'avait pas été signalé par les précédentes analyses du SEPRA, ni par celles d'un enquêteur du groupe ufologique Lumière Dans La Nuit, lui, pourtant indépendant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84B74B7-CE1B-40B6-83C5-319B93708DD6}" type="slidenum">
              <a:t>405</a:t>
            </a:fld>
          </a:p>
        </p:txBody>
      </p:sp>
    </p:spTree>
  </p:cSld>
  <p:transition>
    <p:fade thruBlk="true"/>
  </p:transition>
</p:sld>
</file>

<file path=ppt/slides/slide40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2" name="PlaceHolder 1"/>
          <p:cNvSpPr>
            <a:spLocks noGrp="1"/>
          </p:cNvSpPr>
          <p:nvPr>
            <p:ph/>
          </p:nvPr>
        </p:nvSpPr>
        <p:spPr>
          <a:xfrm>
            <a:off x="457200" y="332640"/>
            <a:ext cx="8227080" cy="6190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Une fois de plus, vous voyez bien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1 . / . </a:t>
            </a:r>
            <a:r>
              <a:rPr lang="fr-FR" sz="3200" b="0" u="none" strike="noStrike">
                <a:solidFill>
                  <a:schemeClr val="dk1"/>
                </a:solidFill>
                <a:effectLst/>
                <a:uFillTx/>
                <a:latin typeface="Calibri"/>
              </a:rPr>
              <a:t>Que les Ovnis ne sont pas qu'un grave problème de sécurité nationale (du genre survol par des « drones » non-identifiés [et non terrestres] des sites névralgiques, centrales atomiques, camps et bases militaires, centres de recherches, lignes à haute tension, etc.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[Fin de l'année 1975, un Engin Ovoïde Volant Non-Identifié muni de Hublots a stationné au-dessus de l'Usine Nucléaire de Cherbourg ce qui est le plus ancien cas connu de la connexion Ovni/Nucléaire en France Métropolitaine avec celui de 1973 de la Hague (50)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3DF19A1-7866-41F1-AC51-FDAD1A557D50}" type="slidenum">
              <a:t>406</a:t>
            </a:fld>
          </a:p>
        </p:txBody>
      </p:sp>
    </p:spTree>
  </p:cSld>
  <p:transition>
    <p:fade thruBlk="true"/>
  </p:transition>
</p:sld>
</file>

<file path=ppt/slides/slide40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3" name="PlaceHolder 1"/>
          <p:cNvSpPr>
            <a:spLocks noGrp="1"/>
          </p:cNvSpPr>
          <p:nvPr>
            <p:ph/>
          </p:nvPr>
        </p:nvSpPr>
        <p:spPr>
          <a:xfrm>
            <a:off x="457200" y="404640"/>
            <a:ext cx="8227080" cy="5830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CHERBOURG (Fin 1975). Samedi vers trois heures, alors qu'il travaillait à sa fournée de pain et jetait un coup d'œil par une fenêtre de l'atelier, M. Roger Baudry, 44 ans, boulanger à Beaumont-Hague (Manche) n'en crut pas ses yeux.</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Au-dessus de l'usine de fabrication de plutonium, destiné aux têtes chercheuses des missiles armant les sous-marins à propulsion nucléaire de la force de dissuasion nationale, se tenait, immobile, un " ovni " rougeoyant, ayant la forme d'une montgolfière, muni de hublots aux couleurs changeantes.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1EEC2BD-4189-47EB-A700-66E48E36133B}" type="slidenum">
              <a:t>407</a:t>
            </a:fld>
          </a:p>
        </p:txBody>
      </p:sp>
    </p:spTree>
  </p:cSld>
  <p:transition>
    <p:fade thruBlk="true"/>
  </p:transition>
</p:sld>
</file>

<file path=ppt/slides/slide40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4" name="PlaceHolder 1"/>
          <p:cNvSpPr>
            <a:spLocks noGrp="1"/>
          </p:cNvSpPr>
          <p:nvPr>
            <p:ph/>
          </p:nvPr>
        </p:nvSpPr>
        <p:spPr>
          <a:xfrm>
            <a:off x="457200" y="260640"/>
            <a:ext cx="8227080" cy="645084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Fort intrigué et surpris par ce spectacle, M. Baudry, croyant être l'objet d'une illusion d'optique, appela son employé, M. Jean-Paul Hirard, 20 ans, et sortit de son lit son épouse pour venir regarder cette troublante apparition.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Ces trois personnes, après avoir observé le phénomène, en ont conclu qu'il s'agissait d'une apparition de soucoupe volante et en ont informé la gendarmerie qui a ouvert une enquête.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L'ovni , après être resté immobile pendant dix minutes, est parti à grande vitesse vers le Nord-Est.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01C92FD-39C5-4FC6-A0BF-3CC37BEDC56D}" type="slidenum">
              <a:t>408</a:t>
            </a:fld>
          </a:p>
        </p:txBody>
      </p:sp>
    </p:spTree>
  </p:cSld>
  <p:transition>
    <p:fade thruBlk="true"/>
  </p:transition>
</p:sld>
</file>

<file path=ppt/slides/slide40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5" name="PlaceHolder 1"/>
          <p:cNvSpPr>
            <a:spLocks noGrp="1"/>
          </p:cNvSpPr>
          <p:nvPr>
            <p:ph/>
          </p:nvPr>
        </p:nvSpPr>
        <p:spPr>
          <a:xfrm>
            <a:off x="457200" y="404640"/>
            <a:ext cx="8227080" cy="554220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Il y a deux ans (1973), un autre ovni volant au-dessus du C.E.A. de La Hague avait été aperçu par trois pêcheurs à pied de Barneville-Carteret. Quelques jours après, la gendarmerie maritime enquêtait sur des combinaisons anti-radioactives qui avaient été retrouvées sur la plage. - A.P.]</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Sources : Journal belge Le Peuple, La Meuse ou La dernière Heure - </a:t>
            </a:r>
            <a:r>
              <a:rPr lang="fr-FR" sz="3200" b="0" u="sng" strike="noStrike">
                <a:solidFill>
                  <a:schemeClr val="dk1"/>
                </a:solidFill>
                <a:effectLst/>
                <a:uFillTx/>
                <a:latin typeface="Calibri"/>
                <a:hlinkClick r:id="rId1"/>
              </a:rPr>
              <a:t>https://www.forum-ovni-ufologie.com/t12848-ovni-au-dessus-d-une-centrale-nucleaire-cherbourg</a:t>
            </a:r>
            <a:r>
              <a:rPr lang="fr-FR" sz="3200" b="0" u="none" strike="noStrike">
                <a:solidFill>
                  <a:schemeClr val="dk1"/>
                </a:solidFill>
                <a:effectLst/>
                <a:uFillTx/>
                <a:latin typeface="Calibri"/>
              </a:rPr>
              <a: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4B4D10D-C4D9-4B3F-A91E-2C67342FA7CB}" type="slidenum">
              <a:t>409</a:t>
            </a:fld>
          </a:p>
        </p:txBody>
      </p:sp>
    </p:spTree>
  </p:cSld>
  <p:transition>
    <p:fade thruBlk="true"/>
  </p:transition>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p:nvPr>
        </p:nvSpPr>
        <p:spPr>
          <a:xfrm>
            <a:off x="457200" y="332640"/>
            <a:ext cx="8227080" cy="6522840"/>
          </a:xfrm>
          <a:prstGeom prst="rect">
            <a:avLst/>
          </a:prstGeom>
          <a:noFill/>
          <a:ln w="0">
            <a:noFill/>
          </a:ln>
        </p:spPr>
        <p:txBody>
          <a:bodyPr lIns="91440" tIns="45720" rIns="91440" bIns="45720" anchor="t">
            <a:normAutofit fontScale="85000" lnSpcReduction="1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contacts, les rencontres rapprochées et les communications avec les représentants de l'autre monde (et des autres mondes) ont assurément impacté notre histoire, s'adaptant formellement, pour répondre à la doxa culturelle dominante.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Au cours des périodes préhistoriques et antiques, ce fut les croyances religieuses aux dieux, puis le temps des terreurs superstitieuses de la magie des sorciers et des sorcières, époque de l'anti-démonologie, qui a connu son paroxysme hystérique, avec la Réforme, au XVIIe siècle, à laquelle a succédé l'illusionnisme de l'ésotérisme kabbalistique et le culte de l'occultisme hermétique, propre à la Renaissance, allumant les lueurs crépusculaires de la Révolution, dont le magnétisme, le spiritisme, le magico-chamanisme du New-Age / Para-Science, et, pour finir, l'extratologie-éthérée ufologique, sont les ultimes reflets aveuglants et illusionnistes.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D6BD90C-FA3E-4F87-81A0-BEEE95EA932A}" type="slidenum">
              <a:t>41</a:t>
            </a:fld>
          </a:p>
        </p:txBody>
      </p:sp>
    </p:spTree>
  </p:cSld>
  <p:transition>
    <p:fade thruBlk="true"/>
  </p:transition>
</p:sld>
</file>

<file path=ppt/slides/slide4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6" name="PlaceHolder 1"/>
          <p:cNvSpPr>
            <a:spLocks noGrp="1"/>
          </p:cNvSpPr>
          <p:nvPr>
            <p:ph/>
          </p:nvPr>
        </p:nvSpPr>
        <p:spPr>
          <a:xfrm>
            <a:off x="457200" y="1124640"/>
            <a:ext cx="8227080" cy="45234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[Soulignons à cette occasion la prédilection de certains ovnis pour la « Fée Électricité » comme l'apparition des lumières de Séisme, électro météroïdes, foudres en boules, foo-figthers, ghosts rockets ou comme ces autres fameux cigares des nuées, qui apparaissent au cœur des phénomènes orageux (d'où leur nom) … ce qui ...  avec ces derniers suggère fortement que les vortex électro - magnétiques dits orageux  n'ont pas tous une origine forcément naturelle.]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0E52B54-4F1C-44B9-AC11-F38B1B44944A}" type="slidenum">
              <a:t>410</a:t>
            </a:fld>
          </a:p>
        </p:txBody>
      </p:sp>
    </p:spTree>
  </p:cSld>
  <p:transition>
    <p:fade thruBlk="true"/>
  </p:transition>
</p:sld>
</file>

<file path=ppt/slides/slide4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7" name="PlaceHolder 1"/>
          <p:cNvSpPr>
            <a:spLocks noGrp="1"/>
          </p:cNvSpPr>
          <p:nvPr>
            <p:ph/>
          </p:nvPr>
        </p:nvSpPr>
        <p:spPr>
          <a:xfrm>
            <a:off x="457200" y="332640"/>
            <a:ext cx="8227080" cy="579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2 . / . </a:t>
            </a:r>
            <a:r>
              <a:rPr lang="fr-FR" sz="3200" b="0" u="none" strike="noStrike">
                <a:solidFill>
                  <a:schemeClr val="dk1"/>
                </a:solidFill>
                <a:effectLst/>
                <a:uFillTx/>
                <a:latin typeface="Calibri"/>
              </a:rPr>
              <a:t>Mais aussi une préoccupante question de Santé Publique (d'où proviennent ces substances radioactives ... et qui, ou quoi, provoque ces traumatismes physiques générés sur l'environnement, les plantes, les animaux - et aussi ces troubles d'ordre psychique - sur les humains ?  (Cf. : Les Pédo-Abductions.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2C30130-E610-4403-9596-9FA539010489}" type="slidenum">
              <a:t>411</a:t>
            </a:fld>
          </a:p>
        </p:txBody>
      </p:sp>
    </p:spTree>
  </p:cSld>
  <p:transition>
    <p:fade thruBlk="true"/>
  </p:transition>
</p:sld>
</file>

<file path=ppt/slides/slide4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8" name="PlaceHolder 1"/>
          <p:cNvSpPr>
            <a:spLocks noGrp="1"/>
          </p:cNvSpPr>
          <p:nvPr>
            <p:ph/>
          </p:nvPr>
        </p:nvSpPr>
        <p:spPr>
          <a:xfrm>
            <a:off x="457200" y="404640"/>
            <a:ext cx="8227080" cy="5718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3 . / . </a:t>
            </a:r>
            <a:r>
              <a:rPr lang="fr-FR" sz="3200" b="0" u="none" strike="noStrike">
                <a:solidFill>
                  <a:schemeClr val="dk1"/>
                </a:solidFill>
                <a:effectLst/>
                <a:uFillTx/>
                <a:latin typeface="Calibri"/>
              </a:rPr>
              <a:t>Et qu'une enquête ufologique (par définition) n'est jamais classée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1" u="none" strike="noStrike">
                <a:solidFill>
                  <a:schemeClr val="dk1"/>
                </a:solidFill>
                <a:effectLst/>
                <a:uFillTx/>
                <a:latin typeface="Calibri"/>
              </a:rPr>
              <a:t>4 . / . </a:t>
            </a:r>
            <a:r>
              <a:rPr lang="fr-FR" sz="3200" b="0" u="none" strike="noStrike">
                <a:solidFill>
                  <a:schemeClr val="dk1"/>
                </a:solidFill>
                <a:effectLst/>
                <a:uFillTx/>
                <a:latin typeface="Calibri"/>
              </a:rPr>
              <a:t>Et que malgré les désespérantes tentatives du SEPRA, pour évacuer les PANS, certains d'entre eux se rappellent à notre souvenir et visiblement laissent des traces, des marques ou des empreintes (les cicatrices de leur passage) ou se crashent y compris, dans le Territoire Normand et Franc. Plusieurs Témoins. Source : LDLN - Génpi - Sépra.</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FFC5E3C-A18C-4CCB-82FA-8F1D6D263F87}" type="slidenum">
              <a:t>412</a:t>
            </a:fld>
          </a:p>
        </p:txBody>
      </p:sp>
    </p:spTree>
  </p:cSld>
  <p:transition>
    <p:fade thruBlk="true"/>
  </p:transition>
</p:sld>
</file>

<file path=ppt/slides/slide4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9" name="PlaceHolder 1"/>
          <p:cNvSpPr>
            <a:spLocks noGrp="1"/>
          </p:cNvSpPr>
          <p:nvPr>
            <p:ph type="title"/>
          </p:nvPr>
        </p:nvSpPr>
        <p:spPr>
          <a:xfrm>
            <a:off x="457200" y="18864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Image/146/Nucléaire et Ovnis 11</a:t>
            </a:r>
            <a:endParaRPr lang="fr-FR" sz="3600" b="0" u="none" strike="noStrike">
              <a:solidFill>
                <a:schemeClr val="dk1"/>
              </a:solidFill>
              <a:effectLst/>
              <a:uFillTx/>
              <a:latin typeface="Calibri"/>
            </a:endParaRPr>
          </a:p>
        </p:txBody>
      </p:sp>
      <p:pic>
        <p:nvPicPr>
          <p:cNvPr id="710" name="Espace réservé du contenu 3" descr="146 NUCLEAIRE ET OVNIS 11.jpg"/>
          <p:cNvPicPr/>
          <p:nvPr/>
        </p:nvPicPr>
        <p:blipFill>
          <a:blip r:embed="rId1"/>
          <a:stretch/>
        </p:blipFill>
        <p:spPr>
          <a:xfrm>
            <a:off x="1259640" y="908640"/>
            <a:ext cx="6838200" cy="5378040"/>
          </a:xfrm>
          <a:prstGeom prst="rect">
            <a:avLst/>
          </a:prstGeom>
          <a:noFill/>
          <a:ln w="0">
            <a:noFill/>
          </a:ln>
        </p:spPr>
      </p:pic>
      <p:sp>
        <p:nvSpPr>
          <p:cNvPr id="711" name="Rectangle 4"/>
          <p:cNvSpPr/>
          <p:nvPr/>
        </p:nvSpPr>
        <p:spPr>
          <a:xfrm>
            <a:off x="2559600" y="6309360"/>
            <a:ext cx="3954240" cy="52056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fr-FR" sz="2800" b="0" u="none" strike="noStrike">
                <a:solidFill>
                  <a:schemeClr val="dk1"/>
                </a:solidFill>
                <a:effectLst/>
                <a:uFillTx/>
                <a:latin typeface="Calibri"/>
              </a:rPr>
              <a:t>Photos : Ufo-Génpi - 1990</a:t>
            </a:r>
            <a:endParaRPr lang="fr-FR" sz="28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81F29A10-97E7-4C00-BF06-442B778435C4}" type="slidenum">
              <a:t>413</a:t>
            </a:fld>
          </a:p>
        </p:txBody>
      </p:sp>
    </p:spTree>
  </p:cSld>
  <p:transition>
    <p:fade thruBlk="true"/>
  </p:transition>
</p:sld>
</file>

<file path=ppt/slides/slide4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2"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Image/147/Nucléaire et Ovnis 12</a:t>
            </a:r>
            <a:endParaRPr lang="fr-FR" sz="3600" b="0" u="none" strike="noStrike">
              <a:solidFill>
                <a:schemeClr val="dk1"/>
              </a:solidFill>
              <a:effectLst/>
              <a:uFillTx/>
              <a:latin typeface="Calibri"/>
            </a:endParaRPr>
          </a:p>
        </p:txBody>
      </p:sp>
      <p:pic>
        <p:nvPicPr>
          <p:cNvPr id="713" name="Espace réservé du contenu 3" descr="147 NUCLEAIRE ET OVNIS 12.jpg"/>
          <p:cNvPicPr/>
          <p:nvPr/>
        </p:nvPicPr>
        <p:blipFill>
          <a:blip r:embed="rId1"/>
          <a:stretch/>
        </p:blipFill>
        <p:spPr>
          <a:xfrm>
            <a:off x="794160" y="1200960"/>
            <a:ext cx="7553160" cy="5321880"/>
          </a:xfrm>
          <a:prstGeom prst="rect">
            <a:avLst/>
          </a:prstGeom>
          <a:noFill/>
          <a:ln w="0">
            <a:noFill/>
          </a:ln>
        </p:spPr>
      </p:pic>
      <p:sp>
        <p:nvSpPr>
          <p:cNvPr id="3" name="PlaceHolder 2"/>
          <p:cNvSpPr>
            <a:spLocks noGrp="1"/>
          </p:cNvSpPr>
          <p:nvPr>
            <p:ph type="sldNum" idx="36"/>
          </p:nvPr>
        </p:nvSpPr>
        <p:spPr/>
        <p:txBody>
          <a:bodyPr/>
          <a:p>
            <a:fld id="{7A2B7F7E-3BFD-4DA4-B590-92559AFC8FFB}" type="slidenum">
              <a:t>414</a:t>
            </a:fld>
          </a:p>
        </p:txBody>
      </p:sp>
    </p:spTree>
  </p:cSld>
  <p:transition>
    <p:fade thruBlk="true"/>
  </p:transition>
</p:sld>
</file>

<file path=ppt/slides/slide4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4"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Image/148/Nucléaire et Ovnis 13</a:t>
            </a:r>
            <a:endParaRPr lang="fr-FR" sz="3600" b="0" u="none" strike="noStrike">
              <a:solidFill>
                <a:schemeClr val="dk1"/>
              </a:solidFill>
              <a:effectLst/>
              <a:uFillTx/>
              <a:latin typeface="Calibri"/>
            </a:endParaRPr>
          </a:p>
        </p:txBody>
      </p:sp>
      <p:pic>
        <p:nvPicPr>
          <p:cNvPr id="715" name="Espace réservé du contenu 3" descr="148 NUCLEAIRE ET OVNIS 13.jpg"/>
          <p:cNvPicPr/>
          <p:nvPr/>
        </p:nvPicPr>
        <p:blipFill>
          <a:blip r:embed="rId1"/>
          <a:stretch/>
        </p:blipFill>
        <p:spPr>
          <a:xfrm>
            <a:off x="823320" y="1124640"/>
            <a:ext cx="7490520" cy="5177880"/>
          </a:xfrm>
          <a:prstGeom prst="rect">
            <a:avLst/>
          </a:prstGeom>
          <a:noFill/>
          <a:ln w="0">
            <a:noFill/>
          </a:ln>
        </p:spPr>
      </p:pic>
      <p:sp>
        <p:nvSpPr>
          <p:cNvPr id="3" name="PlaceHolder 2"/>
          <p:cNvSpPr>
            <a:spLocks noGrp="1"/>
          </p:cNvSpPr>
          <p:nvPr>
            <p:ph type="sldNum" idx="36"/>
          </p:nvPr>
        </p:nvSpPr>
        <p:spPr/>
        <p:txBody>
          <a:bodyPr/>
          <a:p>
            <a:fld id="{DA9774A6-4022-4748-A2AE-29CD0CA18EDB}" type="slidenum">
              <a:t>415</a:t>
            </a:fld>
          </a:p>
        </p:txBody>
      </p:sp>
    </p:spTree>
  </p:cSld>
  <p:transition>
    <p:fade thruBlk="true"/>
  </p:transition>
</p:sld>
</file>

<file path=ppt/slides/slide4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6" name="PlaceHolder 1"/>
          <p:cNvSpPr>
            <a:spLocks noGrp="1"/>
          </p:cNvSpPr>
          <p:nvPr>
            <p:ph type="title"/>
          </p:nvPr>
        </p:nvSpPr>
        <p:spPr>
          <a:xfrm>
            <a:off x="457200" y="11664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Image/149/Nucléaire et Ovnis 14</a:t>
            </a:r>
            <a:endParaRPr lang="fr-FR" sz="3600" b="0" u="none" strike="noStrike">
              <a:solidFill>
                <a:schemeClr val="dk1"/>
              </a:solidFill>
              <a:effectLst/>
              <a:uFillTx/>
              <a:latin typeface="Calibri"/>
            </a:endParaRPr>
          </a:p>
        </p:txBody>
      </p:sp>
      <p:pic>
        <p:nvPicPr>
          <p:cNvPr id="717" name="Espace réservé du contenu 3" descr="149 NUCLEAIRE ET OVNIS 14.jpg"/>
          <p:cNvPicPr/>
          <p:nvPr/>
        </p:nvPicPr>
        <p:blipFill>
          <a:blip r:embed="rId1"/>
          <a:stretch/>
        </p:blipFill>
        <p:spPr>
          <a:xfrm>
            <a:off x="2555640" y="871200"/>
            <a:ext cx="4029840" cy="5981400"/>
          </a:xfrm>
          <a:prstGeom prst="rect">
            <a:avLst/>
          </a:prstGeom>
          <a:noFill/>
          <a:ln w="0">
            <a:noFill/>
          </a:ln>
        </p:spPr>
      </p:pic>
      <p:sp>
        <p:nvSpPr>
          <p:cNvPr id="3" name="PlaceHolder 2"/>
          <p:cNvSpPr>
            <a:spLocks noGrp="1"/>
          </p:cNvSpPr>
          <p:nvPr>
            <p:ph type="sldNum" idx="36"/>
          </p:nvPr>
        </p:nvSpPr>
        <p:spPr/>
        <p:txBody>
          <a:bodyPr/>
          <a:p>
            <a:fld id="{AA32925D-FE23-4C10-93D5-079A40E93442}" type="slidenum">
              <a:t>416</a:t>
            </a:fld>
          </a:p>
        </p:txBody>
      </p:sp>
    </p:spTree>
  </p:cSld>
  <p:transition>
    <p:fade thruBlk="true"/>
  </p:transition>
</p:sld>
</file>

<file path=ppt/slides/slide4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8"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Image/150/Nucléaire et Ovnis 15</a:t>
            </a:r>
            <a:endParaRPr lang="fr-FR" sz="3600" b="0" u="none" strike="noStrike">
              <a:solidFill>
                <a:schemeClr val="dk1"/>
              </a:solidFill>
              <a:effectLst/>
              <a:uFillTx/>
              <a:latin typeface="Calibri"/>
            </a:endParaRPr>
          </a:p>
        </p:txBody>
      </p:sp>
      <p:pic>
        <p:nvPicPr>
          <p:cNvPr id="719" name="Espace réservé du contenu 3" descr="150 NUCLEAIRE ET OVNIS 15.jpg"/>
          <p:cNvPicPr/>
          <p:nvPr/>
        </p:nvPicPr>
        <p:blipFill>
          <a:blip r:embed="rId1"/>
          <a:stretch/>
        </p:blipFill>
        <p:spPr>
          <a:xfrm>
            <a:off x="611640" y="1196640"/>
            <a:ext cx="7983000" cy="5264640"/>
          </a:xfrm>
          <a:prstGeom prst="rect">
            <a:avLst/>
          </a:prstGeom>
          <a:noFill/>
          <a:ln w="0">
            <a:noFill/>
          </a:ln>
        </p:spPr>
      </p:pic>
      <p:sp>
        <p:nvSpPr>
          <p:cNvPr id="3" name="PlaceHolder 2"/>
          <p:cNvSpPr>
            <a:spLocks noGrp="1"/>
          </p:cNvSpPr>
          <p:nvPr>
            <p:ph type="sldNum" idx="36"/>
          </p:nvPr>
        </p:nvSpPr>
        <p:spPr/>
        <p:txBody>
          <a:bodyPr/>
          <a:p>
            <a:fld id="{FB13765E-176C-44A2-9BF7-A3FF15C3B8C5}" type="slidenum">
              <a:t>417</a:t>
            </a:fld>
          </a:p>
        </p:txBody>
      </p:sp>
    </p:spTree>
  </p:cSld>
  <p:transition>
    <p:fade thruBlk="true"/>
  </p:transition>
</p:sld>
</file>

<file path=ppt/slides/slide4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0" name="PlaceHolder 1"/>
          <p:cNvSpPr>
            <a:spLocks noGrp="1"/>
          </p:cNvSpPr>
          <p:nvPr>
            <p:ph/>
          </p:nvPr>
        </p:nvSpPr>
        <p:spPr>
          <a:xfrm>
            <a:off x="251640" y="404640"/>
            <a:ext cx="8432640" cy="5718960"/>
          </a:xfrm>
          <a:prstGeom prst="rect">
            <a:avLst/>
          </a:prstGeom>
          <a:noFill/>
          <a:ln w="0">
            <a:noFill/>
          </a:ln>
        </p:spPr>
        <p:txBody>
          <a:bodyPr lIns="91440" tIns="45720" rIns="91440" bIns="45720" anchor="t">
            <a:normAutofit fontScale="85000" lnSpcReduction="9999"/>
          </a:bodyPr>
          <a:p>
            <a:pPr marL="343080" indent="-343080" algn="ctr" defTabSz="914400">
              <a:lnSpc>
                <a:spcPct val="100000"/>
              </a:lnSpc>
              <a:spcBef>
                <a:spcPts val="641"/>
              </a:spcBef>
              <a:buNone/>
              <a:tabLst>
                <a:tab pos="0" algn="l"/>
              </a:tabLst>
            </a:pPr>
            <a:r>
              <a:rPr lang="fr-FR" sz="3200" b="1" u="none" strike="noStrike">
                <a:solidFill>
                  <a:schemeClr val="dk1"/>
                </a:solidFill>
                <a:effectLst/>
                <a:uFillTx/>
                <a:latin typeface="Calibri"/>
              </a:rPr>
              <a:t>    Vue partielle de la trace, d'une superficie de 40 à 50 m 2 , profonde de 10 à 15 centimètres.</a:t>
            </a: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ctr" defTabSz="914400">
              <a:lnSpc>
                <a:spcPct val="100000"/>
              </a:lnSpc>
              <a:spcBef>
                <a:spcPts val="641"/>
              </a:spcBef>
              <a:buNone/>
              <a:tabLst>
                <a:tab pos="0" algn="l"/>
              </a:tabLst>
            </a:pPr>
            <a:r>
              <a:rPr lang="fr-FR" sz="3200" b="1" u="none" strike="noStrike">
                <a:solidFill>
                  <a:schemeClr val="dk1"/>
                </a:solidFill>
                <a:effectLst/>
                <a:uFillTx/>
                <a:latin typeface="Calibri"/>
              </a:rPr>
              <a:t>    Ce sont donc 5 ou 6 m 3 de terre qui ont disparu, d'une manière incompréhensible.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i="1" u="none" strike="noStrike">
                <a:solidFill>
                  <a:schemeClr val="dk1"/>
                </a:solidFill>
                <a:effectLst/>
                <a:uFillTx/>
                <a:latin typeface="Calibri"/>
              </a:rPr>
              <a:t>    « Mr. Hébert, a vu jaillir, lui aussi, en janvier 1990, à plusieurs reprises, des grandes lueurs bleues s'élevant à une dizaine de mètres de hauteur. EDF n'a constaté aucun dégât sur la ligne à haute tension qui passe à environ 70 m des traces carbonisées et radioactives.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91DE8C0-E50F-4C72-B990-8979941A8D42}" type="slidenum">
              <a:t>418</a:t>
            </a:fld>
          </a:p>
        </p:txBody>
      </p:sp>
    </p:spTree>
  </p:cSld>
  <p:transition>
    <p:fade thruBlk="true"/>
  </p:transition>
</p:sld>
</file>

<file path=ppt/slides/slide4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1"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Image/151/Nucléaire et Ovnis 16</a:t>
            </a:r>
            <a:endParaRPr lang="fr-FR" sz="3600" b="0" u="none" strike="noStrike">
              <a:solidFill>
                <a:schemeClr val="dk1"/>
              </a:solidFill>
              <a:effectLst/>
              <a:uFillTx/>
              <a:latin typeface="Calibri"/>
            </a:endParaRPr>
          </a:p>
        </p:txBody>
      </p:sp>
      <p:pic>
        <p:nvPicPr>
          <p:cNvPr id="722" name="Espace réservé du contenu 3" descr="151 NUCLEAIRE ET OVNIS 16.jpg"/>
          <p:cNvPicPr/>
          <p:nvPr/>
        </p:nvPicPr>
        <p:blipFill>
          <a:blip r:embed="rId1"/>
          <a:stretch/>
        </p:blipFill>
        <p:spPr>
          <a:xfrm>
            <a:off x="182160" y="1560960"/>
            <a:ext cx="8776800" cy="4601880"/>
          </a:xfrm>
          <a:prstGeom prst="rect">
            <a:avLst/>
          </a:prstGeom>
          <a:noFill/>
          <a:ln w="0">
            <a:noFill/>
          </a:ln>
        </p:spPr>
      </p:pic>
      <p:sp>
        <p:nvSpPr>
          <p:cNvPr id="3" name="PlaceHolder 2"/>
          <p:cNvSpPr>
            <a:spLocks noGrp="1"/>
          </p:cNvSpPr>
          <p:nvPr>
            <p:ph type="sldNum" idx="36"/>
          </p:nvPr>
        </p:nvSpPr>
        <p:spPr/>
        <p:txBody>
          <a:bodyPr/>
          <a:p>
            <a:fld id="{60C50FEC-E6A3-4567-BF06-F8554501A841}" type="slidenum">
              <a:t>419</a:t>
            </a:fld>
          </a:p>
        </p:txBody>
      </p:sp>
    </p:spTree>
  </p:cSld>
  <p:transition>
    <p:fade thruBlk="true"/>
  </p:transition>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
          <p:cNvSpPr>
            <a:spLocks noGrp="1"/>
          </p:cNvSpPr>
          <p:nvPr>
            <p:ph/>
          </p:nvPr>
        </p:nvSpPr>
        <p:spPr>
          <a:xfrm>
            <a:off x="457200" y="404640"/>
            <a:ext cx="843264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Au delà de ces apparences, et avant de se dissimuler sous les formes fictives des petits diablotins-lutins des petits gris, des men-in-black - MIB, et autres entités des rencontres rapprochées des ovnis modernes, les représentants métamorphes de l'autre monde, ont manifestement pris un malin-plaisir à adopter les panoplies, aussi variées que trompeuses, des êtres soi-disant divins, angéliques et démoniaques.</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L'analyse structurelle, la corrélation formelle et l'étude statistique des phénomènes de hantise, de possession démoniaque, ou d'apparition diabolique, ou même faussement mariale, le démontrent abondamment.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2E24170-4E80-429E-BF53-B0C7E413CB0D}" type="slidenum">
              <a:t>42</a:t>
            </a:fld>
          </a:p>
        </p:txBody>
      </p:sp>
    </p:spTree>
  </p:cSld>
  <p:transition>
    <p:fade thruBlk="true"/>
  </p:transition>
</p:sld>
</file>

<file path=ppt/slides/slide4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3" name="PlaceHolder 1"/>
          <p:cNvSpPr>
            <a:spLocks noGrp="1"/>
          </p:cNvSpPr>
          <p:nvPr>
            <p:ph type="title"/>
          </p:nvPr>
        </p:nvSpPr>
        <p:spPr>
          <a:xfrm>
            <a:off x="457200" y="27468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u="none" strike="noStrike">
                <a:solidFill>
                  <a:schemeClr val="dk1"/>
                </a:solidFill>
                <a:effectLst/>
                <a:uFillTx/>
                <a:latin typeface="Calibri"/>
              </a:rPr>
              <a:t>La cynégétique des ovnis  </a:t>
            </a:r>
            <a:endParaRPr lang="fr-FR" sz="3600" b="0" u="none" strike="noStrike">
              <a:solidFill>
                <a:schemeClr val="dk1"/>
              </a:solidFill>
              <a:effectLst/>
              <a:uFillTx/>
              <a:latin typeface="Calibri"/>
            </a:endParaRPr>
          </a:p>
        </p:txBody>
      </p:sp>
      <p:sp>
        <p:nvSpPr>
          <p:cNvPr id="724" name="PlaceHolder 2"/>
          <p:cNvSpPr>
            <a:spLocks noGrp="1"/>
          </p:cNvSpPr>
          <p:nvPr>
            <p:ph/>
          </p:nvPr>
        </p:nvSpPr>
        <p:spPr>
          <a:xfrm>
            <a:off x="457200" y="2853000"/>
            <a:ext cx="8227080" cy="32706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None/>
              <a:tabLst>
                <a:tab pos="0" algn="l"/>
              </a:tabLst>
            </a:pPr>
            <a:r>
              <a:rPr lang="fr-FR" sz="3200" b="0" i="1" u="none" strike="noStrike">
                <a:solidFill>
                  <a:schemeClr val="dk1"/>
                </a:solidFill>
                <a:effectLst/>
                <a:uFillTx/>
                <a:latin typeface="Calibri"/>
              </a:rPr>
              <a:t>    « L’origine d'un travail original est toujours la poursuite d’un fait qui ne rentre pas dans les idées admises.»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[Claude Bernard physiologiste (1813-1878)]</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84F12B66-DE26-4B94-9A83-FCE527B871AF}" type="slidenum">
              <a:t>420</a:t>
            </a:fld>
          </a:p>
        </p:txBody>
      </p:sp>
    </p:spTree>
  </p:cSld>
  <p:transition>
    <p:fade thruBlk="true"/>
  </p:transition>
</p:sld>
</file>

<file path=ppt/slides/slide4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Image/152/Les Cynégéticiens des Ovnis</a:t>
            </a:r>
            <a:endParaRPr lang="fr-FR" sz="3600" b="0" u="none" strike="noStrike">
              <a:solidFill>
                <a:schemeClr val="dk1"/>
              </a:solidFill>
              <a:effectLst/>
              <a:uFillTx/>
              <a:latin typeface="Calibri"/>
            </a:endParaRPr>
          </a:p>
        </p:txBody>
      </p:sp>
      <p:pic>
        <p:nvPicPr>
          <p:cNvPr id="726" name="Espace réservé du contenu 3" descr="152 Les Cynégéticiens des Ovnis.jpg"/>
          <p:cNvPicPr/>
          <p:nvPr/>
        </p:nvPicPr>
        <p:blipFill>
          <a:blip r:embed="rId1"/>
          <a:stretch/>
        </p:blipFill>
        <p:spPr>
          <a:xfrm>
            <a:off x="63720" y="2425320"/>
            <a:ext cx="9014040" cy="2873520"/>
          </a:xfrm>
          <a:prstGeom prst="rect">
            <a:avLst/>
          </a:prstGeom>
          <a:noFill/>
          <a:ln w="0">
            <a:noFill/>
          </a:ln>
        </p:spPr>
      </p:pic>
      <p:sp>
        <p:nvSpPr>
          <p:cNvPr id="727" name="Rectangle 4"/>
          <p:cNvSpPr/>
          <p:nvPr/>
        </p:nvSpPr>
        <p:spPr>
          <a:xfrm>
            <a:off x="2411640" y="5661360"/>
            <a:ext cx="4659120" cy="64368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fr-FR" sz="3600" b="1" u="none" strike="noStrike">
                <a:solidFill>
                  <a:schemeClr val="dk1"/>
                </a:solidFill>
                <a:effectLst/>
                <a:uFillTx/>
                <a:latin typeface="Calibri"/>
              </a:rPr>
              <a:t>Livre de Réinitialisation</a:t>
            </a:r>
            <a:endParaRPr lang="fr-FR" sz="36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9C2A6D21-8218-4EA5-9104-856439CCE464}" type="slidenum">
              <a:t>421</a:t>
            </a:fld>
          </a:p>
        </p:txBody>
      </p:sp>
    </p:spTree>
  </p:cSld>
  <p:transition>
    <p:fade thruBlk="true"/>
  </p:transition>
</p:sld>
</file>

<file path=ppt/slides/slide4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8" name="PlaceHolder 1"/>
          <p:cNvSpPr>
            <a:spLocks noGrp="1"/>
          </p:cNvSpPr>
          <p:nvPr>
            <p:ph type="title"/>
          </p:nvPr>
        </p:nvSpPr>
        <p:spPr>
          <a:xfrm>
            <a:off x="457200" y="274680"/>
            <a:ext cx="8432640" cy="775440"/>
          </a:xfrm>
          <a:prstGeom prst="rect">
            <a:avLst/>
          </a:prstGeom>
          <a:noFill/>
          <a:ln w="0">
            <a:noFill/>
          </a:ln>
        </p:spPr>
        <p:txBody>
          <a:bodyPr lIns="91440" tIns="45720" rIns="91440" bIns="45720" anchor="ctr">
            <a:normAutofit fontScale="85000" lnSpcReduction="9999"/>
          </a:bodyPr>
          <a:p>
            <a:pPr indent="0" algn="ctr" defTabSz="914400">
              <a:lnSpc>
                <a:spcPct val="100000"/>
              </a:lnSpc>
              <a:buNone/>
              <a:tabLst>
                <a:tab pos="0" algn="l"/>
              </a:tabLst>
            </a:pPr>
            <a:r>
              <a:rPr lang="fr-FR" sz="3600" b="1" i="1" u="none" strike="noStrike">
                <a:solidFill>
                  <a:schemeClr val="dk1"/>
                </a:solidFill>
                <a:effectLst/>
                <a:uFillTx/>
                <a:latin typeface="Calibri"/>
              </a:rPr>
              <a:t>Image/153/Mémoire d’un Enquêteur de Terrain</a:t>
            </a:r>
            <a:endParaRPr lang="fr-FR" sz="3600" b="0" u="none" strike="noStrike">
              <a:solidFill>
                <a:schemeClr val="dk1"/>
              </a:solidFill>
              <a:effectLst/>
              <a:uFillTx/>
              <a:latin typeface="Calibri"/>
            </a:endParaRPr>
          </a:p>
        </p:txBody>
      </p:sp>
      <p:pic>
        <p:nvPicPr>
          <p:cNvPr id="729" name="Espace réservé du contenu 5" descr="153 MEMOIRE D'UN ENQUETEUR DE TERRAIN.jpg"/>
          <p:cNvPicPr/>
          <p:nvPr/>
        </p:nvPicPr>
        <p:blipFill>
          <a:blip r:embed="rId1"/>
          <a:stretch/>
        </p:blipFill>
        <p:spPr>
          <a:xfrm>
            <a:off x="2555640" y="1053360"/>
            <a:ext cx="4029840" cy="5617080"/>
          </a:xfrm>
          <a:prstGeom prst="rect">
            <a:avLst/>
          </a:prstGeom>
          <a:noFill/>
          <a:ln w="0">
            <a:noFill/>
          </a:ln>
        </p:spPr>
      </p:pic>
      <p:sp>
        <p:nvSpPr>
          <p:cNvPr id="3" name="PlaceHolder 2"/>
          <p:cNvSpPr>
            <a:spLocks noGrp="1"/>
          </p:cNvSpPr>
          <p:nvPr>
            <p:ph type="sldNum" idx="36"/>
          </p:nvPr>
        </p:nvSpPr>
        <p:spPr/>
        <p:txBody>
          <a:bodyPr/>
          <a:p>
            <a:fld id="{56EDF759-A845-4B10-8185-2C23584B9F8C}" type="slidenum">
              <a:t>422</a:t>
            </a:fld>
          </a:p>
        </p:txBody>
      </p:sp>
    </p:spTree>
  </p:cSld>
  <p:transition>
    <p:fade thruBlk="true"/>
  </p:transition>
</p:sld>
</file>

<file path=ppt/slides/slide4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0" name="PlaceHolder 1"/>
          <p:cNvSpPr>
            <a:spLocks noGrp="1"/>
          </p:cNvSpPr>
          <p:nvPr>
            <p:ph type="title"/>
          </p:nvPr>
        </p:nvSpPr>
        <p:spPr>
          <a:xfrm>
            <a:off x="457200" y="188640"/>
            <a:ext cx="8227080" cy="847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Image/154/Le C.R.I. !</a:t>
            </a:r>
            <a:endParaRPr lang="fr-FR" sz="3600" b="0" u="none" strike="noStrike">
              <a:solidFill>
                <a:schemeClr val="dk1"/>
              </a:solidFill>
              <a:effectLst/>
              <a:uFillTx/>
              <a:latin typeface="Calibri"/>
            </a:endParaRPr>
          </a:p>
        </p:txBody>
      </p:sp>
      <p:pic>
        <p:nvPicPr>
          <p:cNvPr id="731" name="Espace réservé du contenu 3" descr="154 LE C.R. I !.jpg"/>
          <p:cNvPicPr/>
          <p:nvPr/>
        </p:nvPicPr>
        <p:blipFill>
          <a:blip r:embed="rId1"/>
          <a:stretch/>
        </p:blipFill>
        <p:spPr>
          <a:xfrm>
            <a:off x="2267640" y="1026720"/>
            <a:ext cx="4605840" cy="5670720"/>
          </a:xfrm>
          <a:prstGeom prst="rect">
            <a:avLst/>
          </a:prstGeom>
          <a:noFill/>
          <a:ln w="0">
            <a:noFill/>
          </a:ln>
        </p:spPr>
      </p:pic>
      <p:sp>
        <p:nvSpPr>
          <p:cNvPr id="3" name="PlaceHolder 2"/>
          <p:cNvSpPr>
            <a:spLocks noGrp="1"/>
          </p:cNvSpPr>
          <p:nvPr>
            <p:ph type="sldNum" idx="36"/>
          </p:nvPr>
        </p:nvSpPr>
        <p:spPr/>
        <p:txBody>
          <a:bodyPr/>
          <a:p>
            <a:fld id="{216F7D2B-6194-4870-840D-35FFF50BB19A}" type="slidenum">
              <a:t>423</a:t>
            </a:fld>
          </a:p>
        </p:txBody>
      </p:sp>
    </p:spTree>
  </p:cSld>
  <p:transition>
    <p:fade thruBlk="true"/>
  </p:transition>
</p:sld>
</file>

<file path=ppt/slides/slide4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2"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Image/155/La Capsule Temporelle</a:t>
            </a:r>
            <a:endParaRPr lang="fr-FR" sz="3600" b="0" u="none" strike="noStrike">
              <a:solidFill>
                <a:schemeClr val="dk1"/>
              </a:solidFill>
              <a:effectLst/>
              <a:uFillTx/>
              <a:latin typeface="Calibri"/>
            </a:endParaRPr>
          </a:p>
        </p:txBody>
      </p:sp>
      <p:pic>
        <p:nvPicPr>
          <p:cNvPr id="733" name="Espace réservé du contenu 3" descr="155 LA CAPSULE TEMPORELLE.jpg"/>
          <p:cNvPicPr/>
          <p:nvPr/>
        </p:nvPicPr>
        <p:blipFill>
          <a:blip r:embed="rId1"/>
          <a:stretch/>
        </p:blipFill>
        <p:spPr>
          <a:xfrm>
            <a:off x="1444320" y="868320"/>
            <a:ext cx="6252840" cy="5987160"/>
          </a:xfrm>
          <a:prstGeom prst="rect">
            <a:avLst/>
          </a:prstGeom>
          <a:noFill/>
          <a:ln w="0">
            <a:noFill/>
          </a:ln>
        </p:spPr>
      </p:pic>
      <p:sp>
        <p:nvSpPr>
          <p:cNvPr id="3" name="PlaceHolder 2"/>
          <p:cNvSpPr>
            <a:spLocks noGrp="1"/>
          </p:cNvSpPr>
          <p:nvPr>
            <p:ph type="sldNum" idx="36"/>
          </p:nvPr>
        </p:nvSpPr>
        <p:spPr/>
        <p:txBody>
          <a:bodyPr/>
          <a:p>
            <a:fld id="{F492E720-31BD-4E26-9E1B-52B7FDB86ECE}" type="slidenum">
              <a:t>424</a:t>
            </a:fld>
          </a:p>
        </p:txBody>
      </p:sp>
    </p:spTree>
  </p:cSld>
  <p:transition>
    <p:fade thruBlk="true"/>
  </p:transition>
</p:sld>
</file>

<file path=ppt/slides/slide4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4" name="PlaceHolder 1"/>
          <p:cNvSpPr>
            <a:spLocks noGrp="1"/>
          </p:cNvSpPr>
          <p:nvPr>
            <p:ph/>
          </p:nvPr>
        </p:nvSpPr>
        <p:spPr>
          <a:xfrm>
            <a:off x="457200" y="332640"/>
            <a:ext cx="8360640" cy="579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L'USS George E. Badger est ancré au large. Le tireur Edward Breckel est de garde et vit dans le ciel un objet de forme cigaroïde sombre, à 5 miles de leur position. Cet objet visible pendant 3 minutes volait trop lentement à 5 m au-dessus de l'eau et n'avait pas d'ailes.</a:t>
            </a:r>
            <a:br>
              <a:rPr sz="3200"/>
            </a:br>
            <a:br>
              <a:rPr sz="3200"/>
            </a:br>
            <a:r>
              <a:rPr lang="fr-FR" sz="3200" b="0" u="none" strike="noStrike">
                <a:solidFill>
                  <a:schemeClr val="dk1"/>
                </a:solidFill>
                <a:effectLst/>
                <a:uFillTx/>
                <a:latin typeface="Calibri"/>
              </a:rPr>
              <a:t>01 Témoin. Source : Van Overmeire Godelieve.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78D5DAB-809E-411B-A4BD-31655D1C61B8}" type="slidenum">
              <a:t>425</a:t>
            </a:fld>
          </a:p>
        </p:txBody>
      </p:sp>
    </p:spTree>
  </p:cSld>
  <p:transition>
    <p:fade thruBlk="true"/>
  </p:transition>
</p:sld>
</file>

<file path=ppt/slides/slide4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35" name="Espace réservé du contenu 3" descr="image_FIN_ARTICLE.JPG"/>
          <p:cNvPicPr/>
          <p:nvPr/>
        </p:nvPicPr>
        <p:blipFill>
          <a:blip r:embed="rId1"/>
          <a:stretch/>
        </p:blipFill>
        <p:spPr>
          <a:xfrm>
            <a:off x="577440" y="620640"/>
            <a:ext cx="8024760" cy="4248720"/>
          </a:xfrm>
          <a:prstGeom prst="rect">
            <a:avLst/>
          </a:prstGeom>
          <a:noFill/>
          <a:ln w="0">
            <a:noFill/>
          </a:ln>
        </p:spPr>
      </p:pic>
      <p:sp>
        <p:nvSpPr>
          <p:cNvPr id="736" name="Rectangle 4"/>
          <p:cNvSpPr/>
          <p:nvPr/>
        </p:nvSpPr>
        <p:spPr>
          <a:xfrm>
            <a:off x="1403640" y="5445360"/>
            <a:ext cx="6449040" cy="643680"/>
          </a:xfrm>
          <a:prstGeom prst="rect">
            <a:avLst/>
          </a:prstGeom>
          <a:noFill/>
          <a:ln w="0">
            <a:noFill/>
          </a:ln>
        </p:spPr>
        <p:style>
          <a:lnRef idx="0"/>
          <a:fillRef idx="0"/>
          <a:effectRef idx="0"/>
          <a:fontRef idx="minor"/>
        </p:style>
        <p:txBody>
          <a:bodyPr wrap="none" lIns="90000" tIns="45000" rIns="90000" bIns="45000" anchor="t">
            <a:spAutoFit/>
          </a:bodyPr>
          <a:p>
            <a:pPr defTabSz="914400">
              <a:lnSpc>
                <a:spcPct val="100000"/>
              </a:lnSpc>
            </a:pPr>
            <a:r>
              <a:rPr lang="fr-FR" sz="3600" b="1" i="1" u="none" strike="noStrike">
                <a:solidFill>
                  <a:schemeClr val="dk1"/>
                </a:solidFill>
                <a:effectLst/>
                <a:uFillTx/>
                <a:latin typeface="Calibri"/>
              </a:rPr>
              <a:t>https://chroniques-stellaire-2.fr/</a:t>
            </a:r>
            <a:endParaRPr lang="fr-FR" sz="3600" b="0" u="none" strike="noStrike">
              <a:solidFill>
                <a:srgbClr val="000000"/>
              </a:solidFill>
              <a:effectLst/>
              <a:uFillTx/>
              <a:latin typeface="Arial"/>
            </a:endParaRPr>
          </a:p>
        </p:txBody>
      </p:sp>
      <p:sp>
        <p:nvSpPr>
          <p:cNvPr id="737" name=""/>
          <p:cNvSpPr/>
          <p:nvPr/>
        </p:nvSpPr>
        <p:spPr>
          <a:xfrm>
            <a:off x="2669040" y="626940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DD9D77F1-8357-44A4-85E8-D2AF55671AFD}" type="slidenum">
              <a:rPr lang="fr-FR" sz="2400" b="0" u="none" strike="noStrike">
                <a:solidFill>
                  <a:srgbClr val="000000"/>
                </a:solidFill>
                <a:effectLst/>
                <a:uFillTx/>
                <a:latin typeface="Times New Roman"/>
              </a:rPr>
              <a:t>&lt;numéro&gt;</a:t>
            </a:fld>
            <a:endParaRPr lang="fr-FR" sz="2400" b="0" u="none" strike="noStrike">
              <a:solidFill>
                <a:srgbClr val="000000"/>
              </a:solidFill>
              <a:effectLst/>
              <a:uFillTx/>
              <a:latin typeface="Arial"/>
            </a:endParaRPr>
          </a:p>
        </p:txBody>
      </p:sp>
      <p:sp>
        <p:nvSpPr>
          <p:cNvPr id="2" name="PlaceHolder 1"/>
          <p:cNvSpPr>
            <a:spLocks noGrp="1"/>
          </p:cNvSpPr>
          <p:nvPr>
            <p:ph type="sldNum" idx="36"/>
          </p:nvPr>
        </p:nvSpPr>
        <p:spPr/>
        <p:txBody>
          <a:bodyPr/>
          <a:p>
            <a:fld id="{E3B6FAFA-A716-4520-83AA-93EEEAACF337}" type="slidenum">
              <a:t>426</a:t>
            </a:fld>
          </a:p>
        </p:txBody>
      </p:sp>
    </p:spTree>
  </p:cSld>
  <p:transition>
    <p:fade thruBlk="true"/>
  </p:transition>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1"/>
          <p:cNvSpPr>
            <a:spLocks noGrp="1"/>
          </p:cNvSpPr>
          <p:nvPr>
            <p:ph/>
          </p:nvPr>
        </p:nvSpPr>
        <p:spPr>
          <a:xfrm>
            <a:off x="457200" y="332640"/>
            <a:ext cx="836064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En effet, les occurrences manifestées, les emprises psychologiques et physiques, sont structurellement identiques, et les parallèles sont d'une évidence indiscutable chez les témoins/expérienceurs, les abductions-visites en chambre/rapts et visites nocturnes démoniaques, les paralysies temporaires / immobilisations mystérieuses, les communications télépathiques / voix intérieures, les implants, marques / épines-aiguilles cicatrices, les lieux ovnigènes / lieux hantés, les apparitions lumineuses ovnis / manifestations lumineuses diaboliques, les portails multidimensionnels/voyages hors du temps présent, les transports géographiques / déplacements surnaturels, les rapports sexuels des RR7 + / rapports charnels avec les succubes et les incubes,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93C8308-7F97-4197-A8E8-6476CF0B87C0}" type="slidenum">
              <a:t>43</a:t>
            </a:fld>
          </a:p>
        </p:txBody>
      </p:sp>
    </p:spTree>
  </p:cSld>
  <p:transition>
    <p:fade thruBlk="true"/>
  </p:transition>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hybridations alien-humain / enfants du diable, les extraterrestres polymorphes / créatures métamorphes démoniaques, les crop-circles / cercles des fées, les traces et objets matériels / empreintes et apports surnaturels, les mutilations de bétail / sacrifices mutilations d'animaux, etc. comme l'illustrent suffisamment les descriptifs et la cartographie des apparitions ufologiques et des manifestations surnaturelles, constatés en Normandie, et ailleurs où </a:t>
            </a:r>
            <a:r>
              <a:rPr lang="fr-FR" sz="3200" b="1" u="none" strike="noStrike">
                <a:solidFill>
                  <a:schemeClr val="dk1"/>
                </a:solidFill>
                <a:effectLst/>
                <a:uFillTx/>
                <a:latin typeface="Calibri"/>
              </a:rPr>
              <a:t>plus de 50 % des sites ovnigènes sont géolocalisés sur les clusters (foyers) des phénomènes surnaturels.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92BB7F2-9354-441B-85DD-5A4515F136B3}" type="slidenum">
              <a:t>44</a:t>
            </a:fld>
          </a:p>
        </p:txBody>
      </p:sp>
    </p:spTree>
  </p:cSld>
  <p:transition>
    <p:fade thruBlk="true"/>
  </p:transition>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abductions ufologiques modernes, qui fascinent tant les ufologues, concernent les contacts avec ces créatures-aliens surnaturelles poly-métamorphiques, qui continuent à s'auréoler des mystères spirituels, fantastiques, merveilleux, ou magiques pour mieux dissimuler leurs exactions exercées à l'encontre de l'humanité.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 fond légendaire de Normandie, comparé au fond des rencontres rapprochées ufologiques ou para-ufologiques de notre époque, le montre explicitement.</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B2E57C0-21A6-4A2C-8BA1-3022736C689B}" type="slidenum">
              <a:t>45</a:t>
            </a:fld>
          </a:p>
        </p:txBody>
      </p:sp>
    </p:spTree>
  </p:cSld>
  <p:transition>
    <p:fade thruBlk="true"/>
  </p:transition>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p:nvPr>
        </p:nvSpPr>
        <p:spPr>
          <a:xfrm>
            <a:off x="457200" y="404640"/>
            <a:ext cx="8227080" cy="5718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Leurs géolocalisations sont communes, ainsi que les ressorts et les événements, qui les structurent et les sous-tendent, poursuivant la même finalité, le croisement ou l'hybridation (physique / psychique) de deux espèces différentes, l'une humaine, l'autre non-humaine.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BF3E58F-21D5-47D8-9334-E3DE366C3331}" type="slidenum">
              <a:t>46</a:t>
            </a:fld>
          </a:p>
        </p:txBody>
      </p:sp>
    </p:spTree>
  </p:cSld>
  <p:transition>
    <p:fade thruBlk="true"/>
  </p:transition>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PlaceHolder 1"/>
          <p:cNvSpPr>
            <a:spLocks noGrp="1"/>
          </p:cNvSpPr>
          <p:nvPr>
            <p:ph/>
          </p:nvPr>
        </p:nvSpPr>
        <p:spPr>
          <a:xfrm>
            <a:off x="457200" y="404640"/>
            <a:ext cx="8227080" cy="571896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    Postulat préliminaire</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Des intrus (des ovnis / objets ou sujets) se manifestent dans notre environnement sous deux apparences distinctes, les </a:t>
            </a:r>
            <a:r>
              <a:rPr lang="fr-FR" sz="3200" b="1" u="none" strike="noStrike">
                <a:solidFill>
                  <a:schemeClr val="dk1"/>
                </a:solidFill>
                <a:effectLst/>
                <a:uFillTx/>
                <a:latin typeface="Calibri"/>
              </a:rPr>
              <a:t>Objets</a:t>
            </a:r>
            <a:r>
              <a:rPr lang="fr-FR" sz="3200" b="0" u="none" strike="noStrike">
                <a:solidFill>
                  <a:schemeClr val="dk1"/>
                </a:solidFill>
                <a:effectLst/>
                <a:uFillTx/>
                <a:latin typeface="Calibri"/>
              </a:rPr>
              <a:t> Volants Non-Identifiés et les </a:t>
            </a:r>
            <a:r>
              <a:rPr lang="fr-FR" sz="3200" b="1" u="none" strike="noStrike">
                <a:solidFill>
                  <a:schemeClr val="dk1"/>
                </a:solidFill>
                <a:effectLst/>
                <a:uFillTx/>
                <a:latin typeface="Calibri"/>
              </a:rPr>
              <a:t>Organismes</a:t>
            </a:r>
            <a:r>
              <a:rPr lang="fr-FR" sz="3200" b="0" u="none" strike="noStrike">
                <a:solidFill>
                  <a:schemeClr val="dk1"/>
                </a:solidFill>
                <a:effectLst/>
                <a:uFillTx/>
                <a:latin typeface="Calibri"/>
              </a:rPr>
              <a:t> Volants Non-Identifiables.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Nous (cercles associatifs : Ufo-Génpi, Normandie-France-Ovnis, Crédo) les étudions depuis de nombreuses années (1960/1970) au travers des témoignages, enquêtes, et nous les observons à partir de nos vigies de terrain et de nos postes de surveillance automatisée, en Normandie.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149" name=""/>
          <p:cNvSpPr/>
          <p:nvPr/>
        </p:nvSpPr>
        <p:spPr>
          <a:xfrm>
            <a:off x="2669040" y="630000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1B8463FF-F316-4CC6-843D-048EC7E2DD47}" type="slidenum">
              <a:rPr lang="fr-FR" sz="2400" b="0" u="none" strike="noStrike">
                <a:solidFill>
                  <a:srgbClr val="000000"/>
                </a:solidFill>
                <a:effectLst/>
                <a:uFillTx/>
                <a:latin typeface="Times New Roman"/>
              </a:rPr>
              <a:t>47</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3A148A28-7EC3-4497-9584-0D3A728C9409}" type="slidenum">
              <a:t>47</a:t>
            </a:fld>
          </a:p>
        </p:txBody>
      </p:sp>
    </p:spTree>
  </p:cSld>
  <p:transition>
    <p:fade thruBlk="true"/>
  </p:transition>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1"/>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Cette union de l'évolution matérialiste horizontale et de l'élévation immatérielle verticale, est ici, comme ailleurs, le meilleur garant de notre éducation, de notre instruction et de notre formation.</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679EB98-338A-4EE4-9F32-A7C8BC65B5CC}" type="slidenum">
              <a:t>48</a:t>
            </a:fld>
          </a:p>
        </p:txBody>
      </p:sp>
    </p:spTree>
  </p:cSld>
  <p:transition>
    <p:fade thruBlk="true"/>
  </p:transition>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p:nvPr>
        </p:nvSpPr>
        <p:spPr>
          <a:xfrm>
            <a:off x="457200" y="404640"/>
            <a:ext cx="8227080" cy="5718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Nous tentons de réaliser, dans ce domaine, la synthèse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1/ des apports traditionnels de la</a:t>
            </a:r>
            <a:r>
              <a:rPr lang="fr-FR" sz="3200" b="1" u="none" strike="noStrike">
                <a:solidFill>
                  <a:schemeClr val="dk1"/>
                </a:solidFill>
                <a:effectLst/>
                <a:uFillTx/>
                <a:latin typeface="Calibri"/>
              </a:rPr>
              <a:t> connaissance </a:t>
            </a:r>
            <a:r>
              <a:rPr lang="fr-FR" sz="3200" b="0" u="none" strike="noStrike">
                <a:solidFill>
                  <a:schemeClr val="dk1"/>
                </a:solidFill>
                <a:effectLst/>
                <a:uFillTx/>
                <a:latin typeface="Calibri"/>
              </a:rPr>
              <a:t>des anciens, adeptes de </a:t>
            </a:r>
            <a:r>
              <a:rPr lang="fr-FR" sz="3200" b="1" u="none" strike="noStrike">
                <a:solidFill>
                  <a:schemeClr val="dk1"/>
                </a:solidFill>
                <a:effectLst/>
                <a:uFillTx/>
                <a:latin typeface="Calibri"/>
              </a:rPr>
              <a:t>la doctrine transcendante du droit de nature</a:t>
            </a:r>
            <a:r>
              <a:rPr lang="fr-FR" sz="3200" b="0" u="none" strike="noStrike">
                <a:solidFill>
                  <a:schemeClr val="dk1"/>
                </a:solidFill>
                <a:effectLst/>
                <a:uFillTx/>
                <a:latin typeface="Calibri"/>
              </a:rPr>
              <a:t>, héritée de la coutume et de la jurisprudence.</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2/ et du </a:t>
            </a:r>
            <a:r>
              <a:rPr lang="fr-FR" sz="3200" b="1" u="none" strike="noStrike">
                <a:solidFill>
                  <a:schemeClr val="dk1"/>
                </a:solidFill>
                <a:effectLst/>
                <a:uFillTx/>
                <a:latin typeface="Calibri"/>
              </a:rPr>
              <a:t>savoir</a:t>
            </a:r>
            <a:r>
              <a:rPr lang="fr-FR" sz="3200" b="0" u="none" strike="noStrike">
                <a:solidFill>
                  <a:schemeClr val="dk1"/>
                </a:solidFill>
                <a:effectLst/>
                <a:uFillTx/>
                <a:latin typeface="Calibri"/>
              </a:rPr>
              <a:t> des modernes, partisans de </a:t>
            </a:r>
            <a:r>
              <a:rPr lang="fr-FR" sz="3200" b="1" u="none" strike="noStrike">
                <a:solidFill>
                  <a:schemeClr val="dk1"/>
                </a:solidFill>
                <a:effectLst/>
                <a:uFillTx/>
                <a:latin typeface="Calibri"/>
              </a:rPr>
              <a:t>la doctrine immanente du droit humain</a:t>
            </a:r>
            <a:r>
              <a:rPr lang="fr-FR" sz="3200" b="0" u="none" strike="noStrike">
                <a:solidFill>
                  <a:schemeClr val="dk1"/>
                </a:solidFill>
                <a:effectLst/>
                <a:uFillTx/>
                <a:latin typeface="Calibri"/>
              </a:rPr>
              <a:t>, issu du progressisme de la science.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2BBED94-9395-4661-A78C-2B6FFD144126}" type="slidenum">
              <a:t>49</a:t>
            </a:fld>
          </a:p>
        </p:txBody>
      </p:sp>
    </p:spTree>
  </p:cSld>
  <p:transition>
    <p:fade thruBlk="tru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u="none" strike="noStrike">
                <a:solidFill>
                  <a:schemeClr val="dk1"/>
                </a:solidFill>
                <a:effectLst/>
                <a:uFillTx/>
                <a:latin typeface="Calibri"/>
              </a:rPr>
              <a:t>Image/03/LES CHASSEURS DES OVNIS</a:t>
            </a:r>
            <a:endParaRPr lang="fr-FR" sz="3600" b="0" u="none" strike="noStrike">
              <a:solidFill>
                <a:schemeClr val="dk1"/>
              </a:solidFill>
              <a:effectLst/>
              <a:uFillTx/>
              <a:latin typeface="Calibri"/>
            </a:endParaRPr>
          </a:p>
        </p:txBody>
      </p:sp>
      <p:pic>
        <p:nvPicPr>
          <p:cNvPr id="88" name="Picture 2" descr="C:\Users\Lecalvé\Desktop\CONFERENCE OVNI - PARIS\03 LES CHASSEURS DES OVNIS.jpg"/>
          <p:cNvPicPr/>
          <p:nvPr/>
        </p:nvPicPr>
        <p:blipFill>
          <a:blip r:embed="rId1"/>
          <a:stretch/>
        </p:blipFill>
        <p:spPr>
          <a:xfrm>
            <a:off x="1187640" y="1124640"/>
            <a:ext cx="6694200" cy="5508720"/>
          </a:xfrm>
          <a:prstGeom prst="rect">
            <a:avLst/>
          </a:prstGeom>
          <a:noFill/>
          <a:ln w="0">
            <a:noFill/>
          </a:ln>
        </p:spPr>
      </p:pic>
      <p:sp>
        <p:nvSpPr>
          <p:cNvPr id="89" name=""/>
          <p:cNvSpPr/>
          <p:nvPr/>
        </p:nvSpPr>
        <p:spPr>
          <a:xfrm>
            <a:off x="4095000" y="180000"/>
            <a:ext cx="3823560" cy="42588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8E862135-609D-43E5-A77E-43B77A55E038}" type="slidenum">
              <a:rPr lang="fr-FR" sz="2400" b="0" u="none" strike="noStrike">
                <a:solidFill>
                  <a:srgbClr val="000000"/>
                </a:solidFill>
                <a:effectLst/>
                <a:uFillTx/>
                <a:latin typeface="Times New Roman"/>
              </a:rPr>
              <a:t>5</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2F647C7E-B72D-4458-9F08-72883EDECEAE}" type="slidenum">
              <a:t>5</a:t>
            </a:fld>
          </a:p>
        </p:txBody>
      </p:sp>
    </p:spTree>
  </p:cSld>
  <p:transition>
    <p:fade thruBlk="true"/>
  </p:transition>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p:nvPr>
        </p:nvSpPr>
        <p:spPr>
          <a:xfrm>
            <a:off x="457200" y="404640"/>
            <a:ext cx="8227080" cy="5718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Cette union de l'évolution matérialiste horizontale et de l'élévation immatérielle verticale, est ici, comme ailleurs, le meilleur garant de notre éducation, de notre instruction et de notre formation.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Enfin, et pour répondre à la question posée par le rapport cométa de 1999 : Les OVNI et la défense : A quoi doit-on se préparer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261B485-63F5-404A-9F0D-52B2D8B93878}" type="slidenum">
              <a:t>50</a:t>
            </a:fld>
          </a:p>
        </p:txBody>
      </p:sp>
    </p:spTree>
  </p:cSld>
  <p:transition>
    <p:fade thruBlk="true"/>
  </p:transition>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1"/>
          <p:cNvSpPr>
            <a:spLocks noGrp="1"/>
          </p:cNvSpPr>
          <p:nvPr>
            <p:ph/>
          </p:nvPr>
        </p:nvSpPr>
        <p:spPr>
          <a:xfrm>
            <a:off x="457200" y="332640"/>
            <a:ext cx="8227080" cy="579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 Nous avons choisi de tirer la sonnette d’alarme en publiant les résultats de nos analyses, à travers les entretiens francs et directs avec nos partenaires et en partageant publiquement nos travaux d’archives, statistiques, cartographiques, témoignages, enquêtes etc. notamment avec Normandie - France - Ovnis.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D9589D4-376F-4E86-A94C-71A76B70069E}" type="slidenum">
              <a:t>51</a:t>
            </a:fld>
          </a:p>
        </p:txBody>
      </p:sp>
    </p:spTree>
  </p:cSld>
  <p:transition>
    <p:fade thruBlk="true"/>
  </p:transition>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p:nvPr>
        </p:nvSpPr>
        <p:spPr>
          <a:xfrm>
            <a:off x="457200" y="332640"/>
            <a:ext cx="8227080" cy="6262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OVNI et la défense : A quoi doit-on se préparer ? (Rapport COMETA - 1999)</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Nous devons nous préparer à une guerre des mondes, nous opposant à des puissances, des pouvoirs, et des dominations inconnues qui maîtrisent des armes de hautes technologies et des forces métaphysiques.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Les poly-métamorphes ont réussi à illusionner, pendant des siècles les ministres de l'Église, avec leur parodie-démoniaque, avant de duper, les ufologues-amateurs avec leur imposture-alien, mais pour combien de temps encore ?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[L'Office de la Sainte Inquisition est l'Ancêtre du Geipan]</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FB08E0A-550B-4950-A3C0-D1D2EBEE4A52}" type="slidenum">
              <a:t>52</a:t>
            </a:fld>
          </a:p>
        </p:txBody>
      </p:sp>
    </p:spTree>
  </p:cSld>
  <p:transition>
    <p:fade thruBlk="true"/>
  </p:transition>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457200" y="404640"/>
            <a:ext cx="8227080" cy="5718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Nous pensions étudier quelque chose et nous avons découvert que quelque chose nous étudiait, nous manipulait.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[C.E. ouranos - 1973 - Le diabolique secret des ovnis - Un coin du voile levé - Jean-Michel Lesage - 1995]</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811DE51-0716-4C0C-AB9C-0A2A3B3FCE1B}" type="slidenum">
              <a:t>53</a:t>
            </a:fld>
          </a:p>
        </p:txBody>
      </p:sp>
    </p:spTree>
  </p:cSld>
  <p:transition>
    <p:fade thruBlk="true"/>
  </p:transition>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457200" y="274680"/>
            <a:ext cx="8432640" cy="70344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Image/005 /Les Foyers et les Points Chauds</a:t>
            </a:r>
            <a:endParaRPr lang="fr-FR" sz="3600" b="0" u="none" strike="noStrike">
              <a:solidFill>
                <a:schemeClr val="dk1"/>
              </a:solidFill>
              <a:effectLst/>
              <a:uFillTx/>
              <a:latin typeface="Calibri"/>
            </a:endParaRPr>
          </a:p>
        </p:txBody>
      </p:sp>
      <p:pic>
        <p:nvPicPr>
          <p:cNvPr id="157" name="Espace réservé du contenu 3" descr="05 LES FOYERS ET LES POINTS CHAUDS.jpg"/>
          <p:cNvPicPr/>
          <p:nvPr/>
        </p:nvPicPr>
        <p:blipFill>
          <a:blip r:embed="rId1"/>
          <a:stretch/>
        </p:blipFill>
        <p:spPr>
          <a:xfrm>
            <a:off x="1822680" y="764640"/>
            <a:ext cx="5496120" cy="6050520"/>
          </a:xfrm>
          <a:prstGeom prst="rect">
            <a:avLst/>
          </a:prstGeom>
          <a:noFill/>
          <a:ln w="0">
            <a:noFill/>
          </a:ln>
        </p:spPr>
      </p:pic>
      <p:sp>
        <p:nvSpPr>
          <p:cNvPr id="3" name="PlaceHolder 2"/>
          <p:cNvSpPr>
            <a:spLocks noGrp="1"/>
          </p:cNvSpPr>
          <p:nvPr>
            <p:ph type="sldNum" idx="36"/>
          </p:nvPr>
        </p:nvSpPr>
        <p:spPr/>
        <p:txBody>
          <a:bodyPr/>
          <a:p>
            <a:fld id="{A96D7D31-B3BB-42C9-B100-8C6F70975AB5}" type="slidenum">
              <a:t>54</a:t>
            </a:fld>
          </a:p>
        </p:txBody>
      </p:sp>
    </p:spTree>
  </p:cSld>
  <p:transition>
    <p:fade thruBlk="true"/>
  </p:transition>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467640" y="692640"/>
            <a:ext cx="8227080" cy="5254200"/>
          </a:xfrm>
          <a:prstGeom prst="rect">
            <a:avLst/>
          </a:prstGeom>
          <a:noFill/>
          <a:ln w="0">
            <a:noFill/>
          </a:ln>
        </p:spPr>
        <p:txBody>
          <a:bodyPr lIns="91440" tIns="45720" rIns="91440" bIns="45720" anchor="ctr">
            <a:normAutofit/>
          </a:bodyPr>
          <a:p>
            <a:pPr indent="0" algn="ctr" defTabSz="914400">
              <a:lnSpc>
                <a:spcPct val="100000"/>
              </a:lnSpc>
              <a:spcAft>
                <a:spcPts val="510"/>
              </a:spcAft>
              <a:buNone/>
              <a:tabLst>
                <a:tab pos="0" algn="l"/>
              </a:tabLst>
            </a:pPr>
            <a:r>
              <a:rPr lang="fr-FR" sz="4400" b="0" i="1" u="sng" strike="noStrike">
                <a:solidFill>
                  <a:srgbClr val="080809"/>
                </a:solidFill>
                <a:effectLst/>
                <a:uFillTx/>
                <a:latin typeface="Georgia"/>
                <a:ea typeface="Times New Roman"/>
              </a:rPr>
              <a:t>Les Surnaturels et les Ovnis</a:t>
            </a:r>
            <a:br>
              <a:rPr sz="4400"/>
            </a:br>
            <a:r>
              <a:rPr lang="fr-FR" sz="4400" b="0" u="none" strike="noStrike">
                <a:solidFill>
                  <a:schemeClr val="dk1"/>
                </a:solidFill>
                <a:effectLst/>
                <a:uFillTx/>
                <a:latin typeface="Times New Roman"/>
                <a:ea typeface="Times New Roman"/>
              </a:rPr>
              <a:t> </a:t>
            </a:r>
            <a:br>
              <a:rPr sz="4400"/>
            </a:br>
            <a:r>
              <a:rPr lang="fr-FR" sz="4400" b="0" u="none" strike="noStrike">
                <a:solidFill>
                  <a:srgbClr val="080809"/>
                </a:solidFill>
                <a:effectLst/>
                <a:uFillTx/>
                <a:latin typeface="Georgia"/>
                <a:ea typeface="Times New Roman"/>
              </a:rPr>
              <a:t>Continuité de l’ingérence surnaturelle  et ovnis</a:t>
            </a:r>
            <a:br>
              <a:rPr sz="4400"/>
            </a:br>
            <a:r>
              <a:rPr lang="fr-FR" sz="4400" b="0" u="none" strike="noStrike">
                <a:solidFill>
                  <a:schemeClr val="dk1"/>
                </a:solidFill>
                <a:effectLst/>
                <a:uFillTx/>
                <a:latin typeface="Times New Roman"/>
                <a:ea typeface="Times New Roman"/>
              </a:rPr>
              <a:t> </a:t>
            </a:r>
            <a:br>
              <a:rPr sz="4400"/>
            </a:br>
            <a:r>
              <a:rPr lang="fr-FR" sz="4400" b="0" i="1" u="none" strike="noStrike">
                <a:solidFill>
                  <a:srgbClr val="000000"/>
                </a:solidFill>
                <a:effectLst/>
                <a:uFillTx/>
                <a:latin typeface="Georgia"/>
                <a:ea typeface="Times New Roman"/>
              </a:rPr>
              <a:t>Les Voyageurs - Visiteurs</a:t>
            </a:r>
            <a:br>
              <a:rPr sz="4400"/>
            </a:br>
            <a:endParaRPr lang="fr-FR" sz="44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87418874-8255-4F9B-9A6B-739C218FF3E7}" type="slidenum">
              <a:t>55</a:t>
            </a:fld>
          </a:p>
        </p:txBody>
      </p:sp>
    </p:spTree>
  </p:cSld>
  <p:transition>
    <p:fade thruBlk="true"/>
  </p:transition>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PlaceHolder 1"/>
          <p:cNvSpPr>
            <a:spLocks noGrp="1"/>
          </p:cNvSpPr>
          <p:nvPr>
            <p:ph/>
          </p:nvPr>
        </p:nvSpPr>
        <p:spPr>
          <a:xfrm>
            <a:off x="457200" y="1268640"/>
            <a:ext cx="8227080" cy="4317840"/>
          </a:xfrm>
          <a:prstGeom prst="rect">
            <a:avLst/>
          </a:prstGeom>
          <a:noFill/>
          <a:ln w="0">
            <a:noFill/>
          </a:ln>
        </p:spPr>
        <p:txBody>
          <a:bodyPr lIns="91440" tIns="45720" rIns="91440" bIns="45720" anchor="t">
            <a:noAutofit/>
          </a:bodyPr>
          <a:p>
            <a:pPr marL="343080" indent="-343080" algn="just"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 cartographie (manifestation, apparition) des singularités insolites, étranges,  extraordinaires, mystérieuses permet de faire apparaître  la contiguïté de nature et d'origine des manifestations surnaturelles et des apparitions non-identifiées, ou phénomènes anormaux non-identifiés (UAP), appelés couramment ovnis.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0388DB74-367C-42E7-9B73-1B57FEE6E398}" type="slidenum">
              <a:t>56</a:t>
            </a:fld>
          </a:p>
        </p:txBody>
      </p:sp>
    </p:spTree>
  </p:cSld>
  <p:transition>
    <p:fade thruBlk="true"/>
  </p:transition>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PlaceHolder 1"/>
          <p:cNvSpPr>
            <a:spLocks noGrp="1"/>
          </p:cNvSpPr>
          <p:nvPr>
            <p:ph/>
          </p:nvPr>
        </p:nvSpPr>
        <p:spPr>
          <a:xfrm>
            <a:off x="467640" y="1052640"/>
            <a:ext cx="8227080" cy="48218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rgbClr val="000000"/>
                </a:solidFill>
                <a:effectLst/>
                <a:uFillTx/>
                <a:latin typeface="Georgia"/>
                <a:ea typeface="Times New Roman"/>
              </a:rPr>
              <a:t>Cette permanence des éléments et des faits hors-normes, qui se développent à partir de foyers (clusters) des manifestations  surnaturelles  et des points chauds  (hot spots) ufologiques, définit un ensemble d'événements appartenant à la catégorie mixte de la</a:t>
            </a:r>
            <a:r>
              <a:rPr lang="fr-FR" sz="3200" b="0" u="none" strike="noStrike">
                <a:solidFill>
                  <a:schemeClr val="dk1"/>
                </a:solidFill>
                <a:effectLst/>
                <a:uFillTx/>
                <a:latin typeface="Georgia"/>
                <a:ea typeface="Times New Roman"/>
              </a:rPr>
              <a:t>  </a:t>
            </a:r>
            <a:r>
              <a:rPr lang="fr-FR" sz="3200" b="1" i="1" u="none" strike="noStrike">
                <a:solidFill>
                  <a:schemeClr val="dk1"/>
                </a:solidFill>
                <a:effectLst/>
                <a:uFillTx/>
                <a:latin typeface="Georgia"/>
                <a:ea typeface="Times New Roman"/>
              </a:rPr>
              <a:t>sur-ufologie</a:t>
            </a:r>
            <a:r>
              <a:rPr lang="fr-FR" sz="3200" b="0" u="none" strike="noStrike">
                <a:solidFill>
                  <a:schemeClr val="dk1"/>
                </a:solidFill>
                <a:effectLst/>
                <a:uFillTx/>
                <a:latin typeface="Georgia"/>
                <a:ea typeface="Times New Roman"/>
              </a:rPr>
              <a:t>  (mot-valise composé de surnaturelles et de ufologie).</a:t>
            </a:r>
            <a:r>
              <a:rPr lang="fr-FR" sz="3200" b="1" u="none" strike="noStrike">
                <a:solidFill>
                  <a:schemeClr val="dk1"/>
                </a:solidFill>
                <a:effectLst/>
                <a:uFillTx/>
                <a:latin typeface="Times New Roman"/>
                <a:ea typeface="Times New Roman"/>
              </a:rPr>
              <a:t>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C525D90B-7F23-4988-AD64-8BF322315956}" type="slidenum">
              <a:t>57</a:t>
            </a:fld>
          </a:p>
        </p:txBody>
      </p:sp>
    </p:spTree>
  </p:cSld>
  <p:transition>
    <p:fade thruBlk="true"/>
  </p:transition>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PlaceHolder 1"/>
          <p:cNvSpPr>
            <a:spLocks noGrp="1"/>
          </p:cNvSpPr>
          <p:nvPr>
            <p:ph/>
          </p:nvPr>
        </p:nvSpPr>
        <p:spPr>
          <a:xfrm>
            <a:off x="467640" y="2277000"/>
            <a:ext cx="8227080" cy="2733840"/>
          </a:xfrm>
          <a:prstGeom prst="rect">
            <a:avLst/>
          </a:prstGeom>
          <a:noFill/>
          <a:ln w="0">
            <a:noFill/>
          </a:ln>
        </p:spPr>
        <p:txBody>
          <a:bodyPr lIns="91440" tIns="45720" rIns="91440" bIns="45720" anchor="t">
            <a:noAutofit/>
          </a:bodyPr>
          <a:p>
            <a:pPr marL="343080" indent="-343080" algn="ctr" defTabSz="914400">
              <a:lnSpc>
                <a:spcPct val="100000"/>
              </a:lnSpc>
              <a:spcBef>
                <a:spcPts val="641"/>
              </a:spcBef>
              <a:buNone/>
              <a:tabLst>
                <a:tab pos="0" algn="l"/>
              </a:tabLst>
            </a:pPr>
            <a:r>
              <a:rPr lang="fr-FR" sz="3200" b="0" u="none" strike="noStrike">
                <a:solidFill>
                  <a:srgbClr val="000000"/>
                </a:solidFill>
                <a:effectLst/>
                <a:uFillTx/>
                <a:latin typeface="Georgia"/>
                <a:ea typeface="Times New Roman"/>
              </a:rPr>
              <a:t>Foyers (clusters) des manifestations  surnaturelles </a:t>
            </a:r>
            <a:r>
              <a:rPr lang="fr-FR" sz="3200" b="0" u="none" strike="noStrike">
                <a:solidFill>
                  <a:schemeClr val="dk1"/>
                </a:solidFill>
                <a:effectLst/>
                <a:uFillTx/>
                <a:latin typeface="Georgia"/>
                <a:ea typeface="Times New Roman"/>
              </a:rPr>
              <a:t>par où transitent selon le savoir traditionnel </a:t>
            </a:r>
            <a:r>
              <a:rPr lang="fr-FR" sz="3200" b="1" i="1" u="none" strike="noStrike">
                <a:solidFill>
                  <a:schemeClr val="dk1"/>
                </a:solidFill>
                <a:effectLst/>
                <a:uFillTx/>
                <a:latin typeface="Georgia"/>
                <a:ea typeface="Times New Roman"/>
              </a:rPr>
              <a:t>ceux du dehors</a:t>
            </a:r>
            <a:r>
              <a:rPr lang="fr-FR" sz="3200" b="1" u="none" strike="noStrike">
                <a:solidFill>
                  <a:schemeClr val="dk1"/>
                </a:solidFill>
                <a:effectLst/>
                <a:uFillTx/>
                <a:latin typeface="Georgia"/>
                <a:ea typeface="Times New Roman"/>
              </a:rPr>
              <a:t> </a:t>
            </a:r>
            <a:r>
              <a:rPr lang="fr-FR" sz="3200" b="0" u="none" strike="noStrike">
                <a:solidFill>
                  <a:schemeClr val="dk1"/>
                </a:solidFill>
                <a:effectLst/>
                <a:uFillTx/>
                <a:latin typeface="Georgia"/>
                <a:ea typeface="Times New Roman"/>
              </a:rPr>
              <a:t>et </a:t>
            </a:r>
            <a:r>
              <a:rPr lang="fr-FR" sz="3200" b="1" i="1" u="none" strike="noStrike">
                <a:solidFill>
                  <a:schemeClr val="dk1"/>
                </a:solidFill>
                <a:effectLst/>
                <a:uFillTx/>
                <a:latin typeface="Georgia"/>
                <a:ea typeface="Times New Roman"/>
              </a:rPr>
              <a:t>ceux de l'intérieur</a:t>
            </a:r>
            <a:r>
              <a:rPr lang="fr-FR" sz="3200" b="0" u="none" strike="noStrike">
                <a:solidFill>
                  <a:schemeClr val="dk1"/>
                </a:solidFill>
                <a:effectLst/>
                <a:uFillTx/>
                <a:latin typeface="Georgia"/>
                <a:ea typeface="Times New Roman"/>
              </a:rPr>
              <a:t>,</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41165FAE-FBCC-4997-BD39-3C1B5FAA13E7}" type="slidenum">
              <a:t>58</a:t>
            </a:fld>
          </a:p>
        </p:txBody>
      </p:sp>
    </p:spTree>
  </p:cSld>
  <p:transition>
    <p:fade thruBlk="true"/>
  </p:transition>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PlaceHolder 1"/>
          <p:cNvSpPr>
            <a:spLocks noGrp="1"/>
          </p:cNvSpPr>
          <p:nvPr>
            <p:ph/>
          </p:nvPr>
        </p:nvSpPr>
        <p:spPr>
          <a:xfrm>
            <a:off x="251640" y="476640"/>
            <a:ext cx="8638560" cy="5974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1 - </a:t>
            </a:r>
            <a:r>
              <a:rPr lang="fr-FR" sz="3200" b="0" i="1" u="none" strike="noStrike">
                <a:solidFill>
                  <a:schemeClr val="dk1"/>
                </a:solidFill>
                <a:effectLst/>
                <a:uFillTx/>
                <a:latin typeface="Calibri"/>
              </a:rPr>
              <a:t>ceux du </a:t>
            </a:r>
            <a:r>
              <a:rPr lang="fr-FR" sz="3200" b="1" i="1" u="none" strike="noStrike">
                <a:solidFill>
                  <a:schemeClr val="dk1"/>
                </a:solidFill>
                <a:effectLst/>
                <a:uFillTx/>
                <a:latin typeface="Calibri"/>
              </a:rPr>
              <a:t>dehors</a:t>
            </a:r>
            <a:r>
              <a:rPr lang="fr-FR" sz="3200" b="0" i="1"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correspondent aux voyageurs ou aux visiteurs exogènes de l'espace/temps, le </a:t>
            </a:r>
            <a:r>
              <a:rPr lang="fr-FR" sz="3200" b="1" u="none" strike="noStrike">
                <a:solidFill>
                  <a:schemeClr val="dk1"/>
                </a:solidFill>
                <a:effectLst/>
                <a:uFillTx/>
                <a:latin typeface="Calibri"/>
              </a:rPr>
              <a:t>monde physique matériel.</a:t>
            </a:r>
            <a:endParaRPr lang="fr-FR" sz="3200" b="0" u="none" strike="noStrike">
              <a:solidFill>
                <a:schemeClr val="dk1"/>
              </a:solidFill>
              <a:effectLst/>
              <a:uFillTx/>
              <a:latin typeface="Calibri"/>
            </a:endParaRPr>
          </a:p>
          <a:p>
            <a:pPr marL="343080" indent="-343080" algn="l" defTabSz="914400">
              <a:lnSpc>
                <a:spcPct val="100000"/>
              </a:lnSpc>
              <a:spcBef>
                <a:spcPts val="641"/>
              </a:spcBef>
              <a:spcAft>
                <a:spcPts val="1199"/>
              </a:spcAft>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ea typeface="Times New Roman"/>
              </a:rPr>
              <a:t>2 - </a:t>
            </a:r>
            <a:r>
              <a:rPr lang="fr-FR" sz="3200" b="0" i="1" u="none" strike="noStrike">
                <a:solidFill>
                  <a:schemeClr val="dk1"/>
                </a:solidFill>
                <a:effectLst/>
                <a:uFillTx/>
                <a:latin typeface="Calibri"/>
                <a:ea typeface="Times New Roman"/>
              </a:rPr>
              <a:t>ceux de </a:t>
            </a:r>
            <a:r>
              <a:rPr lang="fr-FR" sz="3200" b="1" i="1" u="none" strike="noStrike">
                <a:solidFill>
                  <a:schemeClr val="dk1"/>
                </a:solidFill>
                <a:effectLst/>
                <a:uFillTx/>
                <a:latin typeface="Calibri"/>
                <a:ea typeface="Times New Roman"/>
              </a:rPr>
              <a:t>l'intérieur</a:t>
            </a:r>
            <a:r>
              <a:rPr lang="fr-FR" sz="3200" b="0" i="1" u="none" strike="noStrike">
                <a:solidFill>
                  <a:schemeClr val="dk1"/>
                </a:solidFill>
                <a:effectLst/>
                <a:uFillTx/>
                <a:latin typeface="Calibri"/>
                <a:ea typeface="Times New Roman"/>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ea typeface="Times New Roman"/>
              </a:rPr>
              <a:t>correspondent aux voyageurs ou visiteurs endogènes, hors de l'espace et du temps, le </a:t>
            </a:r>
            <a:r>
              <a:rPr lang="fr-FR" sz="3200" b="1" u="none" strike="noStrike">
                <a:solidFill>
                  <a:schemeClr val="dk1"/>
                </a:solidFill>
                <a:effectLst/>
                <a:uFillTx/>
                <a:latin typeface="Calibri"/>
                <a:ea typeface="Times New Roman"/>
              </a:rPr>
              <a:t>monde métaphysique immatériel</a:t>
            </a:r>
            <a:r>
              <a:rPr lang="fr-FR" sz="3200" b="0" u="none" strike="noStrike">
                <a:solidFill>
                  <a:schemeClr val="dk1"/>
                </a:solidFill>
                <a:effectLst/>
                <a:uFillTx/>
                <a:latin typeface="Calibri"/>
                <a:ea typeface="Times New Roman"/>
              </a:rPr>
              <a:t>.</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322D3975-E606-4869-9CC7-BB45B0028EBC}" type="slidenum">
              <a:t>59</a:t>
            </a:fld>
          </a:p>
        </p:txBody>
      </p:sp>
    </p:spTree>
  </p:cSld>
  <p:transition>
    <p:fade thruBlk="tru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4400" b="1" u="none" strike="noStrike">
                <a:solidFill>
                  <a:schemeClr val="dk1"/>
                </a:solidFill>
                <a:effectLst/>
                <a:uFillTx/>
                <a:latin typeface="Calibri"/>
              </a:rPr>
              <a:t>Prologue</a:t>
            </a:r>
            <a:endParaRPr lang="fr-FR" sz="4400" b="0" u="none" strike="noStrike">
              <a:solidFill>
                <a:schemeClr val="dk1"/>
              </a:solidFill>
              <a:effectLst/>
              <a:uFillTx/>
              <a:latin typeface="Calibri"/>
            </a:endParaRPr>
          </a:p>
        </p:txBody>
      </p:sp>
      <p:sp>
        <p:nvSpPr>
          <p:cNvPr id="91" name="PlaceHolder 2"/>
          <p:cNvSpPr>
            <a:spLocks noGrp="1"/>
          </p:cNvSpPr>
          <p:nvPr>
            <p:ph/>
          </p:nvPr>
        </p:nvSpPr>
        <p:spPr>
          <a:xfrm>
            <a:off x="457200" y="1600200"/>
            <a:ext cx="8227080" cy="485064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Guillaume Chevallier</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Engagé très jeune, depuis le milieu des années 1960, dans l’étude </a:t>
            </a:r>
            <a:r>
              <a:rPr lang="fr-FR" sz="3200" b="0" i="1" u="none" strike="noStrike">
                <a:solidFill>
                  <a:schemeClr val="dk1"/>
                </a:solidFill>
                <a:effectLst/>
                <a:uFillTx/>
                <a:latin typeface="Calibri"/>
              </a:rPr>
              <a:t>des phénomènes inconnus et </a:t>
            </a:r>
            <a:r>
              <a:rPr lang="fr-FR" sz="3200" b="0" u="none" strike="noStrike">
                <a:solidFill>
                  <a:schemeClr val="dk1"/>
                </a:solidFill>
                <a:effectLst/>
                <a:uFillTx/>
                <a:latin typeface="Calibri"/>
              </a:rPr>
              <a:t>des </a:t>
            </a:r>
            <a:r>
              <a:rPr lang="fr-FR" sz="3200" b="0" i="1" u="none" strike="noStrike">
                <a:solidFill>
                  <a:schemeClr val="dk1"/>
                </a:solidFill>
                <a:effectLst/>
                <a:uFillTx/>
                <a:latin typeface="Calibri"/>
              </a:rPr>
              <a:t>soucoupes volantes, </a:t>
            </a:r>
            <a:r>
              <a:rPr lang="fr-FR" sz="3200" b="0" u="none" strike="noStrike">
                <a:solidFill>
                  <a:schemeClr val="dk1"/>
                </a:solidFill>
                <a:effectLst/>
                <a:uFillTx/>
                <a:latin typeface="Calibri"/>
              </a:rPr>
              <a:t>je préside, depuis sa création (à l’orée de la conquête spatiale lunaire 1969) l’association à but non-lucratif dénommée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Ufo-Génpi (Groupe d’Étude Normand des Phénomènes Inconnus)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A543F722-0E6D-40EB-816F-A2ADD69CA002}" type="slidenum">
              <a:t>6</a:t>
            </a:fld>
          </a:p>
        </p:txBody>
      </p:sp>
    </p:spTree>
  </p:cSld>
  <p:transition>
    <p:fade thruBlk="true"/>
  </p:transition>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PlaceHolder 1"/>
          <p:cNvSpPr>
            <a:spLocks noGrp="1"/>
          </p:cNvSpPr>
          <p:nvPr>
            <p:ph/>
          </p:nvPr>
        </p:nvSpPr>
        <p:spPr>
          <a:xfrm>
            <a:off x="179640" y="692640"/>
            <a:ext cx="8710560" cy="496620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En Normandie,</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plus de 50 % des hotspots ufologiques (points chauds ovnigènes)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sont géo-localisés sur les clusters (foyers) des phénomènes surnaturels.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D3975BB-5217-42CD-BDF6-0ABAB6C4E697}" type="slidenum">
              <a:t>60</a:t>
            </a:fld>
          </a:p>
        </p:txBody>
      </p:sp>
    </p:spTree>
  </p:cSld>
  <p:transition>
    <p:fade thruBlk="true"/>
  </p:transition>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323640" y="274680"/>
            <a:ext cx="856656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u="none" strike="noStrike">
                <a:solidFill>
                  <a:schemeClr val="dk1"/>
                </a:solidFill>
                <a:effectLst/>
                <a:uFillTx/>
                <a:latin typeface="Calibri"/>
              </a:rPr>
              <a:t>Image/06/LES CHEMINS ENERGETIQUES</a:t>
            </a:r>
            <a:endParaRPr lang="fr-FR" sz="3600" b="0" u="none" strike="noStrike">
              <a:solidFill>
                <a:schemeClr val="dk1"/>
              </a:solidFill>
              <a:effectLst/>
              <a:uFillTx/>
              <a:latin typeface="Calibri"/>
            </a:endParaRPr>
          </a:p>
        </p:txBody>
      </p:sp>
      <p:pic>
        <p:nvPicPr>
          <p:cNvPr id="165" name="Espace réservé du contenu 3" descr="06 LES CHEMINS ENERGETIQUES.jpg"/>
          <p:cNvPicPr/>
          <p:nvPr/>
        </p:nvPicPr>
        <p:blipFill>
          <a:blip r:embed="rId1"/>
          <a:stretch/>
        </p:blipFill>
        <p:spPr>
          <a:xfrm>
            <a:off x="2123640" y="1124640"/>
            <a:ext cx="4966200" cy="5577120"/>
          </a:xfrm>
          <a:prstGeom prst="rect">
            <a:avLst/>
          </a:prstGeom>
          <a:noFill/>
          <a:ln w="0">
            <a:noFill/>
          </a:ln>
        </p:spPr>
      </p:pic>
      <p:sp>
        <p:nvSpPr>
          <p:cNvPr id="3" name="PlaceHolder 2"/>
          <p:cNvSpPr>
            <a:spLocks noGrp="1"/>
          </p:cNvSpPr>
          <p:nvPr>
            <p:ph type="sldNum" idx="36"/>
          </p:nvPr>
        </p:nvSpPr>
        <p:spPr/>
        <p:txBody>
          <a:bodyPr/>
          <a:p>
            <a:fld id="{6BA009A0-A5FA-4ACA-B57B-BC81BF12A3FA}" type="slidenum">
              <a:t>61</a:t>
            </a:fld>
          </a:p>
        </p:txBody>
      </p:sp>
    </p:spTree>
  </p:cSld>
  <p:transition>
    <p:fade thruBlk="true"/>
  </p:transition>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PlaceHolder 1"/>
          <p:cNvSpPr>
            <a:spLocks noGrp="1"/>
          </p:cNvSpPr>
          <p:nvPr>
            <p:ph type="title"/>
          </p:nvPr>
        </p:nvSpPr>
        <p:spPr>
          <a:xfrm>
            <a:off x="395640" y="0"/>
            <a:ext cx="8494560" cy="112212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rgbClr val="080809"/>
                </a:solidFill>
                <a:effectLst/>
                <a:uFillTx/>
                <a:latin typeface="Calibri"/>
                <a:ea typeface="Calibri"/>
              </a:rPr>
              <a:t>Image/07/ Continuité de l’ingérence  surnaturelle et Ovnis</a:t>
            </a:r>
            <a:endParaRPr lang="fr-FR" sz="3600" b="0" u="none" strike="noStrike">
              <a:solidFill>
                <a:schemeClr val="dk1"/>
              </a:solidFill>
              <a:effectLst/>
              <a:uFillTx/>
              <a:latin typeface="Calibri"/>
            </a:endParaRPr>
          </a:p>
        </p:txBody>
      </p:sp>
      <p:pic>
        <p:nvPicPr>
          <p:cNvPr id="167" name="Espace réservé du contenu 4" descr="07 CONTINUITE DE L'INGERENCE SURNATURELLE ET OVNIS.jpg"/>
          <p:cNvPicPr/>
          <p:nvPr/>
        </p:nvPicPr>
        <p:blipFill>
          <a:blip r:embed="rId1"/>
          <a:stretch/>
        </p:blipFill>
        <p:spPr>
          <a:xfrm>
            <a:off x="683640" y="1194480"/>
            <a:ext cx="7774200" cy="5544360"/>
          </a:xfrm>
          <a:prstGeom prst="rect">
            <a:avLst/>
          </a:prstGeom>
          <a:noFill/>
          <a:ln w="0">
            <a:noFill/>
          </a:ln>
        </p:spPr>
      </p:pic>
      <p:sp>
        <p:nvSpPr>
          <p:cNvPr id="3" name="PlaceHolder 2"/>
          <p:cNvSpPr>
            <a:spLocks noGrp="1"/>
          </p:cNvSpPr>
          <p:nvPr>
            <p:ph type="sldNum" idx="36"/>
          </p:nvPr>
        </p:nvSpPr>
        <p:spPr/>
        <p:txBody>
          <a:bodyPr/>
          <a:p>
            <a:fld id="{2DC9EED6-5BD4-4119-8AC4-3F8EE9FF4627}" type="slidenum">
              <a:t>62</a:t>
            </a:fld>
          </a:p>
        </p:txBody>
      </p:sp>
    </p:spTree>
  </p:cSld>
  <p:transition>
    <p:fade thruBlk="true"/>
  </p:transition>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Image/08/Les Surnaturels et les Ovnis</a:t>
            </a:r>
            <a:endParaRPr lang="fr-FR" sz="3600" b="0" u="none" strike="noStrike">
              <a:solidFill>
                <a:schemeClr val="dk1"/>
              </a:solidFill>
              <a:effectLst/>
              <a:uFillTx/>
              <a:latin typeface="Calibri"/>
            </a:endParaRPr>
          </a:p>
        </p:txBody>
      </p:sp>
      <p:pic>
        <p:nvPicPr>
          <p:cNvPr id="169" name="Espace réservé du contenu 3" descr="08 LES SURNATURELS ET LES OVNIS.jpg"/>
          <p:cNvPicPr/>
          <p:nvPr/>
        </p:nvPicPr>
        <p:blipFill>
          <a:blip r:embed="rId1"/>
          <a:stretch/>
        </p:blipFill>
        <p:spPr>
          <a:xfrm>
            <a:off x="1733760" y="1229040"/>
            <a:ext cx="5644080" cy="5293800"/>
          </a:xfrm>
          <a:prstGeom prst="rect">
            <a:avLst/>
          </a:prstGeom>
          <a:noFill/>
          <a:ln w="0">
            <a:noFill/>
          </a:ln>
        </p:spPr>
      </p:pic>
      <p:sp>
        <p:nvSpPr>
          <p:cNvPr id="3" name="PlaceHolder 2"/>
          <p:cNvSpPr>
            <a:spLocks noGrp="1"/>
          </p:cNvSpPr>
          <p:nvPr>
            <p:ph type="sldNum" idx="36"/>
          </p:nvPr>
        </p:nvSpPr>
        <p:spPr/>
        <p:txBody>
          <a:bodyPr/>
          <a:p>
            <a:fld id="{92B764CE-7D1A-43CF-BBEB-1A2D67423699}" type="slidenum">
              <a:t>63</a:t>
            </a:fld>
          </a:p>
        </p:txBody>
      </p:sp>
    </p:spTree>
  </p:cSld>
  <p:transition>
    <p:fade thruBlk="true"/>
  </p:transition>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4000" b="1" u="none" strike="noStrike">
                <a:solidFill>
                  <a:srgbClr val="FF0000"/>
                </a:solidFill>
                <a:effectLst/>
                <a:uFillTx/>
                <a:latin typeface="Calibri"/>
              </a:rPr>
              <a:t>3 - </a:t>
            </a:r>
            <a:r>
              <a:rPr lang="fr-FR" sz="4000" b="1" u="sng" strike="noStrike">
                <a:solidFill>
                  <a:srgbClr val="FF0000"/>
                </a:solidFill>
                <a:effectLst/>
                <a:uFillTx/>
                <a:latin typeface="Calibri"/>
              </a:rPr>
              <a:t>Changement de Paradigme</a:t>
            </a:r>
            <a:endParaRPr lang="fr-FR" sz="4000" b="0" u="none" strike="noStrike">
              <a:solidFill>
                <a:schemeClr val="dk1"/>
              </a:solidFill>
              <a:effectLst/>
              <a:uFillTx/>
              <a:latin typeface="Calibri"/>
            </a:endParaRPr>
          </a:p>
        </p:txBody>
      </p:sp>
      <p:sp>
        <p:nvSpPr>
          <p:cNvPr id="171" name="PlaceHolder 2"/>
          <p:cNvSpPr>
            <a:spLocks noGrp="1"/>
          </p:cNvSpPr>
          <p:nvPr>
            <p:ph/>
          </p:nvPr>
        </p:nvSpPr>
        <p:spPr>
          <a:xfrm>
            <a:off x="457200" y="1772640"/>
            <a:ext cx="8227080" cy="4350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Les modernes ont appelé </a:t>
            </a:r>
            <a:r>
              <a:rPr lang="fr-FR" sz="3200" b="1" u="none" strike="noStrike">
                <a:solidFill>
                  <a:schemeClr val="dk1"/>
                </a:solidFill>
                <a:effectLst/>
                <a:uFillTx/>
                <a:latin typeface="Calibri"/>
              </a:rPr>
              <a:t>rencontres rapprochées extraterrestres</a:t>
            </a:r>
            <a:r>
              <a:rPr lang="fr-FR" sz="3200" b="0" u="none" strike="noStrike">
                <a:solidFill>
                  <a:schemeClr val="dk1"/>
                </a:solidFill>
                <a:effectLst/>
                <a:uFillTx/>
                <a:latin typeface="Calibri"/>
              </a:rPr>
              <a:t> avec des intrus allogènes ce que les anciens nommaient :</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cratophanies,</a:t>
            </a:r>
            <a:r>
              <a:rPr lang="fr-FR" sz="3200" b="0" u="none" strike="noStrike">
                <a:solidFill>
                  <a:schemeClr val="dk1"/>
                </a:solidFill>
                <a:effectLst/>
                <a:uFillTx/>
                <a:latin typeface="Calibri"/>
              </a:rPr>
              <a:t> des contacts, des communications, des échanges avec des créatures non-humaines exogènes ou endogènes.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318A6FD9-4A24-49BB-86D8-0698ED480069}" type="slidenum">
              <a:t>64</a:t>
            </a:fld>
          </a:p>
        </p:txBody>
      </p:sp>
    </p:spTree>
  </p:cSld>
  <p:transition>
    <p:fade thruBlk="true"/>
  </p:transition>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p:nvPr>
        </p:nvSpPr>
        <p:spPr>
          <a:xfrm>
            <a:off x="457200" y="1268640"/>
            <a:ext cx="8227080" cy="37746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Selon l’héritage traditionnel, notre planète est une </a:t>
            </a:r>
            <a:r>
              <a:rPr lang="fr-FR" sz="3200" b="1" u="none" strike="noStrike">
                <a:solidFill>
                  <a:schemeClr val="dk1"/>
                </a:solidFill>
                <a:effectLst/>
                <a:uFillTx/>
                <a:latin typeface="Calibri"/>
              </a:rPr>
              <a:t>plateforme de rencontre, d’échange et de partage</a:t>
            </a:r>
            <a:r>
              <a:rPr lang="fr-FR" sz="3200" b="0" u="none" strike="noStrike">
                <a:solidFill>
                  <a:schemeClr val="dk1"/>
                </a:solidFill>
                <a:effectLst/>
                <a:uFillTx/>
                <a:latin typeface="Calibri"/>
              </a:rPr>
              <a:t> de la </a:t>
            </a:r>
            <a:r>
              <a:rPr lang="fr-FR" sz="3200" b="1" u="none" strike="noStrike">
                <a:solidFill>
                  <a:schemeClr val="dk1"/>
                </a:solidFill>
                <a:effectLst/>
                <a:uFillTx/>
                <a:latin typeface="Calibri"/>
              </a:rPr>
              <a:t>biodiversité</a:t>
            </a:r>
            <a:r>
              <a:rPr lang="fr-FR" sz="3200" b="0" u="none" strike="noStrike">
                <a:solidFill>
                  <a:schemeClr val="dk1"/>
                </a:solidFill>
                <a:effectLst/>
                <a:uFillTx/>
                <a:latin typeface="Calibri"/>
              </a:rPr>
              <a:t> physique avec la </a:t>
            </a:r>
            <a:r>
              <a:rPr lang="fr-FR" sz="3200" b="1" u="none" strike="noStrike">
                <a:solidFill>
                  <a:schemeClr val="dk1"/>
                </a:solidFill>
                <a:effectLst/>
                <a:uFillTx/>
                <a:latin typeface="Calibri"/>
              </a:rPr>
              <a:t>noosdiversité</a:t>
            </a:r>
            <a:r>
              <a:rPr lang="fr-FR" sz="3200" b="0" u="none" strike="noStrike">
                <a:solidFill>
                  <a:schemeClr val="dk1"/>
                </a:solidFill>
                <a:effectLst/>
                <a:uFillTx/>
                <a:latin typeface="Calibri"/>
              </a:rPr>
              <a:t> non-physique, d’origine indigène, endogène et exogène.</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7D1513E4-F310-47DE-AD83-EB401C74D16A}" type="slidenum">
              <a:t>65</a:t>
            </a:fld>
          </a:p>
        </p:txBody>
      </p:sp>
    </p:spTree>
  </p:cSld>
  <p:transition>
    <p:fade thruBlk="true"/>
  </p:transition>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Image/009/I CAEN BELIEVE</a:t>
            </a:r>
            <a:endParaRPr lang="fr-FR" sz="3600" b="0" u="none" strike="noStrike">
              <a:solidFill>
                <a:schemeClr val="dk1"/>
              </a:solidFill>
              <a:effectLst/>
              <a:uFillTx/>
              <a:latin typeface="Calibri"/>
            </a:endParaRPr>
          </a:p>
        </p:txBody>
      </p:sp>
      <p:pic>
        <p:nvPicPr>
          <p:cNvPr id="174" name="Espace réservé du contenu 3" descr="09 I CAN BELIEVE.jpg"/>
          <p:cNvPicPr/>
          <p:nvPr/>
        </p:nvPicPr>
        <p:blipFill>
          <a:blip r:embed="rId1"/>
          <a:stretch/>
        </p:blipFill>
        <p:spPr>
          <a:xfrm>
            <a:off x="412200" y="1340640"/>
            <a:ext cx="8249040" cy="4648680"/>
          </a:xfrm>
          <a:prstGeom prst="rect">
            <a:avLst/>
          </a:prstGeom>
          <a:noFill/>
          <a:ln w="0">
            <a:noFill/>
          </a:ln>
        </p:spPr>
      </p:pic>
      <p:sp>
        <p:nvSpPr>
          <p:cNvPr id="3" name="PlaceHolder 2"/>
          <p:cNvSpPr>
            <a:spLocks noGrp="1"/>
          </p:cNvSpPr>
          <p:nvPr>
            <p:ph type="sldNum" idx="36"/>
          </p:nvPr>
        </p:nvSpPr>
        <p:spPr/>
        <p:txBody>
          <a:bodyPr/>
          <a:p>
            <a:fld id="{A72A2F14-81B6-489C-B70A-CB58A97CAB2B}" type="slidenum">
              <a:t>66</a:t>
            </a:fld>
          </a:p>
        </p:txBody>
      </p:sp>
    </p:spTree>
  </p:cSld>
  <p:transition>
    <p:fade thruBlk="true"/>
  </p:transition>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u="none" strike="noStrike">
                <a:solidFill>
                  <a:srgbClr val="FF0000"/>
                </a:solidFill>
                <a:effectLst/>
                <a:uFillTx/>
                <a:latin typeface="Calibri"/>
              </a:rPr>
              <a:t>L’Étude des Ovnis en Normandie</a:t>
            </a:r>
            <a:endParaRPr lang="fr-FR" sz="3600" b="0" u="none" strike="noStrike">
              <a:solidFill>
                <a:schemeClr val="dk1"/>
              </a:solidFill>
              <a:effectLst/>
              <a:uFillTx/>
              <a:latin typeface="Calibri"/>
            </a:endParaRPr>
          </a:p>
        </p:txBody>
      </p:sp>
      <p:sp>
        <p:nvSpPr>
          <p:cNvPr id="176" name="PlaceHolder 2"/>
          <p:cNvSpPr>
            <a:spLocks noGrp="1"/>
          </p:cNvSpPr>
          <p:nvPr>
            <p:ph/>
          </p:nvPr>
        </p:nvSpPr>
        <p:spPr>
          <a:xfrm>
            <a:off x="457200" y="1268640"/>
            <a:ext cx="8227080" cy="5254200"/>
          </a:xfrm>
          <a:prstGeom prst="rect">
            <a:avLst/>
          </a:prstGeom>
          <a:noFill/>
          <a:ln w="0">
            <a:noFill/>
          </a:ln>
        </p:spPr>
        <p:txBody>
          <a:bodyPr lIns="91440" tIns="45720" rIns="91440" bIns="45720" anchor="t">
            <a:normAutofit fontScale="85000" lnSpcReduction="1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Les membres du Groupe d’Étude Normand des Phénomènes Inconnus (GÉNPI, NFO, CREDO) se sont donnés pour objectif, depuis le milieu des années 1960, de vérifier ce modèle hypothétique, induit par les faits constatés catalogués selon l’approche contextuelle, holoscoopique, holistique, et soumis au crible des enquêtes, des vigies de terrain, de la statistique, de la cartographie, des analyses sémantiques culturelles, historiques et symboliques, et testé par un protocole expérimental de communication qualifié, </a:t>
            </a:r>
            <a:r>
              <a:rPr lang="fr-FR" sz="3200" b="1" u="none" strike="noStrike">
                <a:solidFill>
                  <a:schemeClr val="dk1"/>
                </a:solidFill>
                <a:effectLst/>
                <a:uFillTx/>
                <a:latin typeface="Calibri"/>
              </a:rPr>
              <a:t>L. P. X., </a:t>
            </a:r>
            <a:r>
              <a:rPr lang="fr-FR" sz="3200" b="0" u="none" strike="noStrike">
                <a:solidFill>
                  <a:schemeClr val="dk1"/>
                </a:solidFill>
                <a:effectLst/>
                <a:uFillTx/>
                <a:latin typeface="Calibri"/>
              </a:rPr>
              <a:t>Acronyme de </a:t>
            </a:r>
            <a:r>
              <a:rPr lang="fr-FR" sz="3200" b="1" u="none" strike="noStrike">
                <a:solidFill>
                  <a:schemeClr val="dk1"/>
                </a:solidFill>
                <a:effectLst/>
                <a:uFillTx/>
                <a:latin typeface="Calibri"/>
              </a:rPr>
              <a:t>L</a:t>
            </a:r>
            <a:r>
              <a:rPr lang="fr-FR" sz="3200" b="0" u="none" strike="noStrike">
                <a:solidFill>
                  <a:schemeClr val="dk1"/>
                </a:solidFill>
                <a:effectLst/>
                <a:uFillTx/>
                <a:latin typeface="Calibri"/>
              </a:rPr>
              <a:t>ean </a:t>
            </a:r>
            <a:r>
              <a:rPr lang="fr-FR" sz="3200" b="1" u="none" strike="noStrike">
                <a:solidFill>
                  <a:schemeClr val="dk1"/>
                </a:solidFill>
                <a:effectLst/>
                <a:uFillTx/>
                <a:latin typeface="Calibri"/>
              </a:rPr>
              <a:t>P</a:t>
            </a:r>
            <a:r>
              <a:rPr lang="fr-FR" sz="3200" b="0" u="none" strike="noStrike">
                <a:solidFill>
                  <a:schemeClr val="dk1"/>
                </a:solidFill>
                <a:effectLst/>
                <a:uFillTx/>
                <a:latin typeface="Calibri"/>
              </a:rPr>
              <a:t>rotocole e</a:t>
            </a:r>
            <a:r>
              <a:rPr lang="fr-FR" sz="3200" b="1" u="none" strike="noStrike">
                <a:solidFill>
                  <a:schemeClr val="dk1"/>
                </a:solidFill>
                <a:effectLst/>
                <a:uFillTx/>
                <a:latin typeface="Calibri"/>
              </a:rPr>
              <a:t>X</a:t>
            </a:r>
            <a:r>
              <a:rPr lang="fr-FR" sz="3200" b="0" u="none" strike="noStrike">
                <a:solidFill>
                  <a:schemeClr val="dk1"/>
                </a:solidFill>
                <a:effectLst/>
                <a:uFillTx/>
                <a:latin typeface="Calibri"/>
              </a:rPr>
              <a:t>ange = Protocole de Communication Réservé.</a:t>
            </a:r>
            <a:br>
              <a:rPr sz="3200"/>
            </a:br>
            <a:r>
              <a:rPr lang="fr-FR" sz="3200" b="0" u="none" strike="noStrike">
                <a:solidFill>
                  <a:schemeClr val="dk1"/>
                </a:solidFill>
                <a:effectLst/>
                <a:uFillTx/>
                <a:latin typeface="Calibri"/>
              </a:rPr>
              <a:t>(cf . Les travaux de Pierre Viéroudy-Berthault, Frédérique Sagnes, Michel Moutet, Groupe G.A.B.R.I.E.L., etc.)</a:t>
            </a: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7270B764-DFE9-47D5-A942-13C4CD337FBA}" type="slidenum">
              <a:t>67</a:t>
            </a:fld>
          </a:p>
        </p:txBody>
      </p:sp>
    </p:spTree>
  </p:cSld>
  <p:transition>
    <p:fade thruBlk="true"/>
  </p:transition>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Image/010/Soucoupe Volante</a:t>
            </a:r>
            <a:endParaRPr lang="fr-FR" sz="3600" b="0" u="none" strike="noStrike">
              <a:solidFill>
                <a:schemeClr val="dk1"/>
              </a:solidFill>
              <a:effectLst/>
              <a:uFillTx/>
              <a:latin typeface="Calibri"/>
            </a:endParaRPr>
          </a:p>
        </p:txBody>
      </p:sp>
      <p:pic>
        <p:nvPicPr>
          <p:cNvPr id="178" name="Espace réservé du contenu 3" descr="10 SOUCOUPE VOLANTE.jpg"/>
          <p:cNvPicPr/>
          <p:nvPr/>
        </p:nvPicPr>
        <p:blipFill>
          <a:blip r:embed="rId1"/>
          <a:stretch/>
        </p:blipFill>
        <p:spPr>
          <a:xfrm>
            <a:off x="2123640" y="1344240"/>
            <a:ext cx="4461840" cy="4530600"/>
          </a:xfrm>
          <a:prstGeom prst="rect">
            <a:avLst/>
          </a:prstGeom>
          <a:noFill/>
          <a:ln w="0">
            <a:noFill/>
          </a:ln>
        </p:spPr>
      </p:pic>
      <p:sp>
        <p:nvSpPr>
          <p:cNvPr id="179" name="Rectangle 4"/>
          <p:cNvSpPr/>
          <p:nvPr/>
        </p:nvSpPr>
        <p:spPr>
          <a:xfrm>
            <a:off x="827640" y="5877360"/>
            <a:ext cx="7414200" cy="58212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fr-FR" sz="3200" b="0" u="none" strike="noStrike">
                <a:solidFill>
                  <a:schemeClr val="dk1"/>
                </a:solidFill>
                <a:effectLst/>
                <a:uFillTx/>
                <a:latin typeface="Calibri"/>
              </a:rPr>
              <a:t>Cratophanie d’une Soucoupe Volante</a:t>
            </a:r>
            <a:endParaRPr lang="fr-FR" sz="32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88E92DFB-54E1-4306-9990-7B6328A89DE9}" type="slidenum">
              <a:t>68</a:t>
            </a:fld>
          </a:p>
        </p:txBody>
      </p:sp>
    </p:spTree>
  </p:cSld>
  <p:transition>
    <p:fade thruBlk="true"/>
  </p:transition>
</p:sld>
</file>

<file path=ppt/slides/slide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fontScale="85000" lnSpcReduction="9999"/>
          </a:bodyPr>
          <a:p>
            <a:pPr indent="0" algn="ctr" defTabSz="914400">
              <a:lnSpc>
                <a:spcPct val="100000"/>
              </a:lnSpc>
              <a:buNone/>
              <a:tabLst>
                <a:tab pos="0" algn="l"/>
              </a:tabLst>
            </a:pPr>
            <a:r>
              <a:rPr lang="fr-FR" sz="4400" b="1" i="1" u="none" strike="noStrike">
                <a:solidFill>
                  <a:schemeClr val="dk1"/>
                </a:solidFill>
                <a:effectLst/>
                <a:uFillTx/>
                <a:latin typeface="Calibri"/>
              </a:rPr>
              <a:t>Le Langage des Signes</a:t>
            </a:r>
            <a:br>
              <a:rPr sz="4400"/>
            </a:br>
            <a:r>
              <a:rPr lang="fr-FR" sz="4400" b="1" i="1" u="none" strike="noStrike">
                <a:solidFill>
                  <a:schemeClr val="dk1"/>
                </a:solidFill>
                <a:effectLst/>
                <a:uFillTx/>
                <a:latin typeface="Calibri"/>
              </a:rPr>
              <a:t>et l’Écriture des Images</a:t>
            </a:r>
            <a:endParaRPr lang="fr-FR" sz="4400" b="0" u="none" strike="noStrike">
              <a:solidFill>
                <a:schemeClr val="dk1"/>
              </a:solidFill>
              <a:effectLst/>
              <a:uFillTx/>
              <a:latin typeface="Calibri"/>
            </a:endParaRPr>
          </a:p>
        </p:txBody>
      </p:sp>
      <p:sp>
        <p:nvSpPr>
          <p:cNvPr id="181" name="PlaceHolder 2"/>
          <p:cNvSpPr>
            <a:spLocks noGrp="1"/>
          </p:cNvSpPr>
          <p:nvPr>
            <p:ph/>
          </p:nvPr>
        </p:nvSpPr>
        <p:spPr>
          <a:xfrm>
            <a:off x="395640" y="2277000"/>
            <a:ext cx="8227080" cy="323784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Pour bien s'entendre et mieux se comprendre, il est utile de parler le même langage, lorsque ce langage-commun fait défaut, on a recours à l'autre méthode, celle</a:t>
            </a:r>
            <a:r>
              <a:rPr lang="fr-FR" sz="3200" b="0" i="1" u="none" strike="noStrike">
                <a:solidFill>
                  <a:schemeClr val="dk1"/>
                </a:solidFill>
                <a:effectLst/>
                <a:uFillTx/>
                <a:latin typeface="Calibri"/>
              </a:rPr>
              <a:t> des </a:t>
            </a:r>
            <a:r>
              <a:rPr lang="fr-FR" sz="3200" b="1" i="1" u="none" strike="noStrike">
                <a:solidFill>
                  <a:schemeClr val="dk1"/>
                </a:solidFill>
                <a:effectLst/>
                <a:uFillTx/>
                <a:latin typeface="Calibri"/>
              </a:rPr>
              <a:t>signes, des symboles et des images.</a:t>
            </a: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7BF25AA5-A007-4DE7-AC11-2BA2C34BFC4D}" type="slidenum">
              <a:t>69</a:t>
            </a:fld>
          </a:p>
        </p:txBody>
      </p:sp>
    </p:spTree>
  </p:cSld>
  <p:transition>
    <p:fade thruBlk="tru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PlaceHolder 1"/>
          <p:cNvSpPr>
            <a:spLocks noGrp="1"/>
          </p:cNvSpPr>
          <p:nvPr>
            <p:ph/>
          </p:nvPr>
        </p:nvSpPr>
        <p:spPr>
          <a:xfrm>
            <a:off x="457200" y="332640"/>
            <a:ext cx="8227080" cy="5830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Ufo-Génpi (Groupe d’Étude Normand des Phénomènes Inconnus), association privée, officialisée en 1972, qui avait répondu à l'invitation de Claude Poher, en participant directement, au CNES de Toulouse, le 12/09/1977, dès sa première présentation ouverte aux associations ufologiques privées, consécutive à sa création officielle, en 1977), et qui est une antenne, collaborant à un Collectif de Recherche, d’Étude Des Ovnis qui associe l’apport traditionnel des anciens (la métaphysique traditionnelle) et l’acquis des modernes (la métaphysique laïque), afin de résoudre l’énigme des ovnis et comprendre au mieux les ingérences </a:t>
            </a:r>
            <a:r>
              <a:rPr lang="fr-FR" sz="3200" b="0" i="1" u="none" strike="noStrike">
                <a:solidFill>
                  <a:schemeClr val="dk1"/>
                </a:solidFill>
                <a:effectLst/>
                <a:uFillTx/>
                <a:latin typeface="Calibri"/>
              </a:rPr>
              <a:t>extra-terrestres.</a:t>
            </a:r>
            <a:endParaRPr lang="fr-FR" sz="3200" b="0" u="none" strike="noStrike">
              <a:solidFill>
                <a:schemeClr val="dk1"/>
              </a:solidFill>
              <a:effectLst/>
              <a:uFillTx/>
              <a:latin typeface="Calibri"/>
            </a:endParaRPr>
          </a:p>
        </p:txBody>
      </p:sp>
      <p:sp>
        <p:nvSpPr>
          <p:cNvPr id="93" name=""/>
          <p:cNvSpPr/>
          <p:nvPr/>
        </p:nvSpPr>
        <p:spPr>
          <a:xfrm>
            <a:off x="4500000" y="5872680"/>
            <a:ext cx="3823560" cy="42588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E564614E-7CA6-4644-A926-FD4237306CCF}" type="slidenum">
              <a:rPr lang="fr-FR" sz="2400" b="0" u="none" strike="noStrike">
                <a:solidFill>
                  <a:srgbClr val="000000"/>
                </a:solidFill>
                <a:effectLst/>
                <a:uFillTx/>
                <a:latin typeface="Times New Roman"/>
              </a:rPr>
              <a:t>7</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5CB40E89-7983-4BEF-AD13-F0A44CA0BE72}" type="slidenum">
              <a:t>7</a:t>
            </a:fld>
          </a:p>
        </p:txBody>
      </p:sp>
    </p:spTree>
  </p:cSld>
  <p:transition>
    <p:fade thruBlk="true"/>
  </p:transition>
</p:sld>
</file>

<file path=ppt/slides/slide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p:nvPr>
        </p:nvSpPr>
        <p:spPr>
          <a:xfrm>
            <a:off x="457200" y="1917000"/>
            <a:ext cx="8227080" cy="4206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Cette langue des</a:t>
            </a:r>
            <a:r>
              <a:rPr lang="fr-FR" sz="3200" b="0" i="1" u="none" strike="noStrike">
                <a:solidFill>
                  <a:schemeClr val="dk1"/>
                </a:solidFill>
                <a:effectLst/>
                <a:uFillTx/>
                <a:latin typeface="Calibri"/>
              </a:rPr>
              <a:t> signes </a:t>
            </a:r>
            <a:r>
              <a:rPr lang="fr-FR" sz="3200" b="0" u="none" strike="noStrike">
                <a:solidFill>
                  <a:schemeClr val="dk1"/>
                </a:solidFill>
                <a:effectLst/>
                <a:uFillTx/>
                <a:latin typeface="Calibri"/>
              </a:rPr>
              <a:t>s'impose naturellement lorsque par exemple des étrangers se rencontrent pour la première fois, il est donc logique de les retrouver lors des </a:t>
            </a:r>
            <a:r>
              <a:rPr lang="fr-FR" sz="3200" b="0" i="1" u="none" strike="noStrike">
                <a:solidFill>
                  <a:schemeClr val="dk1"/>
                </a:solidFill>
                <a:effectLst/>
                <a:uFillTx/>
                <a:latin typeface="Calibri"/>
              </a:rPr>
              <a:t>rencontres rapprochées ufologiques</a:t>
            </a:r>
            <a:r>
              <a:rPr lang="fr-FR" sz="3200" b="0" u="none" strike="noStrike">
                <a:solidFill>
                  <a:schemeClr val="dk1"/>
                </a:solidFill>
                <a:effectLst/>
                <a:uFillTx/>
                <a:latin typeface="Calibri"/>
              </a:rPr>
              <a:t> entre des v</a:t>
            </a:r>
            <a:r>
              <a:rPr lang="fr-FR" sz="3200" b="0" i="1" u="none" strike="noStrike">
                <a:solidFill>
                  <a:schemeClr val="dk1"/>
                </a:solidFill>
                <a:effectLst/>
                <a:uFillTx/>
                <a:latin typeface="Calibri"/>
              </a:rPr>
              <a:t>isiteurs</a:t>
            </a:r>
            <a:r>
              <a:rPr lang="fr-FR" sz="3200" b="0" u="none" strike="noStrike">
                <a:solidFill>
                  <a:schemeClr val="dk1"/>
                </a:solidFill>
                <a:effectLst/>
                <a:uFillTx/>
                <a:latin typeface="Calibri"/>
              </a:rPr>
              <a:t>  a</a:t>
            </a:r>
            <a:r>
              <a:rPr lang="fr-FR" sz="3200" b="0" i="1" u="none" strike="noStrike">
                <a:solidFill>
                  <a:schemeClr val="dk1"/>
                </a:solidFill>
                <a:effectLst/>
                <a:uFillTx/>
                <a:latin typeface="Calibri"/>
              </a:rPr>
              <a:t>liens</a:t>
            </a:r>
            <a:r>
              <a:rPr lang="fr-FR" sz="3200" b="0" u="none" strike="noStrike">
                <a:solidFill>
                  <a:schemeClr val="dk1"/>
                </a:solidFill>
                <a:effectLst/>
                <a:uFillTx/>
                <a:latin typeface="Calibri"/>
              </a:rPr>
              <a:t> supposés et leurs </a:t>
            </a:r>
            <a:r>
              <a:rPr lang="fr-FR" sz="3200" b="0" i="1" u="none" strike="noStrike">
                <a:solidFill>
                  <a:schemeClr val="dk1"/>
                </a:solidFill>
                <a:effectLst/>
                <a:uFillTx/>
                <a:latin typeface="Calibri"/>
              </a:rPr>
              <a:t>hôtes terrestres.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043A0AE-C2BD-4C27-93A2-EEC926570243}" type="slidenum">
              <a:t>70</a:t>
            </a:fld>
          </a:p>
        </p:txBody>
      </p:sp>
    </p:spTree>
  </p:cSld>
  <p:transition>
    <p:fade thruBlk="true"/>
  </p:transition>
</p:sld>
</file>

<file path=ppt/slides/slide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Image/011/Le Langage des Signes</a:t>
            </a:r>
            <a:endParaRPr lang="fr-FR" sz="3600" b="0" u="none" strike="noStrike">
              <a:solidFill>
                <a:schemeClr val="dk1"/>
              </a:solidFill>
              <a:effectLst/>
              <a:uFillTx/>
              <a:latin typeface="Calibri"/>
            </a:endParaRPr>
          </a:p>
        </p:txBody>
      </p:sp>
      <p:pic>
        <p:nvPicPr>
          <p:cNvPr id="184" name="Espace réservé du contenu 3" descr="11 LE LANGAGE DES SIGNES.jpg"/>
          <p:cNvPicPr/>
          <p:nvPr/>
        </p:nvPicPr>
        <p:blipFill>
          <a:blip r:embed="rId1"/>
          <a:stretch/>
        </p:blipFill>
        <p:spPr>
          <a:xfrm>
            <a:off x="971640" y="1376280"/>
            <a:ext cx="7314120" cy="4113000"/>
          </a:xfrm>
          <a:prstGeom prst="rect">
            <a:avLst/>
          </a:prstGeom>
          <a:noFill/>
          <a:ln w="0">
            <a:noFill/>
          </a:ln>
        </p:spPr>
      </p:pic>
      <p:sp>
        <p:nvSpPr>
          <p:cNvPr id="185" name="Rectangle 4"/>
          <p:cNvSpPr/>
          <p:nvPr/>
        </p:nvSpPr>
        <p:spPr>
          <a:xfrm>
            <a:off x="251640" y="5445360"/>
            <a:ext cx="8710560" cy="107460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fr-FR" sz="3200" b="1" u="none" strike="noStrike">
                <a:solidFill>
                  <a:schemeClr val="dk1"/>
                </a:solidFill>
                <a:effectLst/>
                <a:uFillTx/>
                <a:latin typeface="Calibri"/>
              </a:rPr>
              <a:t>Exemple du Langage des Signes/Symboles utilisé par l'intelligence qui dirige les ovnis</a:t>
            </a:r>
            <a:endParaRPr lang="fr-FR" sz="32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EEF16A3F-9F19-4AF5-A212-56252856F866}" type="slidenum">
              <a:t>71</a:t>
            </a:fld>
          </a:p>
        </p:txBody>
      </p:sp>
    </p:spTree>
  </p:cSld>
  <p:transition>
    <p:fade thruBlk="true"/>
  </p:transition>
</p:sld>
</file>

<file path=ppt/slides/slide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fontScale="55000" lnSpcReduction="19999"/>
          </a:bodyPr>
          <a:p>
            <a:pPr indent="0" algn="ctr" defTabSz="914400">
              <a:lnSpc>
                <a:spcPct val="100000"/>
              </a:lnSpc>
              <a:buNone/>
              <a:tabLst>
                <a:tab pos="0" algn="l"/>
              </a:tabLst>
            </a:pPr>
            <a:br>
              <a:rPr sz="4400"/>
            </a:br>
            <a:r>
              <a:rPr lang="fr-FR" sz="4400" b="1" u="none" strike="noStrike">
                <a:solidFill>
                  <a:srgbClr val="FF0000"/>
                </a:solidFill>
                <a:effectLst/>
                <a:uFillTx/>
                <a:latin typeface="Calibri"/>
              </a:rPr>
              <a:t>Les Évidences</a:t>
            </a:r>
            <a:br>
              <a:rPr sz="4400"/>
            </a:br>
            <a:endParaRPr lang="fr-FR" sz="4400" b="0" u="none" strike="noStrike">
              <a:solidFill>
                <a:schemeClr val="dk1"/>
              </a:solidFill>
              <a:effectLst/>
              <a:uFillTx/>
              <a:latin typeface="Calibri"/>
            </a:endParaRPr>
          </a:p>
        </p:txBody>
      </p:sp>
      <p:sp>
        <p:nvSpPr>
          <p:cNvPr id="187" name="PlaceHolder 2"/>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Plus on prend tout, plus on comprend. Moins on trie, mieux on voit. »</a:t>
            </a:r>
            <a:br>
              <a:rPr sz="3200"/>
            </a:br>
            <a:r>
              <a:rPr lang="fr-FR" sz="3200" b="0" i="1"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Le modèle hypothétique inclusif est élaboré et amélioré par les faits qui l’induisent contrairement à l’hypothèse explicative exclusive déduite d’une sélection réductrice des bases de données. »</a:t>
            </a:r>
            <a:endParaRPr lang="fr-FR" sz="3200" b="0" u="none" strike="noStrike">
              <a:solidFill>
                <a:schemeClr val="dk1"/>
              </a:solidFill>
              <a:effectLst/>
              <a:uFillTx/>
              <a:latin typeface="Calibri"/>
            </a:endParaRPr>
          </a:p>
        </p:txBody>
      </p:sp>
      <p:sp>
        <p:nvSpPr>
          <p:cNvPr id="4" name="PlaceHolder 3"/>
          <p:cNvSpPr>
            <a:spLocks noGrp="1"/>
          </p:cNvSpPr>
          <p:nvPr>
            <p:ph type="sldNum" idx="36"/>
          </p:nvPr>
        </p:nvSpPr>
        <p:spPr/>
        <p:txBody>
          <a:bodyPr/>
          <a:p>
            <a:fld id="{125B2236-F0B3-4176-A97A-14A9365BEB77}" type="slidenum">
              <a:t>72</a:t>
            </a:fld>
          </a:p>
        </p:txBody>
      </p:sp>
    </p:spTree>
  </p:cSld>
  <p:transition>
    <p:fade thruBlk="true"/>
  </p:transition>
</p:sld>
</file>

<file path=ppt/slides/slide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Image/012/Nous sommes visités !</a:t>
            </a:r>
            <a:endParaRPr lang="fr-FR" sz="3600" b="0" u="none" strike="noStrike">
              <a:solidFill>
                <a:schemeClr val="dk1"/>
              </a:solidFill>
              <a:effectLst/>
              <a:uFillTx/>
              <a:latin typeface="Calibri"/>
            </a:endParaRPr>
          </a:p>
        </p:txBody>
      </p:sp>
      <p:pic>
        <p:nvPicPr>
          <p:cNvPr id="189" name="Espace réservé du contenu 3" descr="12 NOUS SOMMES VISITES.jpg"/>
          <p:cNvPicPr/>
          <p:nvPr/>
        </p:nvPicPr>
        <p:blipFill>
          <a:blip r:embed="rId1"/>
          <a:stretch/>
        </p:blipFill>
        <p:spPr>
          <a:xfrm>
            <a:off x="1877040" y="1340640"/>
            <a:ext cx="5284800" cy="5284800"/>
          </a:xfrm>
          <a:prstGeom prst="rect">
            <a:avLst/>
          </a:prstGeom>
          <a:noFill/>
          <a:ln w="0">
            <a:noFill/>
          </a:ln>
        </p:spPr>
      </p:pic>
      <p:sp>
        <p:nvSpPr>
          <p:cNvPr id="3" name="PlaceHolder 2"/>
          <p:cNvSpPr>
            <a:spLocks noGrp="1"/>
          </p:cNvSpPr>
          <p:nvPr>
            <p:ph type="sldNum" idx="36"/>
          </p:nvPr>
        </p:nvSpPr>
        <p:spPr/>
        <p:txBody>
          <a:bodyPr/>
          <a:p>
            <a:fld id="{FB1C5AE6-4AE3-4658-8CFC-F0D419B2C146}" type="slidenum">
              <a:t>73</a:t>
            </a:fld>
          </a:p>
        </p:txBody>
      </p:sp>
    </p:spTree>
  </p:cSld>
  <p:transition>
    <p:fade thruBlk="true"/>
  </p:transition>
</p:sld>
</file>

<file path=ppt/slides/slide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title"/>
          </p:nvPr>
        </p:nvSpPr>
        <p:spPr>
          <a:xfrm>
            <a:off x="395640" y="2853000"/>
            <a:ext cx="8227080" cy="114048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4400" b="1" u="none" strike="noStrike">
                <a:solidFill>
                  <a:srgbClr val="FF0000"/>
                </a:solidFill>
                <a:effectLst/>
                <a:uFillTx/>
                <a:latin typeface="Calibri"/>
              </a:rPr>
              <a:t>La Présence Réelle des Ovnis</a:t>
            </a:r>
            <a:endParaRPr lang="fr-FR" sz="44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BDDFD9C6-C52D-4AB0-A279-68EFEFCC4081}" type="slidenum">
              <a:t>74</a:t>
            </a:fld>
          </a:p>
        </p:txBody>
      </p:sp>
    </p:spTree>
  </p:cSld>
  <p:transition>
    <p:fade thruBlk="true"/>
  </p:transition>
</p:sld>
</file>

<file path=ppt/slides/slide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Image/013/Progression des ovnis 1944-2019 en Normandie</a:t>
            </a:r>
            <a:endParaRPr lang="fr-FR" sz="3600" b="0" u="none" strike="noStrike">
              <a:solidFill>
                <a:schemeClr val="dk1"/>
              </a:solidFill>
              <a:effectLst/>
              <a:uFillTx/>
              <a:latin typeface="Calibri"/>
            </a:endParaRPr>
          </a:p>
        </p:txBody>
      </p:sp>
      <p:pic>
        <p:nvPicPr>
          <p:cNvPr id="192" name="Espace réservé du contenu 3" descr="13 PROGRESSION DES OVNIS 1944 2019 EN NORMANDIE.jpg"/>
          <p:cNvPicPr/>
          <p:nvPr/>
        </p:nvPicPr>
        <p:blipFill>
          <a:blip r:embed="rId1"/>
          <a:stretch/>
        </p:blipFill>
        <p:spPr>
          <a:xfrm>
            <a:off x="240480" y="1559880"/>
            <a:ext cx="8649360" cy="4883400"/>
          </a:xfrm>
          <a:prstGeom prst="rect">
            <a:avLst/>
          </a:prstGeom>
          <a:noFill/>
          <a:ln w="0">
            <a:noFill/>
          </a:ln>
        </p:spPr>
      </p:pic>
      <p:sp>
        <p:nvSpPr>
          <p:cNvPr id="193" name=""/>
          <p:cNvSpPr/>
          <p:nvPr/>
        </p:nvSpPr>
        <p:spPr>
          <a:xfrm>
            <a:off x="3780000" y="6300000"/>
            <a:ext cx="3823200" cy="42552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958AA6EB-F7E8-4D38-9BF9-F8106D09CB8B}" type="slidenum">
              <a:rPr lang="fr-FR" sz="2400" b="0" u="none" strike="noStrike">
                <a:solidFill>
                  <a:srgbClr val="000000"/>
                </a:solidFill>
                <a:effectLst/>
                <a:uFillTx/>
                <a:latin typeface="Times New Roman"/>
              </a:rPr>
              <a:t>74</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8BC08C27-E87B-4C67-B5DB-930C2D72AC15}" type="slidenum">
              <a:t>75</a:t>
            </a:fld>
          </a:p>
        </p:txBody>
      </p:sp>
    </p:spTree>
  </p:cSld>
  <p:transition>
    <p:fade thruBlk="true"/>
  </p:transition>
</p:sld>
</file>

<file path=ppt/slides/slide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p:nvPr>
        </p:nvSpPr>
        <p:spPr>
          <a:xfrm>
            <a:off x="251640" y="548640"/>
            <a:ext cx="8566560" cy="6118200"/>
          </a:xfrm>
          <a:prstGeom prst="rect">
            <a:avLst/>
          </a:prstGeom>
          <a:noFill/>
          <a:ln w="0">
            <a:noFill/>
          </a:ln>
        </p:spPr>
        <p:txBody>
          <a:bodyPr lIns="91440" tIns="45720" rIns="91440" bIns="45720" anchor="t">
            <a:normAutofit fontScale="850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L’augmentation apparente des intrusions des ovnis et leurs fréquences de hautes intensités par vagues sont proportionnelle à leurs médiatisations relatives qui libèrent temporairement la parole des témoins, comme le montrent, par exemple, l’effet de presse de l’année 1954, et des années 1973/1974, ou l’engouement pour les nouveaux forums ufologiques, du début des réseaux du net à l’orée du deuxième millénaire, ou la vague américaine de témoignages de </a:t>
            </a:r>
            <a:r>
              <a:rPr lang="fr-FR" sz="3200" b="0" i="1" u="none" strike="noStrike">
                <a:solidFill>
                  <a:schemeClr val="dk1"/>
                </a:solidFill>
                <a:effectLst/>
                <a:uFillTx/>
                <a:latin typeface="Calibri"/>
              </a:rPr>
              <a:t>soucoupes volantes </a:t>
            </a:r>
            <a:r>
              <a:rPr lang="fr-FR" sz="3200" b="0" u="none" strike="noStrike">
                <a:solidFill>
                  <a:schemeClr val="dk1"/>
                </a:solidFill>
                <a:effectLst/>
                <a:uFillTx/>
                <a:latin typeface="Calibri"/>
              </a:rPr>
              <a:t>de l’été 1947, déclenchée par la médiatisation (préméditée ?) du témoignage de Kenneth Arnold, du 24/06/1947, concernant le vol en formation de neuf </a:t>
            </a:r>
            <a:r>
              <a:rPr lang="fr-FR" sz="3200" b="0" i="1" u="none" strike="noStrike">
                <a:solidFill>
                  <a:schemeClr val="dk1"/>
                </a:solidFill>
                <a:effectLst/>
                <a:uFillTx/>
                <a:latin typeface="Calibri"/>
              </a:rPr>
              <a:t>croissants</a:t>
            </a:r>
            <a:r>
              <a:rPr lang="fr-FR" sz="3200" b="0" u="none" strike="noStrike">
                <a:solidFill>
                  <a:schemeClr val="dk1"/>
                </a:solidFill>
                <a:effectLst/>
                <a:uFillTx/>
                <a:latin typeface="Calibri"/>
              </a:rPr>
              <a:t> volant en ricochet (comme des soucoupes ou des galets à la surface de l’eau),</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6F093514-75FA-432A-BDD2-4C39DB6E66B6}" type="slidenum">
              <a:t>76</a:t>
            </a:fld>
          </a:p>
        </p:txBody>
      </p:sp>
    </p:spTree>
  </p:cSld>
  <p:transition>
    <p:fade thruBlk="true"/>
  </p:transition>
</p:sld>
</file>

<file path=ppt/slides/slide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PlaceHolder 1"/>
          <p:cNvSpPr>
            <a:spLocks noGrp="1"/>
          </p:cNvSpPr>
          <p:nvPr>
            <p:ph/>
          </p:nvPr>
        </p:nvSpPr>
        <p:spPr>
          <a:xfrm>
            <a:off x="251640" y="404640"/>
            <a:ext cx="8432640" cy="604620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None/>
              <a:tabLst>
                <a:tab pos="0" algn="l"/>
              </a:tabLst>
            </a:pPr>
            <a:r>
              <a:rPr lang="fr-FR" sz="3200" b="0" u="none" strike="noStrike">
                <a:solidFill>
                  <a:schemeClr val="dk1"/>
                </a:solidFill>
                <a:effectLst/>
                <a:uFillTx/>
                <a:latin typeface="Calibri"/>
              </a:rPr>
              <a:t>    au-dessus du volcan du Mont Rainier de la chaîne des Cascades, de l’État de Washington ; cette vague de témoignages s’est arrêtée rapidement avec le démenti officiel de l’armée de l’air de la base de Roswell au Nouveau-Mexique, en date du 10/07/1947 concernant le crash et la récupération d’un </a:t>
            </a:r>
            <a:r>
              <a:rPr lang="fr-FR" sz="3200" b="0" i="1" u="none" strike="noStrike">
                <a:solidFill>
                  <a:schemeClr val="dk1"/>
                </a:solidFill>
                <a:effectLst/>
                <a:uFillTx/>
                <a:latin typeface="Calibri"/>
              </a:rPr>
              <a:t>disque volant</a:t>
            </a:r>
            <a:r>
              <a:rPr lang="fr-FR" sz="3200" b="0" u="none" strike="noStrike">
                <a:solidFill>
                  <a:schemeClr val="dk1"/>
                </a:solidFill>
                <a:effectLst/>
                <a:uFillTx/>
                <a:latin typeface="Calibri"/>
              </a:rPr>
              <a:t> et de ses occupants à Roswell, le 08/07/1947 (ce qui s’apparente à un opération des autorités américaines de manipulation de l’opinion public, non-pas pour dissimuler l’incident supposé de Roswell, mais plutôt pour obtenir </a:t>
            </a:r>
            <a:r>
              <a:rPr lang="fr-FR" sz="3200" b="0" i="1" u="none" strike="noStrike">
                <a:solidFill>
                  <a:schemeClr val="dk1"/>
                </a:solidFill>
                <a:effectLst/>
                <a:uFillTx/>
                <a:latin typeface="Calibri"/>
              </a:rPr>
              <a:t>un scan direct</a:t>
            </a:r>
            <a:r>
              <a:rPr lang="fr-FR" sz="3200" b="0" u="none" strike="noStrike">
                <a:solidFill>
                  <a:schemeClr val="dk1"/>
                </a:solidFill>
                <a:effectLst/>
                <a:uFillTx/>
                <a:latin typeface="Calibri"/>
              </a:rPr>
              <a:t> des intrusions réelles des </a:t>
            </a:r>
            <a:r>
              <a:rPr lang="fr-FR" sz="3200" b="0" i="1" u="none" strike="noStrike">
                <a:solidFill>
                  <a:schemeClr val="dk1"/>
                </a:solidFill>
                <a:effectLst/>
                <a:uFillTx/>
                <a:latin typeface="Calibri"/>
              </a:rPr>
              <a:t>soucoupes volantes </a:t>
            </a:r>
            <a:r>
              <a:rPr lang="fr-FR" sz="3200" b="0" u="none" strike="noStrike">
                <a:solidFill>
                  <a:schemeClr val="dk1"/>
                </a:solidFill>
                <a:effectLst/>
                <a:uFillTx/>
                <a:latin typeface="Calibri"/>
              </a:rPr>
              <a:t>de l’époque, sur le territoire des États-Unis).</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E539DA99-BF68-452B-A29D-C1B40B5768A0}" type="slidenum">
              <a:t>77</a:t>
            </a:fld>
          </a:p>
        </p:txBody>
      </p:sp>
    </p:spTree>
  </p:cSld>
  <p:transition>
    <p:fade thruBlk="true"/>
  </p:transition>
</p:sld>
</file>

<file path=ppt/slides/slide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PlaceHolder 1"/>
          <p:cNvSpPr>
            <a:spLocks noGrp="1"/>
          </p:cNvSpPr>
          <p:nvPr>
            <p:ph/>
          </p:nvPr>
        </p:nvSpPr>
        <p:spPr>
          <a:xfrm>
            <a:off x="457200" y="1600200"/>
            <a:ext cx="8227080" cy="452340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1" i="1" u="none" strike="noStrike">
                <a:solidFill>
                  <a:schemeClr val="dk1"/>
                </a:solidFill>
                <a:effectLst/>
                <a:uFillTx/>
                <a:latin typeface="Calibri"/>
              </a:rPr>
              <a:t>Ce genre de campagne de presse permet d’évaluer qu’environ 8 intrusions ufologiques sur 10 demeurent inconnues.</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9E2A90E2-476E-40E6-96AD-9387D001B0EB}" type="slidenum">
              <a:t>78</a:t>
            </a:fld>
          </a:p>
        </p:txBody>
      </p:sp>
    </p:spTree>
  </p:cSld>
  <p:transition>
    <p:fade thruBlk="true"/>
  </p:transition>
</p:sld>
</file>

<file path=ppt/slides/slide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title"/>
          </p:nvPr>
        </p:nvSpPr>
        <p:spPr>
          <a:xfrm>
            <a:off x="457200" y="27468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4000" b="1" u="none" strike="noStrike">
                <a:solidFill>
                  <a:srgbClr val="FF0000"/>
                </a:solidFill>
                <a:effectLst/>
                <a:uFillTx/>
                <a:latin typeface="Calibri"/>
              </a:rPr>
              <a:t>4 - </a:t>
            </a:r>
            <a:r>
              <a:rPr lang="fr-FR" sz="4000" b="1" u="sng" strike="noStrike">
                <a:solidFill>
                  <a:srgbClr val="FF0000"/>
                </a:solidFill>
                <a:effectLst/>
                <a:uFillTx/>
                <a:latin typeface="Calibri"/>
              </a:rPr>
              <a:t>Typologie des ovnis</a:t>
            </a:r>
            <a:r>
              <a:rPr lang="fr-FR" sz="4000" b="1" u="none" strike="noStrike">
                <a:solidFill>
                  <a:schemeClr val="dk1"/>
                </a:solidFill>
                <a:effectLst/>
                <a:uFillTx/>
                <a:latin typeface="Calibri"/>
              </a:rPr>
              <a:t> </a:t>
            </a:r>
            <a:endParaRPr lang="fr-FR" sz="4000" b="0" u="none" strike="noStrike">
              <a:solidFill>
                <a:schemeClr val="dk1"/>
              </a:solidFill>
              <a:effectLst/>
              <a:uFillTx/>
              <a:latin typeface="Calibri"/>
            </a:endParaRPr>
          </a:p>
        </p:txBody>
      </p:sp>
      <p:pic>
        <p:nvPicPr>
          <p:cNvPr id="198" name="Espace réservé du contenu 3" descr="15 TYPOLOGIE DES OVNIS.jpg"/>
          <p:cNvPicPr/>
          <p:nvPr/>
        </p:nvPicPr>
        <p:blipFill>
          <a:blip r:embed="rId1"/>
          <a:stretch/>
        </p:blipFill>
        <p:spPr>
          <a:xfrm>
            <a:off x="1763640" y="2061000"/>
            <a:ext cx="5432760" cy="4523400"/>
          </a:xfrm>
          <a:prstGeom prst="rect">
            <a:avLst/>
          </a:prstGeom>
          <a:noFill/>
          <a:ln w="0">
            <a:noFill/>
          </a:ln>
        </p:spPr>
      </p:pic>
      <p:sp>
        <p:nvSpPr>
          <p:cNvPr id="199" name="Rectangle 4"/>
          <p:cNvSpPr/>
          <p:nvPr/>
        </p:nvSpPr>
        <p:spPr>
          <a:xfrm>
            <a:off x="1043640" y="1196640"/>
            <a:ext cx="7198200" cy="58212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fr-FR" sz="3200" b="1" i="1" u="none" strike="noStrike">
                <a:solidFill>
                  <a:schemeClr val="dk1"/>
                </a:solidFill>
                <a:effectLst/>
                <a:uFillTx/>
                <a:latin typeface="Calibri"/>
              </a:rPr>
              <a:t>Image/015/Typologie des ovnis</a:t>
            </a:r>
            <a:r>
              <a:rPr lang="fr-FR" sz="3200" b="1" u="none" strike="noStrike">
                <a:solidFill>
                  <a:schemeClr val="dk1"/>
                </a:solidFill>
                <a:effectLst/>
                <a:uFillTx/>
                <a:latin typeface="Calibri"/>
              </a:rPr>
              <a:t> </a:t>
            </a:r>
            <a:endParaRPr lang="fr-FR" sz="32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2E7C555A-C4FB-40B7-9D21-CAA02114ABEA}" type="slidenum">
              <a:t>79</a:t>
            </a:fld>
          </a:p>
        </p:txBody>
      </p:sp>
    </p:spTree>
  </p:cSld>
  <p:transition>
    <p:fade thruBlk="tru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PlaceHolder 1"/>
          <p:cNvSpPr>
            <a:spLocks noGrp="1"/>
          </p:cNvSpPr>
          <p:nvPr>
            <p:ph/>
          </p:nvPr>
        </p:nvSpPr>
        <p:spPr>
          <a:xfrm>
            <a:off x="457200" y="188640"/>
            <a:ext cx="8288640" cy="6522840"/>
          </a:xfrm>
          <a:prstGeom prst="rect">
            <a:avLst/>
          </a:prstGeom>
          <a:noFill/>
          <a:ln w="0">
            <a:noFill/>
          </a:ln>
        </p:spPr>
        <p:txBody>
          <a:bodyPr lIns="91440" tIns="45720" rIns="91440" bIns="45720" anchor="t">
            <a:normAutofit fontScale="92500"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Ce collectif (le CREDO) croit en effet que les visites sur terre de nature </a:t>
            </a:r>
            <a:r>
              <a:rPr lang="fr-FR" sz="3200" b="0" i="1" u="none" strike="noStrike">
                <a:solidFill>
                  <a:schemeClr val="dk1"/>
                </a:solidFill>
                <a:effectLst/>
                <a:uFillTx/>
                <a:latin typeface="Calibri"/>
              </a:rPr>
              <a:t>extraterrestre</a:t>
            </a:r>
            <a:r>
              <a:rPr lang="fr-FR" sz="3200" b="0" u="none" strike="noStrike">
                <a:solidFill>
                  <a:schemeClr val="dk1"/>
                </a:solidFill>
                <a:effectLst/>
                <a:uFillTx/>
                <a:latin typeface="Calibri"/>
              </a:rPr>
              <a:t> ne sont pas nouvelles, et, qu’elles ont toujours accompagné, sinon encadré, et recadré l’évolution de l’humanité.</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Selon ce collectif nos anciens connaissaient déjà très bien toutes les formes de rencontres rapprochées, de tous les différents types, et les considéraient comme des cratophanies porteuses d’épiphanies, qu’ils rangeaient dans l’ordre des théophanies, ainsi que les abductions qu’ils nommaient subtilement :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le ravissement des anges</a:t>
            </a:r>
            <a:r>
              <a:rPr lang="fr-FR" sz="3200" b="0" u="none" strike="noStrike">
                <a:solidFill>
                  <a:schemeClr val="dk1"/>
                </a:solidFill>
                <a:effectLst/>
                <a:uFillTx/>
                <a:latin typeface="Calibri"/>
              </a:rPr>
              <a:t>, sans préjuger de la nature exacte, ni de l’origine spécifique, de ces </a:t>
            </a:r>
            <a:r>
              <a:rPr lang="fr-FR" sz="3200" b="0" i="1" u="none" strike="noStrike">
                <a:solidFill>
                  <a:schemeClr val="dk1"/>
                </a:solidFill>
                <a:effectLst/>
                <a:uFillTx/>
                <a:latin typeface="Calibri"/>
              </a:rPr>
              <a:t>anges.</a:t>
            </a:r>
            <a:endParaRPr lang="fr-FR" sz="3200" b="0" u="none" strike="noStrike">
              <a:solidFill>
                <a:schemeClr val="dk1"/>
              </a:solidFill>
              <a:effectLst/>
              <a:uFillTx/>
              <a:latin typeface="Calibri"/>
            </a:endParaRPr>
          </a:p>
        </p:txBody>
      </p:sp>
      <p:sp>
        <p:nvSpPr>
          <p:cNvPr id="95" name=""/>
          <p:cNvSpPr/>
          <p:nvPr/>
        </p:nvSpPr>
        <p:spPr>
          <a:xfrm>
            <a:off x="4455000" y="6300000"/>
            <a:ext cx="3823560" cy="42588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584F0602-E153-4762-B2BE-6C5A5E0CFD7E}" type="slidenum">
              <a:rPr lang="fr-FR" sz="2400" b="0" u="none" strike="noStrike">
                <a:solidFill>
                  <a:srgbClr val="000000"/>
                </a:solidFill>
                <a:effectLst/>
                <a:uFillTx/>
                <a:latin typeface="Times New Roman"/>
              </a:rPr>
              <a:t>8</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79DC7A80-2F90-49EB-AA9A-674EB30A5C67}" type="slidenum">
              <a:t>8</a:t>
            </a:fld>
          </a:p>
        </p:txBody>
      </p:sp>
    </p:spTree>
  </p:cSld>
  <p:transition>
    <p:fade thruBlk="true"/>
  </p:transition>
</p:sld>
</file>

<file path=ppt/slides/slide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p:nvPr>
        </p:nvSpPr>
        <p:spPr>
          <a:xfrm>
            <a:off x="457200" y="404640"/>
            <a:ext cx="8227080" cy="6190200"/>
          </a:xfrm>
          <a:prstGeom prst="rect">
            <a:avLst/>
          </a:prstGeom>
          <a:noFill/>
          <a:ln w="0">
            <a:noFill/>
          </a:ln>
        </p:spPr>
        <p:txBody>
          <a:bodyPr lIns="91440" tIns="45720" rIns="91440" bIns="45720" anchor="t">
            <a:noAutofit/>
          </a:bodyPr>
          <a:p>
            <a:pPr marL="343080" indent="-343080" algn="l" defTabSz="914400">
              <a:lnSpc>
                <a:spcPct val="100000"/>
              </a:lnSpc>
              <a:spcBef>
                <a:spcPts val="561"/>
              </a:spcBef>
              <a:buNone/>
              <a:tabLst>
                <a:tab pos="0" algn="l"/>
              </a:tabLst>
            </a:pPr>
            <a:r>
              <a:rPr lang="fr-FR" sz="2800" b="1" u="sng" strike="noStrike">
                <a:solidFill>
                  <a:schemeClr val="dk1"/>
                </a:solidFill>
                <a:effectLst/>
                <a:uFillTx/>
                <a:latin typeface="Calibri"/>
              </a:rPr>
              <a:t>Panel  de l’étude </a:t>
            </a:r>
            <a:r>
              <a:rPr lang="fr-FR" sz="2800" b="1" u="none" strike="noStrike">
                <a:solidFill>
                  <a:schemeClr val="dk1"/>
                </a:solidFill>
                <a:effectLst/>
                <a:uFillTx/>
                <a:latin typeface="Calibri"/>
              </a:rPr>
              <a:t>:</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sng" strike="noStrike">
                <a:solidFill>
                  <a:schemeClr val="dk1"/>
                </a:solidFill>
                <a:effectLst/>
                <a:uFillTx/>
                <a:latin typeface="Calibri"/>
              </a:rPr>
              <a:t>Population</a:t>
            </a:r>
            <a:r>
              <a:rPr lang="fr-FR" sz="2800" b="0" u="none" strike="noStrike">
                <a:solidFill>
                  <a:schemeClr val="dk1"/>
                </a:solidFill>
                <a:effectLst/>
                <a:uFillTx/>
                <a:latin typeface="Calibri"/>
              </a:rPr>
              <a:t> : </a:t>
            </a:r>
            <a:r>
              <a:rPr lang="fr-FR" sz="2800" b="1" u="none" strike="noStrike">
                <a:solidFill>
                  <a:schemeClr val="dk1"/>
                </a:solidFill>
                <a:effectLst/>
                <a:uFillTx/>
                <a:latin typeface="Calibri"/>
              </a:rPr>
              <a:t>777 cas ovnis rapportés, de juin 1944 à mai 2019</a:t>
            </a:r>
            <a:r>
              <a:rPr lang="fr-FR" sz="2800" b="0" u="none" strike="noStrike">
                <a:solidFill>
                  <a:schemeClr val="dk1"/>
                </a:solidFill>
                <a:effectLst/>
                <a:uFillTx/>
                <a:latin typeface="Calibri"/>
              </a:rPr>
              <a:t> ; </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sng" strike="noStrike">
                <a:solidFill>
                  <a:schemeClr val="dk1"/>
                </a:solidFill>
                <a:effectLst/>
                <a:uFillTx/>
                <a:latin typeface="Calibri"/>
              </a:rPr>
              <a:t>Variable de caractère</a:t>
            </a:r>
            <a:r>
              <a:rPr lang="fr-FR" sz="2800" b="0" u="none" strike="noStrike">
                <a:solidFill>
                  <a:schemeClr val="dk1"/>
                </a:solidFill>
                <a:effectLst/>
                <a:uFillTx/>
                <a:latin typeface="Calibri"/>
              </a:rPr>
              <a:t> : </a:t>
            </a:r>
            <a:r>
              <a:rPr lang="fr-FR" sz="2800" b="1" u="none" strike="noStrike">
                <a:solidFill>
                  <a:schemeClr val="dk1"/>
                </a:solidFill>
                <a:effectLst/>
                <a:uFillTx/>
                <a:latin typeface="Calibri"/>
              </a:rPr>
              <a:t>formel</a:t>
            </a:r>
            <a:r>
              <a:rPr lang="fr-FR" sz="2800" b="0" u="none" strike="noStrike">
                <a:solidFill>
                  <a:schemeClr val="dk1"/>
                </a:solidFill>
                <a:effectLst/>
                <a:uFillTx/>
                <a:latin typeface="Calibri"/>
              </a:rPr>
              <a:t> ;</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sng" strike="noStrike">
                <a:solidFill>
                  <a:schemeClr val="dk1"/>
                </a:solidFill>
                <a:effectLst/>
                <a:uFillTx/>
                <a:latin typeface="Calibri"/>
              </a:rPr>
              <a:t>Unité statistique de la population</a:t>
            </a:r>
            <a:r>
              <a:rPr lang="fr-FR" sz="2800" b="0" u="none" strike="noStrike">
                <a:solidFill>
                  <a:schemeClr val="dk1"/>
                </a:solidFill>
                <a:effectLst/>
                <a:uFillTx/>
                <a:latin typeface="Calibri"/>
              </a:rPr>
              <a:t> : </a:t>
            </a:r>
            <a:r>
              <a:rPr lang="fr-FR" sz="2800" b="1" u="none" strike="noStrike">
                <a:solidFill>
                  <a:schemeClr val="dk1"/>
                </a:solidFill>
                <a:effectLst/>
                <a:uFillTx/>
                <a:latin typeface="Calibri"/>
              </a:rPr>
              <a:t>le territoire communal </a:t>
            </a:r>
            <a:r>
              <a:rPr lang="fr-FR" sz="2800" b="0" u="none" strike="noStrike">
                <a:solidFill>
                  <a:schemeClr val="dk1"/>
                </a:solidFill>
                <a:effectLst/>
                <a:uFillTx/>
                <a:latin typeface="Calibri"/>
              </a:rPr>
              <a:t>;</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sng" strike="noStrike">
                <a:solidFill>
                  <a:schemeClr val="dk1"/>
                </a:solidFill>
                <a:effectLst/>
                <a:uFillTx/>
                <a:latin typeface="Calibri"/>
              </a:rPr>
              <a:t>Zonage</a:t>
            </a:r>
            <a:r>
              <a:rPr lang="fr-FR" sz="2800" b="0" u="none" strike="noStrike">
                <a:solidFill>
                  <a:schemeClr val="dk1"/>
                </a:solidFill>
                <a:effectLst/>
                <a:uFillTx/>
                <a:latin typeface="Calibri"/>
              </a:rPr>
              <a:t> : </a:t>
            </a:r>
            <a:r>
              <a:rPr lang="fr-FR" sz="2800" b="1" u="none" strike="noStrike">
                <a:solidFill>
                  <a:schemeClr val="dk1"/>
                </a:solidFill>
                <a:effectLst/>
                <a:uFillTx/>
                <a:latin typeface="Calibri"/>
              </a:rPr>
              <a:t>Les 5 départements normands </a:t>
            </a:r>
            <a:r>
              <a:rPr lang="fr-FR" sz="2800" b="0" u="none" strike="noStrike">
                <a:solidFill>
                  <a:schemeClr val="dk1"/>
                </a:solidFill>
                <a:effectLst/>
                <a:uFillTx/>
                <a:latin typeface="Calibri"/>
              </a:rPr>
              <a:t>du Calvados (14), de l’Eure (27), de la Manche (50), de l’Orne (61), Seine-Maritime (76).</a:t>
            </a:r>
            <a:endParaRPr lang="fr-FR" sz="2800" b="0" u="none" strike="noStrike">
              <a:solidFill>
                <a:schemeClr val="dk1"/>
              </a:solidFill>
              <a:effectLst/>
              <a:uFillTx/>
              <a:latin typeface="Calibri"/>
            </a:endParaRPr>
          </a:p>
          <a:p>
            <a:pPr indent="0" algn="l" defTabSz="914400">
              <a:lnSpc>
                <a:spcPct val="100000"/>
              </a:lnSpc>
              <a:spcBef>
                <a:spcPts val="561"/>
              </a:spcBef>
              <a:buNone/>
              <a:tabLst>
                <a:tab pos="0" algn="l"/>
              </a:tabLst>
            </a:pP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sng" strike="noStrike">
                <a:solidFill>
                  <a:schemeClr val="dk1"/>
                </a:solidFill>
                <a:effectLst/>
                <a:uFillTx/>
                <a:latin typeface="Calibri"/>
              </a:rPr>
              <a:t>Superficie</a:t>
            </a:r>
            <a:r>
              <a:rPr lang="fr-FR" sz="2800" b="0" u="none" strike="noStrike">
                <a:solidFill>
                  <a:schemeClr val="dk1"/>
                </a:solidFill>
                <a:effectLst/>
                <a:uFillTx/>
                <a:latin typeface="Calibri"/>
              </a:rPr>
              <a:t> : 29 955 km² </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sng" strike="noStrike">
                <a:solidFill>
                  <a:schemeClr val="dk1"/>
                </a:solidFill>
                <a:effectLst/>
                <a:uFillTx/>
                <a:latin typeface="Calibri"/>
              </a:rPr>
              <a:t>Peuplement</a:t>
            </a:r>
            <a:r>
              <a:rPr lang="fr-FR" sz="2800" b="0" u="none" strike="noStrike">
                <a:solidFill>
                  <a:schemeClr val="dk1"/>
                </a:solidFill>
                <a:effectLst/>
                <a:uFillTx/>
                <a:latin typeface="Calibri"/>
              </a:rPr>
              <a:t> : 3 325 000 hab, en 2019.</a:t>
            </a:r>
            <a:endParaRPr lang="fr-FR" sz="2800" b="0" u="none" strike="noStrike">
              <a:solidFill>
                <a:schemeClr val="dk1"/>
              </a:solidFill>
              <a:effectLst/>
              <a:uFillTx/>
              <a:latin typeface="Calibri"/>
            </a:endParaRPr>
          </a:p>
          <a:p>
            <a:pPr marL="343080" indent="-343080" algn="l" defTabSz="914400">
              <a:lnSpc>
                <a:spcPct val="100000"/>
              </a:lnSpc>
              <a:spcBef>
                <a:spcPts val="561"/>
              </a:spcBef>
              <a:buClr>
                <a:srgbClr val="000000"/>
              </a:buClr>
              <a:buFont typeface="Arial"/>
              <a:buChar char="•"/>
              <a:tabLst>
                <a:tab pos="0" algn="l"/>
              </a:tabLst>
            </a:pPr>
            <a:r>
              <a:rPr lang="fr-FR" sz="2800" b="0" u="sng" strike="noStrike">
                <a:solidFill>
                  <a:schemeClr val="dk1"/>
                </a:solidFill>
                <a:effectLst/>
                <a:uFillTx/>
                <a:latin typeface="Calibri"/>
              </a:rPr>
              <a:t>Densité moyenne </a:t>
            </a:r>
            <a:r>
              <a:rPr lang="fr-FR" sz="2800" b="0" u="none" strike="noStrike">
                <a:solidFill>
                  <a:schemeClr val="dk1"/>
                </a:solidFill>
                <a:effectLst/>
                <a:uFillTx/>
                <a:latin typeface="Calibri"/>
              </a:rPr>
              <a:t>:  111 hab./km²</a:t>
            </a:r>
            <a:endParaRPr lang="fr-FR" sz="2800" b="0" u="none" strike="noStrike">
              <a:solidFill>
                <a:schemeClr val="dk1"/>
              </a:solidFill>
              <a:effectLst/>
              <a:uFillTx/>
              <a:latin typeface="Calibri"/>
            </a:endParaRPr>
          </a:p>
          <a:p>
            <a:pPr indent="0" algn="l" defTabSz="914400">
              <a:lnSpc>
                <a:spcPct val="100000"/>
              </a:lnSpc>
              <a:spcBef>
                <a:spcPts val="561"/>
              </a:spcBef>
              <a:buNone/>
              <a:tabLst>
                <a:tab pos="0" algn="l"/>
              </a:tabLst>
            </a:pPr>
            <a:endParaRPr lang="fr-FR" sz="28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07A7856-DFAE-4669-9FEB-6219B403A051}" type="slidenum">
              <a:t>80</a:t>
            </a:fld>
          </a:p>
        </p:txBody>
      </p:sp>
    </p:spTree>
  </p:cSld>
  <p:transition>
    <p:fade thruBlk="true"/>
  </p:transition>
</p:sld>
</file>

<file path=ppt/slides/slide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PlaceHolder 1"/>
          <p:cNvSpPr>
            <a:spLocks noGrp="1"/>
          </p:cNvSpPr>
          <p:nvPr>
            <p:ph/>
          </p:nvPr>
        </p:nvSpPr>
        <p:spPr>
          <a:xfrm>
            <a:off x="457200" y="764640"/>
            <a:ext cx="8227080" cy="5358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49.49% des cas concernent des noosphères lumineuses (des organismes énergétiques)</a:t>
            </a:r>
            <a:br>
              <a:rPr sz="3200"/>
            </a:b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45.45% des cas concernent des engins ou objets (métalliques et manufacturés)</a:t>
            </a:r>
            <a:br>
              <a:rPr sz="3200"/>
            </a:b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pPr>
            <a:r>
              <a:rPr lang="fr-FR" sz="3200" b="1" u="none" strike="noStrike">
                <a:solidFill>
                  <a:schemeClr val="dk1"/>
                </a:solidFill>
                <a:effectLst/>
                <a:uFillTx/>
                <a:latin typeface="Calibri"/>
              </a:rPr>
              <a:t>05.05% des cas concernent des entités xénomorphes (des créatures protéiformes)</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5AD85C63-56D9-4B9E-B863-A9E468A39C7D}" type="slidenum">
              <a:t>81</a:t>
            </a:fld>
          </a:p>
        </p:txBody>
      </p:sp>
    </p:spTree>
  </p:cSld>
  <p:transition>
    <p:fade thruBlk="true"/>
  </p:transition>
</p:sld>
</file>

<file path=ppt/slides/slide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p:nvPr>
        </p:nvSpPr>
        <p:spPr>
          <a:xfrm>
            <a:off x="457200" y="404640"/>
            <a:ext cx="8227080" cy="5718960"/>
          </a:xfrm>
          <a:prstGeom prst="rect">
            <a:avLst/>
          </a:prstGeom>
          <a:noFill/>
          <a:ln w="0">
            <a:noFill/>
          </a:ln>
        </p:spPr>
        <p:txBody>
          <a:bodyPr lIns="91440" tIns="45720" rIns="91440" bIns="45720" anchor="t">
            <a:normAutofit/>
          </a:bodyPr>
          <a:p>
            <a:pPr marL="343080" indent="-343080" algn="l" defTabSz="914400">
              <a:lnSpc>
                <a:spcPct val="100000"/>
              </a:lnSpc>
              <a:spcBef>
                <a:spcPts val="641"/>
              </a:spcBef>
              <a:buNone/>
              <a:tabLst>
                <a:tab pos="0" algn="l"/>
              </a:tabLst>
            </a:pPr>
            <a:r>
              <a:rPr lang="fr-FR" sz="3200" b="1" u="none" strike="noStrike">
                <a:solidFill>
                  <a:schemeClr val="dk1"/>
                </a:solidFill>
                <a:effectLst/>
                <a:uFillTx/>
                <a:latin typeface="Calibri"/>
              </a:rPr>
              <a:t>Les Rencontres Rapprochées 123</a:t>
            </a: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Ces intrusions allogènes aux comportements discrets et actions furtives se développent selon trois modes opératoires de base :</a:t>
            </a:r>
            <a:br>
              <a:rPr sz="3200"/>
            </a:br>
            <a:r>
              <a:rPr lang="fr-FR" sz="3200" b="0"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01/ les rencontres rapprochées de Type 1 ou RR1 :</a:t>
            </a:r>
            <a:br>
              <a:rPr sz="3200"/>
            </a:br>
            <a:r>
              <a:rPr lang="fr-FR" sz="3200" b="0" u="none" strike="noStrike">
                <a:solidFill>
                  <a:schemeClr val="dk1"/>
                </a:solidFill>
                <a:effectLst/>
                <a:uFillTx/>
                <a:latin typeface="Calibri"/>
              </a:rPr>
              <a:t>rencontres rapprochées avec des organismes ou des objets non-identifiés qui sont en déplacement et en exploration.</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D177752-A4C9-4BBD-B915-333215F8EA82}" type="slidenum">
              <a:t>82</a:t>
            </a:fld>
          </a:p>
        </p:txBody>
      </p:sp>
    </p:spTree>
  </p:cSld>
  <p:transition>
    <p:fade thruBlk="true"/>
  </p:transition>
</p:sld>
</file>

<file path=ppt/slides/slide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p:nvPr>
        </p:nvSpPr>
        <p:spPr>
          <a:xfrm>
            <a:off x="457200" y="548640"/>
            <a:ext cx="8227080" cy="557496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02/ les rencontres rapprochées de Type 2 ou RR2 : </a:t>
            </a:r>
            <a:br>
              <a:rPr sz="3200"/>
            </a:br>
            <a:r>
              <a:rPr lang="fr-FR" sz="3200" b="0" u="none" strike="noStrike">
                <a:solidFill>
                  <a:schemeClr val="dk1"/>
                </a:solidFill>
                <a:effectLst/>
                <a:uFillTx/>
                <a:latin typeface="Calibri"/>
              </a:rPr>
              <a:t>rencontres rapprochées avec des organismes ou des objets non-identifiés qui sont en situation et en activité.</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03/ les rencontres rapprochées de Type 3 ou RR3 : </a:t>
            </a:r>
            <a:br>
              <a:rPr sz="3200"/>
            </a:br>
            <a:r>
              <a:rPr lang="fr-FR" sz="3200" b="0" u="none" strike="noStrike">
                <a:solidFill>
                  <a:schemeClr val="dk1"/>
                </a:solidFill>
                <a:effectLst/>
                <a:uFillTx/>
                <a:latin typeface="Calibri"/>
              </a:rPr>
              <a:t>rencontres rapprochées avec des organismes ou des objets non-identifiés qui interfèrent avec leur environnement ou avec les témoins. </a:t>
            </a: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FD34D3B7-598F-4664-BBE2-7C31BAF5957B}" type="slidenum">
              <a:t>83</a:t>
            </a:fld>
          </a:p>
        </p:txBody>
      </p:sp>
    </p:spTree>
  </p:cSld>
  <p:transition>
    <p:fade thruBlk="true"/>
  </p:transition>
</p:sld>
</file>

<file path=ppt/slides/slide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Image/016/Les Rencontres Rapprochées 123</a:t>
            </a:r>
            <a:endParaRPr lang="fr-FR" sz="3600" b="0" u="none" strike="noStrike">
              <a:solidFill>
                <a:schemeClr val="dk1"/>
              </a:solidFill>
              <a:effectLst/>
              <a:uFillTx/>
              <a:latin typeface="Calibri"/>
            </a:endParaRPr>
          </a:p>
        </p:txBody>
      </p:sp>
      <p:pic>
        <p:nvPicPr>
          <p:cNvPr id="205" name="Espace réservé du contenu 3" descr="16 LES RENCONTRES RAPPROCHEES RR123.jpg"/>
          <p:cNvPicPr/>
          <p:nvPr/>
        </p:nvPicPr>
        <p:blipFill>
          <a:blip r:embed="rId1"/>
          <a:stretch/>
        </p:blipFill>
        <p:spPr>
          <a:xfrm>
            <a:off x="1619640" y="1463760"/>
            <a:ext cx="5974200" cy="5198760"/>
          </a:xfrm>
          <a:prstGeom prst="rect">
            <a:avLst/>
          </a:prstGeom>
          <a:noFill/>
          <a:ln w="0">
            <a:noFill/>
          </a:ln>
        </p:spPr>
      </p:pic>
      <p:sp>
        <p:nvSpPr>
          <p:cNvPr id="3" name="PlaceHolder 2"/>
          <p:cNvSpPr>
            <a:spLocks noGrp="1"/>
          </p:cNvSpPr>
          <p:nvPr>
            <p:ph type="sldNum" idx="36"/>
          </p:nvPr>
        </p:nvSpPr>
        <p:spPr/>
        <p:txBody>
          <a:bodyPr/>
          <a:p>
            <a:fld id="{0249A896-E3E3-447E-87F0-4715FC9ECC9A}" type="slidenum">
              <a:t>84</a:t>
            </a:fld>
          </a:p>
        </p:txBody>
      </p:sp>
    </p:spTree>
  </p:cSld>
  <p:transition>
    <p:fade thruBlk="true"/>
  </p:transition>
</p:sld>
</file>

<file path=ppt/slides/slide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title"/>
          </p:nvPr>
        </p:nvSpPr>
        <p:spPr>
          <a:xfrm>
            <a:off x="457200" y="274680"/>
            <a:ext cx="8227080" cy="1140480"/>
          </a:xfrm>
          <a:prstGeom prst="rect">
            <a:avLst/>
          </a:prstGeom>
          <a:noFill/>
          <a:ln w="0">
            <a:noFill/>
          </a:ln>
        </p:spPr>
        <p:txBody>
          <a:bodyPr lIns="91440" tIns="45720" rIns="91440" bIns="45720" anchor="ctr">
            <a:normAutofit fontScale="85000" lnSpcReduction="9999"/>
          </a:bodyPr>
          <a:p>
            <a:pPr indent="0" algn="ctr" defTabSz="914400">
              <a:lnSpc>
                <a:spcPct val="100000"/>
              </a:lnSpc>
              <a:buNone/>
              <a:tabLst>
                <a:tab pos="0" algn="l"/>
              </a:tabLst>
            </a:pPr>
            <a:r>
              <a:rPr lang="fr-FR" sz="4400" b="1" u="none" strike="noStrike">
                <a:solidFill>
                  <a:schemeClr val="dk1"/>
                </a:solidFill>
                <a:effectLst/>
                <a:uFillTx/>
                <a:latin typeface="Calibri"/>
              </a:rPr>
              <a:t>Les</a:t>
            </a:r>
            <a:r>
              <a:rPr lang="fr-FR" sz="4400" b="0" u="none" strike="noStrike">
                <a:solidFill>
                  <a:schemeClr val="dk1"/>
                </a:solidFill>
                <a:effectLst/>
                <a:uFillTx/>
                <a:latin typeface="Calibri"/>
              </a:rPr>
              <a:t> </a:t>
            </a:r>
            <a:r>
              <a:rPr lang="fr-FR" sz="4400" b="1" u="none" strike="noStrike">
                <a:solidFill>
                  <a:schemeClr val="dk1"/>
                </a:solidFill>
                <a:effectLst/>
                <a:uFillTx/>
                <a:latin typeface="Calibri"/>
              </a:rPr>
              <a:t>noosphère lumineuses :</a:t>
            </a:r>
            <a:br>
              <a:rPr sz="4400"/>
            </a:br>
            <a:r>
              <a:rPr lang="fr-FR" sz="4000" b="1" i="1" u="none" strike="noStrike">
                <a:solidFill>
                  <a:schemeClr val="dk1"/>
                </a:solidFill>
                <a:effectLst/>
                <a:uFillTx/>
                <a:latin typeface="Calibri"/>
              </a:rPr>
              <a:t>Image/017/Noosphères</a:t>
            </a:r>
            <a:r>
              <a:rPr lang="fr-FR" sz="4000" b="0" u="none" strike="noStrike">
                <a:solidFill>
                  <a:schemeClr val="dk1"/>
                </a:solidFill>
                <a:effectLst/>
                <a:uFillTx/>
                <a:latin typeface="Calibri"/>
              </a:rPr>
              <a:t> </a:t>
            </a:r>
            <a:r>
              <a:rPr lang="fr-FR" sz="4000" b="1" i="1" u="none" strike="noStrike">
                <a:solidFill>
                  <a:schemeClr val="dk1"/>
                </a:solidFill>
                <a:effectLst/>
                <a:uFillTx/>
                <a:latin typeface="Calibri"/>
              </a:rPr>
              <a:t>01</a:t>
            </a:r>
            <a:endParaRPr lang="fr-FR" sz="4000" b="0" u="none" strike="noStrike">
              <a:solidFill>
                <a:schemeClr val="dk1"/>
              </a:solidFill>
              <a:effectLst/>
              <a:uFillTx/>
              <a:latin typeface="Calibri"/>
            </a:endParaRPr>
          </a:p>
        </p:txBody>
      </p:sp>
      <p:pic>
        <p:nvPicPr>
          <p:cNvPr id="207" name="Espace réservé du contenu 3" descr="17 NOOSPHERES 01.jpg"/>
          <p:cNvPicPr/>
          <p:nvPr/>
        </p:nvPicPr>
        <p:blipFill>
          <a:blip r:embed="rId1"/>
          <a:stretch/>
        </p:blipFill>
        <p:spPr>
          <a:xfrm>
            <a:off x="483120" y="1636560"/>
            <a:ext cx="8190720" cy="4814280"/>
          </a:xfrm>
          <a:prstGeom prst="rect">
            <a:avLst/>
          </a:prstGeom>
          <a:noFill/>
          <a:ln w="0">
            <a:noFill/>
          </a:ln>
        </p:spPr>
      </p:pic>
      <p:sp>
        <p:nvSpPr>
          <p:cNvPr id="3" name="PlaceHolder 2"/>
          <p:cNvSpPr>
            <a:spLocks noGrp="1"/>
          </p:cNvSpPr>
          <p:nvPr>
            <p:ph type="sldNum" idx="36"/>
          </p:nvPr>
        </p:nvSpPr>
        <p:spPr/>
        <p:txBody>
          <a:bodyPr/>
          <a:p>
            <a:fld id="{5441608C-31A8-4C70-98BE-1FF151D76972}" type="slidenum">
              <a:t>85</a:t>
            </a:fld>
          </a:p>
        </p:txBody>
      </p:sp>
    </p:spTree>
  </p:cSld>
  <p:transition>
    <p:fade thruBlk="true"/>
  </p:transition>
</p:sld>
</file>

<file path=ppt/slides/slide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type="title"/>
          </p:nvPr>
        </p:nvSpPr>
        <p:spPr>
          <a:xfrm>
            <a:off x="457200" y="188640"/>
            <a:ext cx="8227080" cy="93852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Image/018/Noosphères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02</a:t>
            </a:r>
            <a:endParaRPr lang="fr-FR" sz="3600" b="0" u="none" strike="noStrike">
              <a:solidFill>
                <a:schemeClr val="dk1"/>
              </a:solidFill>
              <a:effectLst/>
              <a:uFillTx/>
              <a:latin typeface="Calibri"/>
            </a:endParaRPr>
          </a:p>
        </p:txBody>
      </p:sp>
      <p:pic>
        <p:nvPicPr>
          <p:cNvPr id="209" name="Espace réservé du contenu 3" descr="18 NOOSPHERES 02.jpg"/>
          <p:cNvPicPr/>
          <p:nvPr/>
        </p:nvPicPr>
        <p:blipFill>
          <a:blip r:embed="rId1"/>
          <a:stretch/>
        </p:blipFill>
        <p:spPr>
          <a:xfrm>
            <a:off x="467640" y="1124640"/>
            <a:ext cx="8207640" cy="4126680"/>
          </a:xfrm>
          <a:prstGeom prst="rect">
            <a:avLst/>
          </a:prstGeom>
          <a:noFill/>
          <a:ln w="0">
            <a:noFill/>
          </a:ln>
        </p:spPr>
      </p:pic>
      <p:sp>
        <p:nvSpPr>
          <p:cNvPr id="210" name="Rectangle 4"/>
          <p:cNvSpPr/>
          <p:nvPr/>
        </p:nvSpPr>
        <p:spPr>
          <a:xfrm>
            <a:off x="395640" y="5373360"/>
            <a:ext cx="8278560" cy="1382400"/>
          </a:xfrm>
          <a:prstGeom prst="rect">
            <a:avLst/>
          </a:prstGeom>
          <a:noFill/>
          <a:ln w="0">
            <a:noFill/>
          </a:ln>
        </p:spPr>
        <p:style>
          <a:lnRef idx="0"/>
          <a:fillRef idx="0"/>
          <a:effectRef idx="0"/>
          <a:fontRef idx="minor"/>
        </p:style>
        <p:txBody>
          <a:bodyPr lIns="90000" tIns="45000" rIns="90000" bIns="45000" anchor="t">
            <a:spAutoFit/>
          </a:bodyPr>
          <a:p>
            <a:pPr defTabSz="914400">
              <a:lnSpc>
                <a:spcPct val="100000"/>
              </a:lnSpc>
            </a:pPr>
            <a:r>
              <a:rPr lang="fr-FR" sz="2800" b="0" u="none" strike="noStrike">
                <a:solidFill>
                  <a:schemeClr val="dk1"/>
                </a:solidFill>
                <a:effectLst/>
                <a:uFillTx/>
                <a:latin typeface="Calibri"/>
              </a:rPr>
              <a:t>Noosphères apparues au niveau du sol, au pied d’une haie d’arbres, située à 15 m. - Poste de vigie du Chemin Perdu 14860.</a:t>
            </a:r>
            <a:endParaRPr lang="fr-FR" sz="28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FC3A2C95-7F0D-4D3C-9150-4C7D91A6B824}" type="slidenum">
              <a:t>86</a:t>
            </a:fld>
          </a:p>
        </p:txBody>
      </p:sp>
    </p:spTree>
  </p:cSld>
  <p:transition>
    <p:fade thruBlk="true"/>
  </p:transition>
</p:sld>
</file>

<file path=ppt/slides/slide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Image/019/Noosphères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03</a:t>
            </a:r>
            <a:endParaRPr lang="fr-FR" sz="3600" b="0" u="none" strike="noStrike">
              <a:solidFill>
                <a:schemeClr val="dk1"/>
              </a:solidFill>
              <a:effectLst/>
              <a:uFillTx/>
              <a:latin typeface="Calibri"/>
            </a:endParaRPr>
          </a:p>
        </p:txBody>
      </p:sp>
      <p:pic>
        <p:nvPicPr>
          <p:cNvPr id="212" name="Espace réservé du contenu 3" descr="19 NOOSPHERES 03.jpg"/>
          <p:cNvPicPr/>
          <p:nvPr/>
        </p:nvPicPr>
        <p:blipFill>
          <a:blip r:embed="rId1"/>
          <a:stretch/>
        </p:blipFill>
        <p:spPr>
          <a:xfrm>
            <a:off x="629280" y="1094040"/>
            <a:ext cx="7867080" cy="4492800"/>
          </a:xfrm>
          <a:prstGeom prst="rect">
            <a:avLst/>
          </a:prstGeom>
          <a:noFill/>
          <a:ln w="0">
            <a:noFill/>
          </a:ln>
        </p:spPr>
      </p:pic>
      <p:sp>
        <p:nvSpPr>
          <p:cNvPr id="213" name="Rectangle 4"/>
          <p:cNvSpPr/>
          <p:nvPr/>
        </p:nvSpPr>
        <p:spPr>
          <a:xfrm>
            <a:off x="251640" y="5661360"/>
            <a:ext cx="8638560" cy="95148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fr-FR" sz="2800" b="0" i="1" u="none" strike="noStrike">
                <a:solidFill>
                  <a:schemeClr val="dk1"/>
                </a:solidFill>
                <a:effectLst/>
                <a:uFillTx/>
                <a:latin typeface="Calibri"/>
              </a:rPr>
              <a:t>(voir les autres photos au Chapitre 29 - La Noosdiversité, des Chroniques Stellaires 1 et 2 - Eklablog)</a:t>
            </a:r>
            <a:endParaRPr lang="fr-FR" sz="28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D5A3BECB-C67F-49E3-BFC8-6B1BD62FA82D}" type="slidenum">
              <a:t>87</a:t>
            </a:fld>
          </a:p>
        </p:txBody>
      </p:sp>
    </p:spTree>
  </p:cSld>
  <p:transition>
    <p:fade thruBlk="true"/>
  </p:transition>
</p:sld>
</file>

<file path=ppt/slides/slide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type="title"/>
          </p:nvPr>
        </p:nvSpPr>
        <p:spPr>
          <a:xfrm>
            <a:off x="457200" y="216000"/>
            <a:ext cx="8227080" cy="906120"/>
          </a:xfrm>
          <a:prstGeom prst="rect">
            <a:avLst/>
          </a:prstGeom>
          <a:noFill/>
          <a:ln w="0">
            <a:noFill/>
          </a:ln>
        </p:spPr>
        <p:txBody>
          <a:bodyPr lIns="91440" tIns="45720" rIns="91440" bIns="45720" anchor="ctr">
            <a:no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Image/020/Noosphères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0</a:t>
            </a:r>
            <a:r>
              <a:rPr lang="fr-FR" sz="3600" b="0" i="1" u="none" strike="noStrike">
                <a:solidFill>
                  <a:schemeClr val="dk1"/>
                </a:solidFill>
                <a:effectLst/>
                <a:uFillTx/>
                <a:latin typeface="Calibri"/>
              </a:rPr>
              <a:t>4</a:t>
            </a:r>
            <a:endParaRPr lang="fr-FR" sz="3600" b="0" u="none" strike="noStrike">
              <a:solidFill>
                <a:schemeClr val="dk1"/>
              </a:solidFill>
              <a:effectLst/>
              <a:uFillTx/>
              <a:latin typeface="Calibri"/>
            </a:endParaRPr>
          </a:p>
        </p:txBody>
      </p:sp>
      <p:pic>
        <p:nvPicPr>
          <p:cNvPr id="215" name="Espace réservé du contenu 3" descr="20 NOOSPHERE 04.jpg"/>
          <p:cNvPicPr/>
          <p:nvPr/>
        </p:nvPicPr>
        <p:blipFill>
          <a:blip r:embed="rId1"/>
          <a:stretch/>
        </p:blipFill>
        <p:spPr>
          <a:xfrm>
            <a:off x="457200" y="1845000"/>
            <a:ext cx="8227080" cy="3356640"/>
          </a:xfrm>
          <a:prstGeom prst="rect">
            <a:avLst/>
          </a:prstGeom>
          <a:noFill/>
          <a:ln w="0">
            <a:noFill/>
          </a:ln>
        </p:spPr>
      </p:pic>
      <p:sp>
        <p:nvSpPr>
          <p:cNvPr id="3" name="PlaceHolder 2"/>
          <p:cNvSpPr>
            <a:spLocks noGrp="1"/>
          </p:cNvSpPr>
          <p:nvPr>
            <p:ph type="sldNum" idx="36"/>
          </p:nvPr>
        </p:nvSpPr>
        <p:spPr/>
        <p:txBody>
          <a:bodyPr/>
          <a:p>
            <a:fld id="{8D271851-96B5-4C19-B6B1-1526B9A11B98}" type="slidenum">
              <a:t>88</a:t>
            </a:fld>
          </a:p>
        </p:txBody>
      </p:sp>
    </p:spTree>
  </p:cSld>
  <p:transition>
    <p:fade thruBlk="true"/>
  </p:transition>
</p:sld>
</file>

<file path=ppt/slides/slide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type="title"/>
          </p:nvPr>
        </p:nvSpPr>
        <p:spPr>
          <a:xfrm>
            <a:off x="457200" y="274680"/>
            <a:ext cx="8227080" cy="847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Image/021/Noosphères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05</a:t>
            </a:r>
            <a:endParaRPr lang="fr-FR" sz="3600" b="0" u="none" strike="noStrike">
              <a:solidFill>
                <a:schemeClr val="dk1"/>
              </a:solidFill>
              <a:effectLst/>
              <a:uFillTx/>
              <a:latin typeface="Calibri"/>
            </a:endParaRPr>
          </a:p>
        </p:txBody>
      </p:sp>
      <p:pic>
        <p:nvPicPr>
          <p:cNvPr id="217" name="Espace réservé du contenu 3" descr="21 NOOSPHERE 05.jpg"/>
          <p:cNvPicPr/>
          <p:nvPr/>
        </p:nvPicPr>
        <p:blipFill>
          <a:blip r:embed="rId1"/>
          <a:stretch/>
        </p:blipFill>
        <p:spPr>
          <a:xfrm>
            <a:off x="1187640" y="1089720"/>
            <a:ext cx="6766200" cy="5544720"/>
          </a:xfrm>
          <a:prstGeom prst="rect">
            <a:avLst/>
          </a:prstGeom>
          <a:noFill/>
          <a:ln w="0">
            <a:noFill/>
          </a:ln>
        </p:spPr>
      </p:pic>
      <p:sp>
        <p:nvSpPr>
          <p:cNvPr id="3" name="PlaceHolder 2"/>
          <p:cNvSpPr>
            <a:spLocks noGrp="1"/>
          </p:cNvSpPr>
          <p:nvPr>
            <p:ph type="sldNum" idx="36"/>
          </p:nvPr>
        </p:nvSpPr>
        <p:spPr/>
        <p:txBody>
          <a:bodyPr/>
          <a:p>
            <a:fld id="{54EE900E-2B3A-42B4-9547-10D4150D7EAC}" type="slidenum">
              <a:t>89</a:t>
            </a:fld>
          </a:p>
        </p:txBody>
      </p:sp>
    </p:spTree>
  </p:cSld>
  <p:transition>
    <p:fade thruBlk="tru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PlaceHolder 1"/>
          <p:cNvSpPr>
            <a:spLocks noGrp="1"/>
          </p:cNvSpPr>
          <p:nvPr>
            <p:ph/>
          </p:nvPr>
        </p:nvSpPr>
        <p:spPr>
          <a:xfrm>
            <a:off x="457200" y="1052640"/>
            <a:ext cx="8227080" cy="5070960"/>
          </a:xfrm>
          <a:prstGeom prst="rect">
            <a:avLst/>
          </a:prstGeom>
          <a:noFill/>
          <a:ln w="0">
            <a:noFill/>
          </a:ln>
        </p:spPr>
        <p:txBody>
          <a:bodyPr lIns="91440" tIns="45720" rIns="91440" bIns="45720" anchor="t">
            <a:noAutofit/>
          </a:bodyPr>
          <a:p>
            <a:pPr marL="343080" indent="-343080" algn="l" defTabSz="914400">
              <a:lnSpc>
                <a:spcPct val="100000"/>
              </a:lnSpc>
              <a:spcBef>
                <a:spcPts val="641"/>
              </a:spcBef>
              <a:buClr>
                <a:srgbClr val="000000"/>
              </a:buClr>
              <a:buFont typeface="Arial"/>
              <a:buChar char="•"/>
            </a:pPr>
            <a:r>
              <a:rPr lang="fr-FR" sz="3200" b="0" u="none" strike="noStrike">
                <a:solidFill>
                  <a:schemeClr val="dk1"/>
                </a:solidFill>
                <a:effectLst/>
                <a:uFillTx/>
                <a:latin typeface="Calibri"/>
              </a:rPr>
              <a:t>(ils identifiaient, en autres, les implants et les glyphes corporels des </a:t>
            </a:r>
            <a:r>
              <a:rPr lang="fr-FR" sz="3200" b="0" i="1" u="none" strike="noStrike">
                <a:solidFill>
                  <a:schemeClr val="dk1"/>
                </a:solidFill>
                <a:effectLst/>
                <a:uFillTx/>
                <a:latin typeface="Calibri"/>
              </a:rPr>
              <a:t>enlevés ou des élevés ou élus angéliques</a:t>
            </a:r>
            <a:r>
              <a:rPr lang="fr-FR" sz="3200" b="0" u="none" strike="noStrike">
                <a:solidFill>
                  <a:schemeClr val="dk1"/>
                </a:solidFill>
                <a:effectLst/>
                <a:uFillTx/>
                <a:latin typeface="Calibri"/>
              </a:rPr>
              <a:t> à des marques de possession / visitation, dans tous les sens du terme.)</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br>
              <a:rPr sz="3200"/>
            </a:br>
            <a:endParaRPr lang="fr-FR" sz="3200" b="0" u="none" strike="noStrike">
              <a:solidFill>
                <a:schemeClr val="dk1"/>
              </a:solidFill>
              <a:effectLst/>
              <a:uFillTx/>
              <a:latin typeface="Calibri"/>
            </a:endParaRPr>
          </a:p>
          <a:p>
            <a:pPr marL="343080" indent="-343080" algn="l" defTabSz="914400">
              <a:lnSpc>
                <a:spcPct val="100000"/>
              </a:lnSpc>
              <a:spcBef>
                <a:spcPts val="641"/>
              </a:spcBef>
              <a:buClr>
                <a:srgbClr val="000000"/>
              </a:buClr>
              <a:buFont typeface="Arial"/>
              <a:buChar char="•"/>
              <a:tabLst>
                <a:tab pos="0" algn="l"/>
              </a:tabLst>
            </a:pPr>
            <a:r>
              <a:rPr lang="fr-FR" sz="3200" b="0" u="none" strike="noStrike">
                <a:solidFill>
                  <a:schemeClr val="dk1"/>
                </a:solidFill>
                <a:effectLst/>
                <a:uFillTx/>
                <a:latin typeface="Calibri"/>
              </a:rPr>
              <a:t>« </a:t>
            </a:r>
            <a:r>
              <a:rPr lang="fr-FR" sz="3200" b="0" i="1" u="none" strike="noStrike">
                <a:solidFill>
                  <a:schemeClr val="dk1"/>
                </a:solidFill>
                <a:effectLst/>
                <a:uFillTx/>
                <a:latin typeface="Calibri"/>
              </a:rPr>
              <a:t>Selon John Keel, L'ufologie est juste un autre nom donné à la démonologie. »</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97" name=""/>
          <p:cNvSpPr/>
          <p:nvPr/>
        </p:nvSpPr>
        <p:spPr>
          <a:xfrm>
            <a:off x="4320000" y="6052680"/>
            <a:ext cx="3823560" cy="425880"/>
          </a:xfrm>
          <a:prstGeom prst="rect">
            <a:avLst/>
          </a:prstGeom>
          <a:noFill/>
          <a:ln w="0">
            <a:noFill/>
          </a:ln>
        </p:spPr>
        <p:style>
          <a:lnRef idx="0"/>
          <a:fillRef idx="0"/>
          <a:effectRef idx="0"/>
          <a:fontRef idx="minor"/>
        </p:style>
        <p:txBody>
          <a:bodyPr wrap="none" lIns="90000" tIns="45000" rIns="90000" bIns="45000" anchor="t">
            <a:spAutoFit/>
          </a:bodyPr>
          <a:p>
            <a:pPr>
              <a:lnSpc>
                <a:spcPct val="100000"/>
              </a:lnSpc>
            </a:pPr>
            <a:fld id="{1C73A8E3-7C56-4C14-A1DC-4EC14903C20E}" type="slidenum">
              <a:rPr lang="fr-FR" sz="2400" b="0" u="none" strike="noStrike">
                <a:solidFill>
                  <a:srgbClr val="000000"/>
                </a:solidFill>
                <a:effectLst/>
                <a:uFillTx/>
                <a:latin typeface="Times New Roman"/>
              </a:rPr>
              <a:t>8</a:t>
            </a:fld>
            <a:endParaRPr lang="fr-FR" sz="24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6A610186-9964-4973-8BA4-268DE93C6B6E}" type="slidenum">
              <a:t>9</a:t>
            </a:fld>
          </a:p>
        </p:txBody>
      </p:sp>
    </p:spTree>
  </p:cSld>
  <p:transition>
    <p:fade thruBlk="true"/>
  </p:transition>
</p:sld>
</file>

<file path=ppt/slides/slide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457200" y="274680"/>
            <a:ext cx="8227080" cy="919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Image/022/Noosphères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06</a:t>
            </a:r>
            <a:endParaRPr lang="fr-FR" sz="3600" b="0" u="none" strike="noStrike">
              <a:solidFill>
                <a:schemeClr val="dk1"/>
              </a:solidFill>
              <a:effectLst/>
              <a:uFillTx/>
              <a:latin typeface="Calibri"/>
            </a:endParaRPr>
          </a:p>
        </p:txBody>
      </p:sp>
      <p:pic>
        <p:nvPicPr>
          <p:cNvPr id="219" name="Espace réservé du contenu 3" descr="22 NOOSPHERE 06.jpg"/>
          <p:cNvPicPr/>
          <p:nvPr/>
        </p:nvPicPr>
        <p:blipFill>
          <a:blip r:embed="rId1"/>
          <a:stretch/>
        </p:blipFill>
        <p:spPr>
          <a:xfrm>
            <a:off x="1259640" y="1027440"/>
            <a:ext cx="6622200" cy="5668920"/>
          </a:xfrm>
          <a:prstGeom prst="rect">
            <a:avLst/>
          </a:prstGeom>
          <a:noFill/>
          <a:ln w="0">
            <a:noFill/>
          </a:ln>
        </p:spPr>
      </p:pic>
      <p:sp>
        <p:nvSpPr>
          <p:cNvPr id="3" name="PlaceHolder 2"/>
          <p:cNvSpPr>
            <a:spLocks noGrp="1"/>
          </p:cNvSpPr>
          <p:nvPr>
            <p:ph type="sldNum" idx="36"/>
          </p:nvPr>
        </p:nvSpPr>
        <p:spPr/>
        <p:txBody>
          <a:bodyPr/>
          <a:p>
            <a:fld id="{88DF0620-FBCE-403E-9F12-AFFA2C91FB9D}" type="slidenum">
              <a:t>90</a:t>
            </a:fld>
          </a:p>
        </p:txBody>
      </p:sp>
    </p:spTree>
  </p:cSld>
  <p:transition>
    <p:fade thruBlk="true"/>
  </p:transition>
</p:sld>
</file>

<file path=ppt/slides/slide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457200" y="274680"/>
            <a:ext cx="8227080" cy="847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Image/023/Noosphères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07</a:t>
            </a:r>
            <a:endParaRPr lang="fr-FR" sz="3600" b="0" u="none" strike="noStrike">
              <a:solidFill>
                <a:schemeClr val="dk1"/>
              </a:solidFill>
              <a:effectLst/>
              <a:uFillTx/>
              <a:latin typeface="Calibri"/>
            </a:endParaRPr>
          </a:p>
        </p:txBody>
      </p:sp>
      <p:pic>
        <p:nvPicPr>
          <p:cNvPr id="221" name="Espace réservé du contenu 3" descr="23 NOOSPHERE 07.jpg"/>
          <p:cNvPicPr/>
          <p:nvPr/>
        </p:nvPicPr>
        <p:blipFill>
          <a:blip r:embed="rId1"/>
          <a:stretch/>
        </p:blipFill>
        <p:spPr>
          <a:xfrm>
            <a:off x="457200" y="1268640"/>
            <a:ext cx="8227080" cy="3602520"/>
          </a:xfrm>
          <a:prstGeom prst="rect">
            <a:avLst/>
          </a:prstGeom>
          <a:noFill/>
          <a:ln w="0">
            <a:noFill/>
          </a:ln>
        </p:spPr>
      </p:pic>
      <p:sp>
        <p:nvSpPr>
          <p:cNvPr id="222" name="Rectangle 4"/>
          <p:cNvSpPr/>
          <p:nvPr/>
        </p:nvSpPr>
        <p:spPr>
          <a:xfrm>
            <a:off x="467640" y="4869000"/>
            <a:ext cx="8278560" cy="1567080"/>
          </a:xfrm>
          <a:prstGeom prst="rect">
            <a:avLst/>
          </a:prstGeom>
          <a:noFill/>
          <a:ln w="0">
            <a:noFill/>
          </a:ln>
        </p:spPr>
        <p:style>
          <a:lnRef idx="0"/>
          <a:fillRef idx="0"/>
          <a:effectRef idx="0"/>
          <a:fontRef idx="minor"/>
        </p:style>
        <p:txBody>
          <a:bodyPr lIns="90000" tIns="45000" rIns="90000" bIns="45000" anchor="t">
            <a:spAutoFit/>
          </a:bodyPr>
          <a:p>
            <a:pPr algn="ctr" defTabSz="914400">
              <a:lnSpc>
                <a:spcPct val="100000"/>
              </a:lnSpc>
            </a:pPr>
            <a:r>
              <a:rPr lang="fr-FR" sz="3200" b="0" u="none" strike="noStrike">
                <a:solidFill>
                  <a:schemeClr val="dk1"/>
                </a:solidFill>
                <a:effectLst/>
                <a:uFillTx/>
                <a:latin typeface="Calibri"/>
              </a:rPr>
              <a:t>Les 2 Guetteurs-Observateurs seront sous l’emprise hypnotique de cette noosphère qui pulsait et clignotait très rapidement.</a:t>
            </a:r>
            <a:endParaRPr lang="fr-FR" sz="3200" b="0" u="none" strike="noStrike">
              <a:solidFill>
                <a:srgbClr val="000000"/>
              </a:solidFill>
              <a:effectLst/>
              <a:uFillTx/>
              <a:latin typeface="Arial"/>
            </a:endParaRPr>
          </a:p>
        </p:txBody>
      </p:sp>
      <p:sp>
        <p:nvSpPr>
          <p:cNvPr id="3" name="PlaceHolder 2"/>
          <p:cNvSpPr>
            <a:spLocks noGrp="1"/>
          </p:cNvSpPr>
          <p:nvPr>
            <p:ph type="sldNum" idx="36"/>
          </p:nvPr>
        </p:nvSpPr>
        <p:spPr/>
        <p:txBody>
          <a:bodyPr/>
          <a:p>
            <a:fld id="{0ED0F5FC-1899-4EFF-ABB4-3ED95531F3DF}" type="slidenum">
              <a:t>91</a:t>
            </a:fld>
          </a:p>
        </p:txBody>
      </p:sp>
    </p:spTree>
  </p:cSld>
  <p:transition>
    <p:fade thruBlk="true"/>
  </p:transition>
</p:sld>
</file>

<file path=ppt/slides/slide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title"/>
          </p:nvPr>
        </p:nvSpPr>
        <p:spPr>
          <a:xfrm>
            <a:off x="457200" y="11664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Image/024/Noosphères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08</a:t>
            </a:r>
            <a:endParaRPr lang="fr-FR" sz="3600" b="0" u="none" strike="noStrike">
              <a:solidFill>
                <a:schemeClr val="dk1"/>
              </a:solidFill>
              <a:effectLst/>
              <a:uFillTx/>
              <a:latin typeface="Calibri"/>
            </a:endParaRPr>
          </a:p>
        </p:txBody>
      </p:sp>
      <p:pic>
        <p:nvPicPr>
          <p:cNvPr id="224" name="Espace réservé du contenu 3" descr="24 NOOSPHERE 08.jpg"/>
          <p:cNvPicPr/>
          <p:nvPr/>
        </p:nvPicPr>
        <p:blipFill>
          <a:blip r:embed="rId1"/>
          <a:stretch/>
        </p:blipFill>
        <p:spPr>
          <a:xfrm>
            <a:off x="1331640" y="896400"/>
            <a:ext cx="6262200" cy="5842440"/>
          </a:xfrm>
          <a:prstGeom prst="rect">
            <a:avLst/>
          </a:prstGeom>
          <a:noFill/>
          <a:ln w="0">
            <a:noFill/>
          </a:ln>
        </p:spPr>
      </p:pic>
      <p:sp>
        <p:nvSpPr>
          <p:cNvPr id="3" name="PlaceHolder 2"/>
          <p:cNvSpPr>
            <a:spLocks noGrp="1"/>
          </p:cNvSpPr>
          <p:nvPr>
            <p:ph type="sldNum" idx="36"/>
          </p:nvPr>
        </p:nvSpPr>
        <p:spPr/>
        <p:txBody>
          <a:bodyPr/>
          <a:p>
            <a:fld id="{15AAF69A-6165-4FEA-B141-F39337E598BC}" type="slidenum">
              <a:t>92</a:t>
            </a:fld>
          </a:p>
        </p:txBody>
      </p:sp>
    </p:spTree>
  </p:cSld>
  <p:transition>
    <p:fade thruBlk="true"/>
  </p:transition>
</p:sld>
</file>

<file path=ppt/slides/slide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type="title"/>
          </p:nvPr>
        </p:nvSpPr>
        <p:spPr>
          <a:xfrm>
            <a:off x="457200" y="11664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Image/025/Noosphères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09</a:t>
            </a:r>
            <a:endParaRPr lang="fr-FR" sz="3600" b="0" u="none" strike="noStrike">
              <a:solidFill>
                <a:schemeClr val="dk1"/>
              </a:solidFill>
              <a:effectLst/>
              <a:uFillTx/>
              <a:latin typeface="Calibri"/>
            </a:endParaRPr>
          </a:p>
        </p:txBody>
      </p:sp>
      <p:pic>
        <p:nvPicPr>
          <p:cNvPr id="226" name="Espace réservé du contenu 4" descr="25 NOOSPHERE 09.jpg"/>
          <p:cNvPicPr/>
          <p:nvPr/>
        </p:nvPicPr>
        <p:blipFill>
          <a:blip r:embed="rId1"/>
          <a:stretch/>
        </p:blipFill>
        <p:spPr>
          <a:xfrm>
            <a:off x="2123640" y="836640"/>
            <a:ext cx="4533840" cy="5888880"/>
          </a:xfrm>
          <a:prstGeom prst="rect">
            <a:avLst/>
          </a:prstGeom>
          <a:noFill/>
          <a:ln w="0">
            <a:noFill/>
          </a:ln>
        </p:spPr>
      </p:pic>
      <p:sp>
        <p:nvSpPr>
          <p:cNvPr id="3" name="PlaceHolder 2"/>
          <p:cNvSpPr>
            <a:spLocks noGrp="1"/>
          </p:cNvSpPr>
          <p:nvPr>
            <p:ph type="sldNum" idx="36"/>
          </p:nvPr>
        </p:nvSpPr>
        <p:spPr/>
        <p:txBody>
          <a:bodyPr/>
          <a:p>
            <a:fld id="{20D34374-4854-42FF-9AAE-BD4D1825DEC3}" type="slidenum">
              <a:t>93</a:t>
            </a:fld>
          </a:p>
        </p:txBody>
      </p:sp>
    </p:spTree>
  </p:cSld>
  <p:transition>
    <p:fade thruBlk="true"/>
  </p:transition>
</p:sld>
</file>

<file path=ppt/slides/slide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Image/026/Noosphères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10</a:t>
            </a:r>
            <a:endParaRPr lang="fr-FR" sz="3600" b="0" u="none" strike="noStrike">
              <a:solidFill>
                <a:schemeClr val="dk1"/>
              </a:solidFill>
              <a:effectLst/>
              <a:uFillTx/>
              <a:latin typeface="Calibri"/>
            </a:endParaRPr>
          </a:p>
        </p:txBody>
      </p:sp>
      <p:pic>
        <p:nvPicPr>
          <p:cNvPr id="228" name="Espace réservé du contenu 3" descr="26 NOOSPHERE 10.jpg"/>
          <p:cNvPicPr/>
          <p:nvPr/>
        </p:nvPicPr>
        <p:blipFill>
          <a:blip r:embed="rId1"/>
          <a:stretch/>
        </p:blipFill>
        <p:spPr>
          <a:xfrm>
            <a:off x="1403640" y="1029600"/>
            <a:ext cx="6334200" cy="5664600"/>
          </a:xfrm>
          <a:prstGeom prst="rect">
            <a:avLst/>
          </a:prstGeom>
          <a:noFill/>
          <a:ln w="0">
            <a:noFill/>
          </a:ln>
        </p:spPr>
      </p:pic>
      <p:sp>
        <p:nvSpPr>
          <p:cNvPr id="3" name="PlaceHolder 2"/>
          <p:cNvSpPr>
            <a:spLocks noGrp="1"/>
          </p:cNvSpPr>
          <p:nvPr>
            <p:ph type="sldNum" idx="36"/>
          </p:nvPr>
        </p:nvSpPr>
        <p:spPr/>
        <p:txBody>
          <a:bodyPr/>
          <a:p>
            <a:fld id="{2CF8EA3F-2A53-4623-8EF2-85328331EF43}" type="slidenum">
              <a:t>94</a:t>
            </a:fld>
          </a:p>
        </p:txBody>
      </p:sp>
    </p:spTree>
  </p:cSld>
  <p:transition>
    <p:fade thruBlk="true"/>
  </p:transition>
</p:sld>
</file>

<file path=ppt/slides/slide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Image/027/Noosphères</a:t>
            </a:r>
            <a:r>
              <a:rPr lang="fr-FR" sz="3600" b="0" u="none" strike="noStrike">
                <a:solidFill>
                  <a:schemeClr val="dk1"/>
                </a:solidFill>
                <a:effectLst/>
                <a:uFillTx/>
                <a:latin typeface="Calibri"/>
              </a:rPr>
              <a:t> </a:t>
            </a:r>
            <a:r>
              <a:rPr lang="fr-FR" sz="3600" b="1" i="1" u="none" strike="noStrike">
                <a:solidFill>
                  <a:schemeClr val="dk1"/>
                </a:solidFill>
                <a:effectLst/>
                <a:uFillTx/>
                <a:latin typeface="Calibri"/>
              </a:rPr>
              <a:t>11</a:t>
            </a:r>
            <a:endParaRPr lang="fr-FR" sz="3600" b="0" u="none" strike="noStrike">
              <a:solidFill>
                <a:schemeClr val="dk1"/>
              </a:solidFill>
              <a:effectLst/>
              <a:uFillTx/>
              <a:latin typeface="Calibri"/>
            </a:endParaRPr>
          </a:p>
        </p:txBody>
      </p:sp>
      <p:pic>
        <p:nvPicPr>
          <p:cNvPr id="230" name="Espace réservé du contenu 3" descr="27 NOOSPHERE 11.jpg"/>
          <p:cNvPicPr/>
          <p:nvPr/>
        </p:nvPicPr>
        <p:blipFill>
          <a:blip r:embed="rId1"/>
          <a:stretch/>
        </p:blipFill>
        <p:spPr>
          <a:xfrm>
            <a:off x="148680" y="2277000"/>
            <a:ext cx="8844120" cy="2873520"/>
          </a:xfrm>
          <a:prstGeom prst="rect">
            <a:avLst/>
          </a:prstGeom>
          <a:noFill/>
          <a:ln w="0">
            <a:noFill/>
          </a:ln>
        </p:spPr>
      </p:pic>
      <p:sp>
        <p:nvSpPr>
          <p:cNvPr id="3" name="PlaceHolder 2"/>
          <p:cNvSpPr>
            <a:spLocks noGrp="1"/>
          </p:cNvSpPr>
          <p:nvPr>
            <p:ph type="sldNum" idx="36"/>
          </p:nvPr>
        </p:nvSpPr>
        <p:spPr/>
        <p:txBody>
          <a:bodyPr/>
          <a:p>
            <a:fld id="{CDDC682B-3A87-4263-84BB-3038D92C3F25}" type="slidenum">
              <a:t>95</a:t>
            </a:fld>
          </a:p>
        </p:txBody>
      </p:sp>
    </p:spTree>
  </p:cSld>
  <p:transition>
    <p:fade thruBlk="true"/>
  </p:transition>
</p:sld>
</file>

<file path=ppt/slides/slide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PlaceHolder 1"/>
          <p:cNvSpPr>
            <a:spLocks noGrp="1"/>
          </p:cNvSpPr>
          <p:nvPr>
            <p:ph/>
          </p:nvPr>
        </p:nvSpPr>
        <p:spPr>
          <a:xfrm>
            <a:off x="457200" y="332640"/>
            <a:ext cx="8227080" cy="5790960"/>
          </a:xfrm>
          <a:prstGeom prst="rect">
            <a:avLst/>
          </a:prstGeom>
          <a:noFill/>
          <a:ln w="0">
            <a:noFill/>
          </a:ln>
        </p:spPr>
        <p:txBody>
          <a:bodyPr lIns="91440" tIns="45720" rIns="91440" bIns="45720" anchor="t">
            <a:normAutofit lnSpcReduction="9999"/>
          </a:bodyPr>
          <a:p>
            <a:pPr marL="343080" indent="-343080" algn="l" defTabSz="914400">
              <a:lnSpc>
                <a:spcPct val="100000"/>
              </a:lnSpc>
              <a:spcBef>
                <a:spcPts val="641"/>
              </a:spcBef>
              <a:buClr>
                <a:srgbClr val="000000"/>
              </a:buClr>
              <a:buFont typeface="Arial"/>
              <a:buChar char="•"/>
            </a:pPr>
            <a:r>
              <a:rPr lang="fr-FR" sz="3200" b="0" i="1" u="none" strike="noStrike">
                <a:solidFill>
                  <a:schemeClr val="dk1"/>
                </a:solidFill>
                <a:effectLst/>
                <a:uFillTx/>
                <a:latin typeface="Calibri"/>
              </a:rPr>
              <a:t>« Les âmes vagabondes ou les intrus ce sont des extraterrestres nuisibles capables de s’infiltrer dans l’intelligence de certains individus malléables qui ne présentent qu’une faible résistance psychologique, et qu’ils contrôlent alors, complètement, le temps de mettre en œuvre leur mission de sape et de ruine. Ce sont les parasites, les pirates de la création, qui ont des vues sur notre planète. »</a:t>
            </a:r>
            <a:br>
              <a:rPr sz="3200"/>
            </a:br>
            <a:r>
              <a:rPr lang="fr-FR" sz="3200" b="0" i="1" u="none" strike="noStrike">
                <a:solidFill>
                  <a:schemeClr val="dk1"/>
                </a:solidFill>
                <a:effectLst/>
                <a:uFillTx/>
                <a:latin typeface="Calibri"/>
              </a:rPr>
              <a:t> </a:t>
            </a:r>
            <a:endParaRPr lang="fr-FR" sz="3200" b="0" u="none" strike="noStrike">
              <a:solidFill>
                <a:schemeClr val="dk1"/>
              </a:solidFill>
              <a:effectLst/>
              <a:uFillTx/>
              <a:latin typeface="Calibri"/>
            </a:endParaRPr>
          </a:p>
          <a:p>
            <a:pPr marL="343080" indent="-343080" algn="l" defTabSz="914400">
              <a:lnSpc>
                <a:spcPct val="100000"/>
              </a:lnSpc>
              <a:spcBef>
                <a:spcPts val="641"/>
              </a:spcBef>
              <a:buNone/>
              <a:tabLst>
                <a:tab pos="0" algn="l"/>
              </a:tabLst>
            </a:pPr>
            <a:r>
              <a:rPr lang="fr-FR" sz="3200" b="0" i="1" u="none" strike="noStrike">
                <a:solidFill>
                  <a:schemeClr val="dk1"/>
                </a:solidFill>
                <a:effectLst/>
                <a:uFillTx/>
                <a:latin typeface="Calibri"/>
              </a:rPr>
              <a:t>    </a:t>
            </a:r>
            <a:r>
              <a:rPr lang="fr-FR" sz="3200" b="0" u="none" strike="noStrike">
                <a:solidFill>
                  <a:schemeClr val="dk1"/>
                </a:solidFill>
                <a:effectLst/>
                <a:uFillTx/>
                <a:latin typeface="Calibri"/>
              </a:rPr>
              <a:t>[Les gîtes secrets du lion, George Hunt-Williamson, 1958]</a:t>
            </a:r>
            <a:endParaRPr lang="fr-FR" sz="3200" b="0" u="none" strike="noStrike">
              <a:solidFill>
                <a:schemeClr val="dk1"/>
              </a:solidFill>
              <a:effectLst/>
              <a:uFillTx/>
              <a:latin typeface="Calibri"/>
            </a:endParaRPr>
          </a:p>
          <a:p>
            <a:pPr indent="0" algn="l" defTabSz="914400">
              <a:lnSpc>
                <a:spcPct val="100000"/>
              </a:lnSpc>
              <a:spcBef>
                <a:spcPts val="641"/>
              </a:spcBef>
              <a:buNone/>
              <a:tabLst>
                <a:tab pos="0" algn="l"/>
              </a:tabLst>
            </a:pPr>
            <a:endParaRPr lang="fr-FR" sz="32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13D30477-7014-4EAB-8940-5296AAC36E9E}" type="slidenum">
              <a:t>96</a:t>
            </a:fld>
          </a:p>
        </p:txBody>
      </p:sp>
    </p:spTree>
  </p:cSld>
  <p:transition>
    <p:fade thruBlk="true"/>
  </p:transition>
</p:sld>
</file>

<file path=ppt/slides/slide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title"/>
          </p:nvPr>
        </p:nvSpPr>
        <p:spPr>
          <a:xfrm>
            <a:off x="457200" y="1917000"/>
            <a:ext cx="8227080" cy="28778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4400" b="1" u="none" strike="noStrike">
                <a:solidFill>
                  <a:schemeClr val="dk1"/>
                </a:solidFill>
                <a:effectLst/>
                <a:uFillTx/>
                <a:latin typeface="Calibri"/>
              </a:rPr>
              <a:t>Les engins</a:t>
            </a:r>
            <a:br>
              <a:rPr sz="4400"/>
            </a:br>
            <a:r>
              <a:rPr lang="fr-FR" sz="4400" b="1" u="none" strike="noStrike">
                <a:solidFill>
                  <a:schemeClr val="dk1"/>
                </a:solidFill>
                <a:effectLst/>
                <a:uFillTx/>
                <a:latin typeface="Calibri"/>
              </a:rPr>
              <a:t>ou</a:t>
            </a:r>
            <a:br>
              <a:rPr sz="4400"/>
            </a:br>
            <a:r>
              <a:rPr lang="fr-FR" sz="4400" b="1" u="none" strike="noStrike">
                <a:solidFill>
                  <a:schemeClr val="dk1"/>
                </a:solidFill>
                <a:effectLst/>
                <a:uFillTx/>
                <a:latin typeface="Calibri"/>
              </a:rPr>
              <a:t>objets manufacturés</a:t>
            </a:r>
            <a:endParaRPr lang="fr-FR" sz="4400" b="0" u="none" strike="noStrike">
              <a:solidFill>
                <a:schemeClr val="dk1"/>
              </a:solidFill>
              <a:effectLst/>
              <a:uFillTx/>
              <a:latin typeface="Calibri"/>
            </a:endParaRPr>
          </a:p>
        </p:txBody>
      </p:sp>
      <p:sp>
        <p:nvSpPr>
          <p:cNvPr id="3" name="PlaceHolder 2"/>
          <p:cNvSpPr>
            <a:spLocks noGrp="1"/>
          </p:cNvSpPr>
          <p:nvPr>
            <p:ph type="sldNum" idx="36"/>
          </p:nvPr>
        </p:nvSpPr>
        <p:spPr/>
        <p:txBody>
          <a:bodyPr/>
          <a:p>
            <a:fld id="{A6D8E7E8-2730-4F4E-97EC-AB0B458B725A}" type="slidenum">
              <a:t>97</a:t>
            </a:fld>
          </a:p>
        </p:txBody>
      </p:sp>
    </p:spTree>
  </p:cSld>
  <p:transition>
    <p:fade thruBlk="true"/>
  </p:transition>
</p:sld>
</file>

<file path=ppt/slides/slide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PlaceHolder 1"/>
          <p:cNvSpPr>
            <a:spLocks noGrp="1"/>
          </p:cNvSpPr>
          <p:nvPr>
            <p:ph type="title"/>
          </p:nvPr>
        </p:nvSpPr>
        <p:spPr>
          <a:xfrm>
            <a:off x="457200" y="274680"/>
            <a:ext cx="8227080" cy="775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Image/028/Disque 01</a:t>
            </a:r>
            <a:endParaRPr lang="fr-FR" sz="3600" b="0" u="none" strike="noStrike">
              <a:solidFill>
                <a:schemeClr val="dk1"/>
              </a:solidFill>
              <a:effectLst/>
              <a:uFillTx/>
              <a:latin typeface="Calibri"/>
            </a:endParaRPr>
          </a:p>
        </p:txBody>
      </p:sp>
      <p:pic>
        <p:nvPicPr>
          <p:cNvPr id="234" name="Espace réservé du contenu 3" descr="28 DISQUE 01.jpg"/>
          <p:cNvPicPr/>
          <p:nvPr/>
        </p:nvPicPr>
        <p:blipFill>
          <a:blip r:embed="rId1"/>
          <a:stretch/>
        </p:blipFill>
        <p:spPr>
          <a:xfrm>
            <a:off x="457200" y="2262240"/>
            <a:ext cx="8227080" cy="3199680"/>
          </a:xfrm>
          <a:prstGeom prst="rect">
            <a:avLst/>
          </a:prstGeom>
          <a:noFill/>
          <a:ln w="0">
            <a:noFill/>
          </a:ln>
        </p:spPr>
      </p:pic>
      <p:sp>
        <p:nvSpPr>
          <p:cNvPr id="3" name="PlaceHolder 2"/>
          <p:cNvSpPr>
            <a:spLocks noGrp="1"/>
          </p:cNvSpPr>
          <p:nvPr>
            <p:ph type="sldNum" idx="36"/>
          </p:nvPr>
        </p:nvSpPr>
        <p:spPr/>
        <p:txBody>
          <a:bodyPr/>
          <a:p>
            <a:fld id="{7D5E782D-5BE0-4E2B-9DFD-84441D817FC5}" type="slidenum">
              <a:t>98</a:t>
            </a:fld>
          </a:p>
        </p:txBody>
      </p:sp>
    </p:spTree>
  </p:cSld>
  <p:transition>
    <p:fade thruBlk="true"/>
  </p:transition>
</p:sld>
</file>

<file path=ppt/slides/slide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
          <p:cNvSpPr>
            <a:spLocks noGrp="1"/>
          </p:cNvSpPr>
          <p:nvPr>
            <p:ph type="title"/>
          </p:nvPr>
        </p:nvSpPr>
        <p:spPr>
          <a:xfrm>
            <a:off x="457200" y="274680"/>
            <a:ext cx="8227080" cy="703440"/>
          </a:xfrm>
          <a:prstGeom prst="rect">
            <a:avLst/>
          </a:prstGeom>
          <a:noFill/>
          <a:ln w="0">
            <a:noFill/>
          </a:ln>
        </p:spPr>
        <p:txBody>
          <a:bodyPr lIns="91440" tIns="45720" rIns="91440" bIns="45720" anchor="ctr">
            <a:normAutofit/>
          </a:bodyPr>
          <a:p>
            <a:pPr indent="0" algn="ctr" defTabSz="914400">
              <a:lnSpc>
                <a:spcPct val="100000"/>
              </a:lnSpc>
              <a:buNone/>
              <a:tabLst>
                <a:tab pos="0" algn="l"/>
              </a:tabLst>
            </a:pPr>
            <a:r>
              <a:rPr lang="fr-FR" sz="3600" b="1" i="1" u="none" strike="noStrike">
                <a:solidFill>
                  <a:schemeClr val="dk1"/>
                </a:solidFill>
                <a:effectLst/>
                <a:uFillTx/>
                <a:latin typeface="Calibri"/>
              </a:rPr>
              <a:t>Image/029/Disque 02</a:t>
            </a:r>
            <a:endParaRPr lang="fr-FR" sz="3600" b="0" u="none" strike="noStrike">
              <a:solidFill>
                <a:schemeClr val="dk1"/>
              </a:solidFill>
              <a:effectLst/>
              <a:uFillTx/>
              <a:latin typeface="Calibri"/>
            </a:endParaRPr>
          </a:p>
        </p:txBody>
      </p:sp>
      <p:pic>
        <p:nvPicPr>
          <p:cNvPr id="236" name="Espace réservé du contenu 3" descr="29 DISQUE 02.jpg"/>
          <p:cNvPicPr/>
          <p:nvPr/>
        </p:nvPicPr>
        <p:blipFill>
          <a:blip r:embed="rId1"/>
          <a:stretch/>
        </p:blipFill>
        <p:spPr>
          <a:xfrm>
            <a:off x="124560" y="1845000"/>
            <a:ext cx="8892360" cy="3593520"/>
          </a:xfrm>
          <a:prstGeom prst="rect">
            <a:avLst/>
          </a:prstGeom>
          <a:noFill/>
          <a:ln w="0">
            <a:noFill/>
          </a:ln>
        </p:spPr>
      </p:pic>
      <p:sp>
        <p:nvSpPr>
          <p:cNvPr id="3" name="PlaceHolder 2"/>
          <p:cNvSpPr>
            <a:spLocks noGrp="1"/>
          </p:cNvSpPr>
          <p:nvPr>
            <p:ph type="sldNum" idx="36"/>
          </p:nvPr>
        </p:nvSpPr>
        <p:spPr/>
        <p:txBody>
          <a:bodyPr/>
          <a:p>
            <a:fld id="{A31E3897-7086-430E-B557-42662EB56E42}" type="slidenum">
              <a:t>99</a:t>
            </a:fld>
          </a:p>
        </p:txBody>
      </p:sp>
    </p:spTree>
  </p:cSld>
  <p:transition>
    <p:fade thruBlk="true"/>
  </p:transition>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4.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1321</TotalTime>
  <Application>LibreOffice/26.2.4.2$Windows_X86_64 LibreOffice_project/0229ac93fcf0d7cbc6376066c6f35021cef002dc</Application>
  <AppVersion>15.0000</AppVersion>
  <Words>10622</Words>
  <Paragraphs>931</Paragraphs>
  <Company>Hewlett-Packard</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2026-07-12T20:55:38Z</dcterms:created>
  <dc:creator>Lecalvé Georges</dc:creator>
  <dc:description/>
  <dc:language>fr-FR</dc:language>
  <cp:lastModifiedBy/>
  <dcterms:modified xsi:type="dcterms:W3CDTF">2026-07-24T14:20:47Z</dcterms:modified>
  <cp:revision>149</cp:revision>
  <dc:subject/>
  <dc:title>Storyboard   Conférence :  Les Communications  Extra-Terrestres en Normandie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Affichage à l'écran (4:3)</vt:lpwstr>
  </property>
  <property fmtid="{D5CDD505-2E9C-101B-9397-08002B2CF9AE}" pid="4" name="Slides">
    <vt:i4>421</vt:i4>
  </property>
</Properties>
</file>